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notesMasterIdLst>
    <p:notesMasterId r:id="rId34"/>
  </p:notesMasterIdLst>
  <p:sldIdLst>
    <p:sldId id="578" r:id="rId2"/>
    <p:sldId id="574" r:id="rId3"/>
    <p:sldId id="575" r:id="rId4"/>
    <p:sldId id="576" r:id="rId5"/>
    <p:sldId id="581" r:id="rId6"/>
    <p:sldId id="592" r:id="rId7"/>
    <p:sldId id="591" r:id="rId8"/>
    <p:sldId id="583" r:id="rId9"/>
    <p:sldId id="593" r:id="rId10"/>
    <p:sldId id="594" r:id="rId11"/>
    <p:sldId id="596" r:id="rId12"/>
    <p:sldId id="595" r:id="rId13"/>
    <p:sldId id="597" r:id="rId14"/>
    <p:sldId id="601" r:id="rId15"/>
    <p:sldId id="605" r:id="rId16"/>
    <p:sldId id="609" r:id="rId17"/>
    <p:sldId id="610" r:id="rId18"/>
    <p:sldId id="611" r:id="rId19"/>
    <p:sldId id="612" r:id="rId20"/>
    <p:sldId id="623" r:id="rId21"/>
    <p:sldId id="624" r:id="rId22"/>
    <p:sldId id="619" r:id="rId23"/>
    <p:sldId id="620" r:id="rId24"/>
    <p:sldId id="621" r:id="rId25"/>
    <p:sldId id="625" r:id="rId26"/>
    <p:sldId id="626" r:id="rId27"/>
    <p:sldId id="586" r:id="rId28"/>
    <p:sldId id="587" r:id="rId29"/>
    <p:sldId id="588" r:id="rId30"/>
    <p:sldId id="589" r:id="rId31"/>
    <p:sldId id="628" r:id="rId32"/>
    <p:sldId id="627" r:id="rId33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800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807" autoAdjust="0"/>
    <p:restoredTop sz="94660"/>
  </p:normalViewPr>
  <p:slideViewPr>
    <p:cSldViewPr showGuides="1">
      <p:cViewPr varScale="1">
        <p:scale>
          <a:sx n="67" d="100"/>
          <a:sy n="67" d="100"/>
        </p:scale>
        <p:origin x="1450" y="42"/>
      </p:cViewPr>
      <p:guideLst>
        <p:guide orient="horz" pos="21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1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9BBC2C-4205-4C83-A47F-9C28C163B8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63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6854F-2CC8-4588-ACA0-135A57DB9A6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12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6854F-2CC8-4588-ACA0-135A57DB9A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90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39D8-F292-4DFD-B73A-4E7FAB9BA3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4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39D8-F292-4DFD-B73A-4E7FAB9BA3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9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6854F-2CC8-4588-ACA0-135A57DB9A6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46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1583C-E92B-445F-BD5F-059E2AAE50A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97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1583C-E92B-445F-BD5F-059E2AAE50A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42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1583C-E92B-445F-BD5F-059E2AAE50A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07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990600"/>
            <a:ext cx="8229600" cy="2108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429125"/>
            <a:ext cx="7772400" cy="1209675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3568700"/>
            <a:ext cx="9144000" cy="1270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99CC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14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264025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625" y="1371600"/>
            <a:ext cx="4265613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075" y="6492875"/>
            <a:ext cx="4251325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14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682038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62400"/>
            <a:ext cx="8682038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075" y="6492875"/>
            <a:ext cx="4251325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264025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625" y="1371600"/>
            <a:ext cx="4265613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68203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2075" y="6492875"/>
            <a:ext cx="425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965200"/>
            <a:ext cx="9144000" cy="1270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99CC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6432550"/>
            <a:ext cx="9144000" cy="635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99CC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070475" y="6507163"/>
            <a:ext cx="4068763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DEDC7489-C4C0-4BD4-BDA4-61ED596A0648}" type="slidenum">
              <a:rPr lang="en-US" sz="1400" i="0">
                <a:solidFill>
                  <a:schemeClr val="tx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US" sz="1400" i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>
    <p:pull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on@engr.uconn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nv1.engr.uconn.edu:3838/LSImput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bbcan.2017.02.001" TargetMode="External"/><Relationship Id="rId2" Type="http://schemas.openxmlformats.org/officeDocument/2006/relationships/hyperlink" Target="http://journals.plos.org/plosone/article?id=10.1371/journal.pone.013500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240.png"/><Relationship Id="rId3" Type="http://schemas.openxmlformats.org/officeDocument/2006/relationships/image" Target="../media/image141.png"/><Relationship Id="rId7" Type="http://schemas.openxmlformats.org/officeDocument/2006/relationships/image" Target="../media/image181.png"/><Relationship Id="rId12" Type="http://schemas.openxmlformats.org/officeDocument/2006/relationships/image" Target="../media/image2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220.png"/><Relationship Id="rId5" Type="http://schemas.openxmlformats.org/officeDocument/2006/relationships/image" Target="../media/image160.png"/><Relationship Id="rId15" Type="http://schemas.openxmlformats.org/officeDocument/2006/relationships/image" Target="../media/image400.png"/><Relationship Id="rId10" Type="http://schemas.openxmlformats.org/officeDocument/2006/relationships/image" Target="../media/image210.png"/><Relationship Id="rId4" Type="http://schemas.openxmlformats.org/officeDocument/2006/relationships/image" Target="../media/image150.png"/><Relationship Id="rId9" Type="http://schemas.openxmlformats.org/officeDocument/2006/relationships/image" Target="../media/image200.png"/><Relationship Id="rId14" Type="http://schemas.openxmlformats.org/officeDocument/2006/relationships/image" Target="../media/image2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bbcan.2017.02.001" TargetMode="External"/><Relationship Id="rId2" Type="http://schemas.openxmlformats.org/officeDocument/2006/relationships/hyperlink" Target="http://journals.plos.org/plosone/article?id=10.1371/journal.pone.013500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bbcan.2017.02.001" TargetMode="External"/><Relationship Id="rId2" Type="http://schemas.openxmlformats.org/officeDocument/2006/relationships/hyperlink" Target="http://journals.plos.org/plosone/article?id=10.1371/journal.pone.013500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4000" b="1" dirty="0" smtClean="0"/>
              <a:t>Challenges in </a:t>
            </a:r>
            <a:br>
              <a:rPr lang="en-US" sz="4000" b="1" dirty="0" smtClean="0"/>
            </a:br>
            <a:r>
              <a:rPr lang="en-US" sz="4000" b="1" dirty="0" smtClean="0"/>
              <a:t>Single </a:t>
            </a:r>
            <a:r>
              <a:rPr lang="en-US" sz="4000" b="1" dirty="0"/>
              <a:t>C</a:t>
            </a:r>
            <a:r>
              <a:rPr lang="en-US" sz="4000" b="1" dirty="0" smtClean="0"/>
              <a:t>ell Sequencing Data Analysis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267200"/>
            <a:ext cx="7620000" cy="1981200"/>
          </a:xfrm>
        </p:spPr>
        <p:txBody>
          <a:bodyPr>
            <a:normAutofit fontScale="77500" lnSpcReduction="20000"/>
          </a:bodyPr>
          <a:lstStyle/>
          <a:p>
            <a:r>
              <a:rPr lang="en-US" sz="5100" b="1" dirty="0" smtClean="0">
                <a:solidFill>
                  <a:srgbClr val="FF0000"/>
                </a:solidFill>
              </a:rPr>
              <a:t>Ion </a:t>
            </a:r>
            <a:r>
              <a:rPr lang="en-US" sz="5100" b="1" dirty="0">
                <a:solidFill>
                  <a:srgbClr val="FF0000"/>
                </a:solidFill>
              </a:rPr>
              <a:t>M</a:t>
            </a:r>
            <a:r>
              <a:rPr lang="vi-VN" sz="51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ă</a:t>
            </a:r>
            <a:r>
              <a:rPr lang="en-US" sz="5100" b="1" dirty="0" err="1" smtClean="0">
                <a:solidFill>
                  <a:srgbClr val="FF0000"/>
                </a:solidFill>
              </a:rPr>
              <a:t>ndoiu</a:t>
            </a:r>
            <a:endParaRPr lang="en-US" sz="5100" b="1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002060"/>
                </a:solidFill>
              </a:rPr>
              <a:t>Computer </a:t>
            </a:r>
            <a:r>
              <a:rPr lang="en-US" sz="3600" dirty="0">
                <a:solidFill>
                  <a:srgbClr val="002060"/>
                </a:solidFill>
              </a:rPr>
              <a:t>Science &amp; Engineering Department</a:t>
            </a:r>
          </a:p>
          <a:p>
            <a:r>
              <a:rPr lang="en-US" sz="3600" dirty="0">
                <a:solidFill>
                  <a:srgbClr val="002060"/>
                </a:solidFill>
              </a:rPr>
              <a:t>University of </a:t>
            </a:r>
            <a:r>
              <a:rPr lang="en-US" sz="3600" dirty="0" smtClean="0">
                <a:solidFill>
                  <a:srgbClr val="002060"/>
                </a:solidFill>
              </a:rPr>
              <a:t>Connecticut</a:t>
            </a:r>
          </a:p>
          <a:p>
            <a:r>
              <a:rPr lang="en-US" sz="3600" dirty="0" smtClean="0">
                <a:solidFill>
                  <a:schemeClr val="hlink"/>
                </a:solidFill>
                <a:hlinkClick r:id="rId2"/>
              </a:rPr>
              <a:t>ion@engr.uconn.edu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0450153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Existing Imputation Methods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9DB076-D5ED-4AC8-B272-FC2B1784A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8153400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BISCUIT</a:t>
            </a:r>
            <a:r>
              <a:rPr lang="en-US" dirty="0" smtClean="0"/>
              <a:t> (</a:t>
            </a:r>
            <a:r>
              <a:rPr lang="en-US" dirty="0" err="1" smtClean="0"/>
              <a:t>Azizi</a:t>
            </a:r>
            <a:r>
              <a:rPr lang="en-US" dirty="0" smtClean="0"/>
              <a:t> et al.</a:t>
            </a:r>
            <a:r>
              <a:rPr lang="en-US" i="1" dirty="0" smtClean="0"/>
              <a:t>, </a:t>
            </a:r>
            <a:r>
              <a:rPr lang="pt-BR" i="1" dirty="0" smtClean="0"/>
              <a:t>GCB</a:t>
            </a:r>
            <a:r>
              <a:rPr lang="pt-BR" dirty="0" smtClean="0"/>
              <a:t> 2017)</a:t>
            </a:r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CIDR</a:t>
            </a:r>
            <a:r>
              <a:rPr lang="en-US" dirty="0"/>
              <a:t> (Lin, Troup, &amp; Ho, </a:t>
            </a:r>
            <a:r>
              <a:rPr lang="en-US" i="1" dirty="0"/>
              <a:t>Genome Biol.</a:t>
            </a:r>
            <a:r>
              <a:rPr lang="en-US" dirty="0"/>
              <a:t> 2017)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DRImpute</a:t>
            </a:r>
            <a:r>
              <a:rPr lang="en-US" dirty="0" smtClean="0"/>
              <a:t> (</a:t>
            </a:r>
            <a:r>
              <a:rPr lang="en-US" dirty="0" err="1"/>
              <a:t>Kwak</a:t>
            </a:r>
            <a:r>
              <a:rPr lang="en-US" dirty="0"/>
              <a:t> </a:t>
            </a:r>
            <a:r>
              <a:rPr lang="en-US" dirty="0" smtClean="0"/>
              <a:t>et al., </a:t>
            </a:r>
            <a:r>
              <a:rPr lang="en-US" dirty="0" err="1" smtClean="0"/>
              <a:t>bioRxiv</a:t>
            </a:r>
            <a:r>
              <a:rPr lang="en-US" dirty="0" smtClean="0"/>
              <a:t> 2017)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LSImpute</a:t>
            </a:r>
            <a:r>
              <a:rPr lang="en-US" dirty="0" smtClean="0"/>
              <a:t> </a:t>
            </a:r>
            <a:r>
              <a:rPr lang="en-US" dirty="0"/>
              <a:t>(Moussa &amp; </a:t>
            </a:r>
            <a:r>
              <a:rPr lang="en-US" dirty="0" err="1" smtClean="0"/>
              <a:t>Mandoiu</a:t>
            </a:r>
            <a:r>
              <a:rPr lang="en-US" dirty="0" smtClean="0"/>
              <a:t>, </a:t>
            </a:r>
            <a:r>
              <a:rPr lang="en-US" i="1" dirty="0" smtClean="0"/>
              <a:t>ISBRA</a:t>
            </a:r>
            <a:r>
              <a:rPr lang="en-US" dirty="0" smtClean="0"/>
              <a:t> </a:t>
            </a:r>
            <a:r>
              <a:rPr lang="en-US" dirty="0"/>
              <a:t>2018)</a:t>
            </a:r>
          </a:p>
          <a:p>
            <a:r>
              <a:rPr lang="en-US" dirty="0">
                <a:solidFill>
                  <a:srgbClr val="FF0000"/>
                </a:solidFill>
              </a:rPr>
              <a:t>MAGIC</a:t>
            </a:r>
            <a:r>
              <a:rPr lang="en-US" dirty="0"/>
              <a:t> (van </a:t>
            </a:r>
            <a:r>
              <a:rPr lang="en-US" dirty="0" err="1"/>
              <a:t>Dijk</a:t>
            </a:r>
            <a:r>
              <a:rPr lang="en-US" dirty="0"/>
              <a:t> </a:t>
            </a:r>
            <a:r>
              <a:rPr lang="en-US" i="1" dirty="0"/>
              <a:t>et al.</a:t>
            </a:r>
            <a:r>
              <a:rPr lang="en-US" dirty="0"/>
              <a:t> </a:t>
            </a:r>
            <a:r>
              <a:rPr lang="en-US" i="1" dirty="0" err="1"/>
              <a:t>bioRxiv</a:t>
            </a:r>
            <a:r>
              <a:rPr lang="en-US" i="1" dirty="0"/>
              <a:t>.</a:t>
            </a:r>
            <a:r>
              <a:rPr lang="en-US" dirty="0"/>
              <a:t> 2017</a:t>
            </a:r>
            <a:r>
              <a:rPr lang="en-US" dirty="0" smtClean="0"/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netSmooth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Ronen &amp; </a:t>
            </a:r>
            <a:r>
              <a:rPr lang="en-US" dirty="0" err="1" smtClean="0"/>
              <a:t>Akalin</a:t>
            </a:r>
            <a:r>
              <a:rPr lang="en-US" dirty="0"/>
              <a:t>, </a:t>
            </a:r>
            <a:r>
              <a:rPr lang="en-US" i="1" dirty="0"/>
              <a:t>F1000Res.</a:t>
            </a:r>
            <a:r>
              <a:rPr lang="en-US" dirty="0"/>
              <a:t> 2018</a:t>
            </a:r>
            <a:r>
              <a:rPr lang="en-US" dirty="0" smtClean="0"/>
              <a:t>)</a:t>
            </a:r>
          </a:p>
          <a:p>
            <a:r>
              <a:rPr lang="en-US" dirty="0" err="1">
                <a:solidFill>
                  <a:srgbClr val="FF0000"/>
                </a:solidFill>
              </a:rPr>
              <a:t>scImpute</a:t>
            </a:r>
            <a:r>
              <a:rPr lang="en-US" dirty="0"/>
              <a:t> (Li &amp; Li, </a:t>
            </a:r>
            <a:r>
              <a:rPr lang="fr-FR" i="1" dirty="0"/>
              <a:t>Nat. </a:t>
            </a:r>
            <a:r>
              <a:rPr lang="fr-FR" i="1" dirty="0" err="1"/>
              <a:t>Comm</a:t>
            </a:r>
            <a:r>
              <a:rPr lang="fr-FR" i="1" dirty="0"/>
              <a:t>.</a:t>
            </a:r>
            <a:r>
              <a:rPr lang="fr-FR" dirty="0"/>
              <a:t> 2018)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3107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4F47F-3E89-437F-87C2-DF20FBA92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err="1" smtClean="0"/>
              <a:t>LSImpute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02C75C-8FA4-45CE-BF1C-C0B3A4F8A3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24000"/>
                <a:ext cx="8439150" cy="47244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endParaRPr lang="en-US" sz="225" dirty="0" smtClean="0"/>
              </a:p>
              <a:p>
                <a:pPr marL="0" indent="0">
                  <a:buNone/>
                </a:pPr>
                <a:r>
                  <a:rPr lang="en-US" i="1" dirty="0">
                    <a:solidFill>
                      <a:schemeClr val="accent1"/>
                    </a:solidFill>
                  </a:rPr>
                  <a:t>Step </a:t>
                </a:r>
                <a:r>
                  <a:rPr lang="en-US" i="1" dirty="0" smtClean="0">
                    <a:solidFill>
                      <a:schemeClr val="accent1"/>
                    </a:solidFill>
                  </a:rPr>
                  <a:t>1: </a:t>
                </a:r>
                <a:r>
                  <a:rPr lang="en-US" dirty="0" smtClean="0"/>
                  <a:t>Selecting </a:t>
                </a:r>
                <a:r>
                  <a:rPr lang="en-US" dirty="0"/>
                  <a:t>a small number (m) of </a:t>
                </a:r>
                <a:r>
                  <a:rPr lang="en-US" dirty="0" smtClean="0"/>
                  <a:t>cell pairs </a:t>
                </a:r>
                <a:r>
                  <a:rPr lang="en-US" dirty="0"/>
                  <a:t>with highest </a:t>
                </a:r>
                <a:r>
                  <a:rPr lang="en-US" dirty="0" smtClean="0"/>
                  <a:t>similarity (</a:t>
                </a:r>
                <a:r>
                  <a:rPr lang="en-US" dirty="0" smtClean="0">
                    <a:sym typeface="Wingdings" panose="05000000000000000000" pitchFamily="2" charset="2"/>
                  </a:rPr>
                  <a:t>O(n) using locality </a:t>
                </a:r>
                <a:r>
                  <a:rPr lang="en-US" dirty="0">
                    <a:sym typeface="Wingdings" panose="05000000000000000000" pitchFamily="2" charset="2"/>
                  </a:rPr>
                  <a:t>Sensitive </a:t>
                </a:r>
                <a:r>
                  <a:rPr lang="en-US" dirty="0" smtClean="0">
                    <a:sym typeface="Wingdings" panose="05000000000000000000" pitchFamily="2" charset="2"/>
                  </a:rPr>
                  <a:t>Hashing)</a:t>
                </a:r>
              </a:p>
              <a:p>
                <a:pPr marL="0" indent="0">
                  <a:buNone/>
                </a:pPr>
                <a:endParaRPr lang="en-US" sz="1575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chemeClr val="accent1"/>
                    </a:solidFill>
                  </a:rPr>
                  <a:t>Step 2. </a:t>
                </a:r>
                <a:r>
                  <a:rPr lang="en-US" dirty="0" smtClean="0"/>
                  <a:t>Group selected cells into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</m:oMath>
                </a14:m>
                <a:r>
                  <a:rPr lang="en-US" dirty="0" smtClean="0"/>
                  <a:t> clusters using spherical k-means</a:t>
                </a:r>
                <a:endParaRPr lang="en-US" dirty="0"/>
              </a:p>
              <a:p>
                <a:pPr marL="0" indent="0">
                  <a:buNone/>
                </a:pPr>
                <a:endParaRPr lang="en-US" sz="1575" dirty="0"/>
              </a:p>
              <a:p>
                <a:pPr marL="0" indent="0">
                  <a:buNone/>
                </a:pPr>
                <a:r>
                  <a:rPr lang="en-US" i="1" dirty="0">
                    <a:solidFill>
                      <a:schemeClr val="accent1"/>
                    </a:solidFill>
                  </a:rPr>
                  <a:t>Step 3. </a:t>
                </a:r>
                <a:r>
                  <a:rPr lang="en-US" dirty="0"/>
                  <a:t>For each cluster, replace zeros </a:t>
                </a:r>
                <a:r>
                  <a:rPr lang="en-US" dirty="0" smtClean="0"/>
                  <a:t>with median/mean expression of the gene within the cluster</a:t>
                </a:r>
                <a:endParaRPr lang="en-US" dirty="0"/>
              </a:p>
              <a:p>
                <a:pPr marL="0" indent="0">
                  <a:buNone/>
                </a:pPr>
                <a:endParaRPr lang="en-US" sz="1575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chemeClr val="accent1"/>
                    </a:solidFill>
                  </a:rPr>
                  <a:t>Step 4. </a:t>
                </a:r>
                <a:r>
                  <a:rPr lang="en-US" dirty="0" smtClean="0"/>
                  <a:t>Collapse selected cells into centroid clusters and repeat until highest </a:t>
                </a:r>
                <a:r>
                  <a:rPr lang="en-US" dirty="0"/>
                  <a:t>pair similarity drops below a given </a:t>
                </a:r>
                <a:r>
                  <a:rPr lang="en-US" dirty="0" smtClean="0"/>
                  <a:t>threshold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hlinkClick r:id="rId3"/>
                  </a:rPr>
                  <a:t>http://cnv1.engr.uconn.edu:3838/LSImpute</a:t>
                </a:r>
                <a:r>
                  <a:rPr lang="en-US" dirty="0" smtClean="0">
                    <a:hlinkClick r:id="rId3"/>
                  </a:rPr>
                  <a:t>/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02C75C-8FA4-45CE-BF1C-C0B3A4F8A3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24000"/>
                <a:ext cx="8439150" cy="4724400"/>
              </a:xfrm>
              <a:blipFill>
                <a:blip r:embed="rId4"/>
                <a:stretch>
                  <a:fillRect l="-939" b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32374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77C1B1-DBED-446F-B255-4BBD32E18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186" y="1182572"/>
            <a:ext cx="4989628" cy="49896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A5D6FC-0EF0-443F-90D5-024311F66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187" y="1164982"/>
            <a:ext cx="4989628" cy="4989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4A24F1-3EB6-496B-B30F-9CAB84FC6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7186" y="1162789"/>
            <a:ext cx="4989628" cy="498962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1F4F47F-3E89-437F-87C2-DF20FBA92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143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Toy example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937621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9DDE-304F-41E7-A7DD-171704B73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7886700" cy="994172"/>
          </a:xfrm>
        </p:spPr>
        <p:txBody>
          <a:bodyPr/>
          <a:lstStyle/>
          <a:p>
            <a:r>
              <a:rPr lang="en-US" dirty="0" smtClean="0"/>
              <a:t>Imputation Experimental Setup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C0F446-9534-412C-B0D5-45ABF8934B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1"/>
                <a:ext cx="5119255" cy="436245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209 </a:t>
                </a:r>
                <a:r>
                  <a:rPr lang="en-US" dirty="0"/>
                  <a:t>somatosensory neurons isolated from the mouse dorsal root ganglion </a:t>
                </a:r>
                <a:r>
                  <a:rPr lang="en-US" dirty="0" smtClean="0"/>
                  <a:t>(Li et al., </a:t>
                </a:r>
                <a:r>
                  <a:rPr lang="en-US" i="1" dirty="0"/>
                  <a:t>Cell </a:t>
                </a:r>
                <a:r>
                  <a:rPr lang="en-US" i="1" dirty="0" smtClean="0"/>
                  <a:t>research</a:t>
                </a:r>
                <a:r>
                  <a:rPr lang="en-US" dirty="0" smtClean="0"/>
                  <a:t> 2016) 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31.5M </a:t>
                </a:r>
                <a:r>
                  <a:rPr lang="en-US" dirty="0" smtClean="0"/>
                  <a:t>reads/cell 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10,950 +/-1,218 </a:t>
                </a:r>
                <a:r>
                  <a:rPr lang="en-US" dirty="0" smtClean="0"/>
                  <a:t>genes/cell  </a:t>
                </a:r>
                <a:endParaRPr lang="en-US" dirty="0"/>
              </a:p>
              <a:p>
                <a:r>
                  <a:rPr lang="en-US" dirty="0" smtClean="0"/>
                  <a:t>Read subsampling</a:t>
                </a:r>
              </a:p>
              <a:p>
                <a:pPr lvl="1"/>
                <a:r>
                  <a:rPr lang="en-US" dirty="0" smtClean="0"/>
                  <a:t> 50k-20M reads</a:t>
                </a:r>
                <a:endParaRPr lang="en-US" sz="950" dirty="0"/>
              </a:p>
              <a:p>
                <a:r>
                  <a:rPr lang="en-US" dirty="0"/>
                  <a:t>G</a:t>
                </a:r>
                <a:r>
                  <a:rPr lang="en-US" dirty="0" smtClean="0"/>
                  <a:t>round truth: </a:t>
                </a:r>
              </a:p>
              <a:p>
                <a:pPr lvl="1"/>
                <a:r>
                  <a:rPr lang="en-US" dirty="0" smtClean="0"/>
                  <a:t>TPM </a:t>
                </a:r>
                <a:r>
                  <a:rPr lang="en-US" dirty="0"/>
                  <a:t>values determined by running IsoEM2 (</a:t>
                </a:r>
                <a:r>
                  <a:rPr lang="en-US" dirty="0" err="1"/>
                  <a:t>Mandric</a:t>
                </a:r>
                <a:r>
                  <a:rPr lang="en-US" dirty="0"/>
                  <a:t> </a:t>
                </a:r>
                <a:r>
                  <a:rPr lang="en-US" dirty="0" smtClean="0"/>
                  <a:t>et al., </a:t>
                </a:r>
                <a:r>
                  <a:rPr lang="en-US" i="1" dirty="0"/>
                  <a:t>Bioinformatics</a:t>
                </a:r>
                <a:r>
                  <a:rPr lang="en-US" dirty="0"/>
                  <a:t> </a:t>
                </a:r>
                <a:r>
                  <a:rPr lang="en-US" dirty="0" smtClean="0"/>
                  <a:t>2017</a:t>
                </a:r>
                <a:r>
                  <a:rPr lang="en-US" dirty="0"/>
                  <a:t>) </a:t>
                </a:r>
                <a:r>
                  <a:rPr lang="en-US" dirty="0" smtClean="0"/>
                  <a:t>on full </a:t>
                </a:r>
                <a:r>
                  <a:rPr lang="en-US" dirty="0"/>
                  <a:t>set of </a:t>
                </a:r>
                <a:r>
                  <a:rPr lang="en-US" dirty="0" smtClean="0"/>
                  <a:t>reads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C0F446-9534-412C-B0D5-45ABF8934B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1"/>
                <a:ext cx="5119255" cy="4362450"/>
              </a:xfrm>
              <a:blipFill>
                <a:blip r:embed="rId2"/>
                <a:stretch>
                  <a:fillRect l="-1310" t="-839" r="-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7408342-9D09-496A-A0B5-6B382B2476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500" r="2667" b="17414"/>
          <a:stretch/>
        </p:blipFill>
        <p:spPr>
          <a:xfrm>
            <a:off x="5271655" y="1524000"/>
            <a:ext cx="3779520" cy="417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0331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72651-D705-4F5E-AFB2-B18810979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0" y="1219200"/>
            <a:ext cx="26670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Raw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DrImpute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scImpute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KNNImpute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LSImputeMed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LSImputeMean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85B5C3-F066-4749-8186-4E80695ED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14363"/>
          </a:xfrm>
        </p:spPr>
        <p:txBody>
          <a:bodyPr/>
          <a:lstStyle/>
          <a:p>
            <a:r>
              <a:rPr lang="en-US" dirty="0" smtClean="0"/>
              <a:t>Gene Detection Fraction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133600" y="1076326"/>
            <a:ext cx="3682309" cy="5769770"/>
            <a:chOff x="3124200" y="1076326"/>
            <a:chExt cx="3682309" cy="57697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A8E4C38-50C8-48D5-B0CB-42E38A75C6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235" b="8431"/>
            <a:stretch/>
          </p:blipFill>
          <p:spPr>
            <a:xfrm>
              <a:off x="3124200" y="1076326"/>
              <a:ext cx="3682309" cy="535174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429000" y="6476764"/>
              <a:ext cx="3069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i="0" dirty="0" smtClean="0"/>
                <a:t>  100k            1M         10M</a:t>
              </a:r>
              <a:endParaRPr lang="en-US" i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31732636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2E937-C1CF-40A9-A910-B78ADC2ED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Imputation effect on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79EEE-111E-4EC8-9812-D30E5333F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sKmeans</a:t>
            </a:r>
            <a:r>
              <a:rPr lang="en-US" dirty="0" smtClean="0"/>
              <a:t>, top TF-IDF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B3B299-407D-4187-9EF3-D60BFF481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40" y="2057400"/>
            <a:ext cx="6277750" cy="4191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DBF718-955A-43AB-A300-4FB563FD8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590" y="2056263"/>
            <a:ext cx="1389580" cy="15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6218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05B6B-BC12-4647-A370-4CC7AED9D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TF-IDF 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78A91-C4D7-4F0A-A2B9-DCB2F5E55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" y="1143000"/>
            <a:ext cx="5772193" cy="4050506"/>
          </a:xfrm>
        </p:spPr>
        <p:txBody>
          <a:bodyPr>
            <a:normAutofit/>
          </a:bodyPr>
          <a:lstStyle/>
          <a:p>
            <a:r>
              <a:rPr lang="en-US" dirty="0" smtClean="0"/>
              <a:t>Borrowed from </a:t>
            </a:r>
            <a:r>
              <a:rPr lang="en-US" i="1" dirty="0"/>
              <a:t>information retrieval</a:t>
            </a:r>
            <a:endParaRPr lang="en-US" dirty="0"/>
          </a:p>
          <a:p>
            <a:r>
              <a:rPr lang="en-US" dirty="0" smtClean="0"/>
              <a:t>Product of two factors:</a:t>
            </a:r>
            <a:endParaRPr lang="en-US" dirty="0"/>
          </a:p>
          <a:p>
            <a:endParaRPr lang="en-US" sz="600" dirty="0"/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Term frequency</a:t>
            </a:r>
            <a:r>
              <a:rPr lang="en-US" i="1" dirty="0" smtClean="0"/>
              <a:t>: </a:t>
            </a:r>
            <a:r>
              <a:rPr lang="en-US" dirty="0" smtClean="0"/>
              <a:t>How frequently </a:t>
            </a:r>
            <a:r>
              <a:rPr lang="en-US" dirty="0"/>
              <a:t>a term occurs in a document</a:t>
            </a:r>
            <a:r>
              <a:rPr lang="en-US" dirty="0" smtClean="0"/>
              <a:t>?</a:t>
            </a:r>
            <a:endParaRPr lang="en-US" dirty="0"/>
          </a:p>
          <a:p>
            <a:pPr lvl="1"/>
            <a:endParaRPr lang="en-US" sz="375" dirty="0"/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Inverse </a:t>
            </a:r>
            <a:r>
              <a:rPr lang="en-US" i="1" dirty="0" smtClean="0">
                <a:solidFill>
                  <a:srgbClr val="FF0000"/>
                </a:solidFill>
              </a:rPr>
              <a:t>document frequency</a:t>
            </a:r>
            <a:r>
              <a:rPr lang="en-US" i="1" dirty="0" smtClean="0"/>
              <a:t>: </a:t>
            </a:r>
            <a:r>
              <a:rPr lang="en-US" dirty="0" smtClean="0"/>
              <a:t>How uncommon the term is in the document collection?</a:t>
            </a:r>
            <a:endParaRPr lang="en-US" dirty="0"/>
          </a:p>
          <a:p>
            <a:pPr lvl="1"/>
            <a:endParaRPr lang="en-US" sz="600" dirty="0"/>
          </a:p>
        </p:txBody>
      </p:sp>
      <p:pic>
        <p:nvPicPr>
          <p:cNvPr id="4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3DDE151-DBEA-4AF0-8CD7-E36A2BA39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219200"/>
            <a:ext cx="3350819" cy="29603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2">
                <a:extLst>
                  <a:ext uri="{FF2B5EF4-FFF2-40B4-BE49-F238E27FC236}">
                    <a16:creationId xmlns:a16="http://schemas.microsoft.com/office/drawing/2014/main" id="{6C382EBD-B648-439F-9EE8-E62CDCC579B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3861791"/>
                <a:ext cx="7010400" cy="3263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i="0" kern="0" dirty="0" smtClean="0"/>
                  <a:t>For </a:t>
                </a:r>
                <a:r>
                  <a:rPr lang="en-US" i="0" kern="0" dirty="0" err="1"/>
                  <a:t>scRNA-Seq</a:t>
                </a:r>
                <a:r>
                  <a:rPr lang="en-US" i="0" kern="0" dirty="0"/>
                  <a:t> data</a:t>
                </a:r>
                <a:r>
                  <a:rPr lang="en-US" i="0" kern="0" dirty="0" smtClean="0"/>
                  <a:t>:</a:t>
                </a:r>
                <a:endParaRPr lang="en-US" i="0" kern="0" dirty="0"/>
              </a:p>
              <a:p>
                <a:pPr lvl="1"/>
                <a:r>
                  <a:rPr lang="en-US" i="0" kern="0" dirty="0"/>
                  <a:t>For gene </a:t>
                </a:r>
                <a:r>
                  <a:rPr lang="en-US" kern="0" dirty="0"/>
                  <a:t>i</a:t>
                </a:r>
                <a:r>
                  <a:rPr lang="en-US" i="0" kern="0" dirty="0"/>
                  <a:t> in cell </a:t>
                </a:r>
                <a:r>
                  <a:rPr lang="en-US" kern="0" dirty="0"/>
                  <a:t>j</a:t>
                </a:r>
                <a:r>
                  <a:rPr lang="en-US" i="0" kern="0" dirty="0"/>
                  <a:t> with count </a:t>
                </a:r>
                <a:r>
                  <a:rPr lang="en-US" kern="0" dirty="0" err="1" smtClean="0"/>
                  <a:t>f</a:t>
                </a:r>
                <a:r>
                  <a:rPr lang="en-US" kern="0" baseline="-25000" dirty="0" err="1" smtClean="0"/>
                  <a:t>ij</a:t>
                </a:r>
                <a:r>
                  <a:rPr lang="en-US" i="0" kern="0" dirty="0" smtClean="0"/>
                  <a:t> </a:t>
                </a:r>
                <a:r>
                  <a:rPr lang="en-US" i="0" kern="0" dirty="0"/>
                  <a:t>:</a:t>
                </a:r>
              </a:p>
              <a:p>
                <a:pPr marL="342900" lvl="1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func>
                        <m:funcPr>
                          <m:ctrlP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𝑘𝑗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i="0" kern="0" dirty="0"/>
              </a:p>
              <a:p>
                <a:pPr lvl="1"/>
                <a:r>
                  <a:rPr lang="en-US" i="0" kern="0" dirty="0"/>
                  <a:t>If gene </a:t>
                </a:r>
                <a:r>
                  <a:rPr lang="en-US" kern="0" dirty="0"/>
                  <a:t>i</a:t>
                </a:r>
                <a:r>
                  <a:rPr lang="en-US" i="0" kern="0" dirty="0"/>
                  <a:t> is detected in </a:t>
                </a:r>
                <a:r>
                  <a:rPr lang="en-US" i="1" kern="0" dirty="0" err="1"/>
                  <a:t>n</a:t>
                </a:r>
                <a:r>
                  <a:rPr lang="en-US" i="1" kern="0" baseline="-25000" dirty="0" err="1"/>
                  <a:t>i</a:t>
                </a:r>
                <a:r>
                  <a:rPr lang="en-US" i="0" kern="0" dirty="0"/>
                  <a:t> out of </a:t>
                </a:r>
                <a:r>
                  <a:rPr lang="en-US" i="1" kern="0" dirty="0"/>
                  <a:t>N</a:t>
                </a:r>
                <a:r>
                  <a:rPr lang="en-US" i="0" kern="0" dirty="0"/>
                  <a:t> cells:</a:t>
                </a:r>
              </a:p>
              <a:p>
                <a:pPr marL="342900" lvl="1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𝐼𝐷</m:t>
                      </m:r>
                      <m:sSub>
                        <m:sSubPr>
                          <m:ctrlP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i="0" kern="0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i="0" kern="0" dirty="0"/>
                  <a:t>TF-IDF score:</a:t>
                </a:r>
              </a:p>
              <a:p>
                <a:pPr marL="342900" lvl="1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kern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kern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𝐼𝐷</m:t>
                      </m:r>
                      <m:sSub>
                        <m:sSubPr>
                          <m:ctrlP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i="0" kern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12">
                <a:extLst>
                  <a:ext uri="{FF2B5EF4-FFF2-40B4-BE49-F238E27FC236}">
                    <a16:creationId xmlns:a16="http://schemas.microsoft.com/office/drawing/2014/main" id="{6C382EBD-B648-439F-9EE8-E62CDCC57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861791"/>
                <a:ext cx="7010400" cy="3263504"/>
              </a:xfrm>
              <a:prstGeom prst="rect">
                <a:avLst/>
              </a:prstGeom>
              <a:blipFill>
                <a:blip r:embed="rId4"/>
                <a:stretch>
                  <a:fillRect l="-1130" t="-130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53278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68A735-38F1-48C2-A9CF-52C7C547F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115" y="-76200"/>
            <a:ext cx="8229600" cy="1143000"/>
          </a:xfrm>
        </p:spPr>
        <p:txBody>
          <a:bodyPr/>
          <a:lstStyle/>
          <a:p>
            <a:r>
              <a:rPr lang="en-US" dirty="0"/>
              <a:t>TF-IDF </a:t>
            </a:r>
            <a:r>
              <a:rPr lang="en-US" dirty="0" smtClean="0"/>
              <a:t>Based </a:t>
            </a:r>
            <a:r>
              <a:rPr lang="en-US" dirty="0"/>
              <a:t>Feature </a:t>
            </a:r>
            <a:r>
              <a:rPr lang="en-US" dirty="0" smtClean="0"/>
              <a:t>Selection</a:t>
            </a:r>
            <a:endParaRPr lang="en-US" dirty="0"/>
          </a:p>
        </p:txBody>
      </p:sp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2DD6A840-FC03-423E-BED8-C05DE73FC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5238"/>
            <a:ext cx="6900863" cy="40719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A47D8E-E6F4-4241-AC87-810C866EA0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121"/>
          <a:stretch/>
        </p:blipFill>
        <p:spPr>
          <a:xfrm>
            <a:off x="5089207" y="1904763"/>
            <a:ext cx="4054793" cy="36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892" y="1994679"/>
            <a:ext cx="180274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0378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68A735-38F1-48C2-A9CF-52C7C547F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115" y="-76200"/>
            <a:ext cx="8229600" cy="1143000"/>
          </a:xfrm>
        </p:spPr>
        <p:txBody>
          <a:bodyPr/>
          <a:lstStyle/>
          <a:p>
            <a:r>
              <a:rPr lang="en-US" dirty="0" smtClean="0"/>
              <a:t>TF-IDF </a:t>
            </a:r>
            <a:r>
              <a:rPr lang="en-US" dirty="0"/>
              <a:t>B</a:t>
            </a:r>
            <a:r>
              <a:rPr lang="en-US" dirty="0" smtClean="0"/>
              <a:t>ased Clustering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04800" y="914400"/>
            <a:ext cx="9829800" cy="5792823"/>
            <a:chOff x="1597090" y="917511"/>
            <a:chExt cx="9829800" cy="5792823"/>
          </a:xfrm>
        </p:grpSpPr>
        <p:sp>
          <p:nvSpPr>
            <p:cNvPr id="8" name="Rectangle 7"/>
            <p:cNvSpPr/>
            <p:nvPr/>
          </p:nvSpPr>
          <p:spPr>
            <a:xfrm>
              <a:off x="1597090" y="917511"/>
              <a:ext cx="9829800" cy="5792823"/>
            </a:xfrm>
            <a:prstGeom prst="rect">
              <a:avLst/>
            </a:prstGeom>
            <a:ln>
              <a:noFill/>
            </a:ln>
            <a:effectLst/>
          </p:spPr>
        </p:sp>
        <p:sp>
          <p:nvSpPr>
            <p:cNvPr id="9" name="Freeform 8"/>
            <p:cNvSpPr/>
            <p:nvPr/>
          </p:nvSpPr>
          <p:spPr>
            <a:xfrm>
              <a:off x="7592552" y="6097844"/>
              <a:ext cx="642259" cy="4154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618808" y="0"/>
                  </a:lnTo>
                  <a:lnTo>
                    <a:pt x="618808" y="415498"/>
                  </a:lnTo>
                  <a:lnTo>
                    <a:pt x="642259" y="415498"/>
                  </a:lnTo>
                </a:path>
              </a:pathLst>
            </a:custGeom>
            <a:no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592552" y="6052124"/>
              <a:ext cx="642259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642259" y="45720"/>
                  </a:lnTo>
                </a:path>
              </a:pathLst>
            </a:custGeom>
            <a:no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592552" y="5682345"/>
              <a:ext cx="642259" cy="4154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15498"/>
                  </a:moveTo>
                  <a:lnTo>
                    <a:pt x="618808" y="415498"/>
                  </a:lnTo>
                  <a:lnTo>
                    <a:pt x="618808" y="0"/>
                  </a:lnTo>
                  <a:lnTo>
                    <a:pt x="642259" y="0"/>
                  </a:lnTo>
                </a:path>
              </a:pathLst>
            </a:custGeom>
            <a:no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5431606" y="5422887"/>
              <a:ext cx="567665" cy="67495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544214" y="0"/>
                  </a:lnTo>
                  <a:lnTo>
                    <a:pt x="544214" y="674957"/>
                  </a:lnTo>
                  <a:lnTo>
                    <a:pt x="567665" y="674957"/>
                  </a:lnTo>
                </a:path>
              </a:pathLst>
            </a:custGeom>
            <a:no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592552" y="4643598"/>
              <a:ext cx="642259" cy="62324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618808" y="0"/>
                  </a:lnTo>
                  <a:lnTo>
                    <a:pt x="618808" y="623248"/>
                  </a:lnTo>
                  <a:lnTo>
                    <a:pt x="642259" y="623248"/>
                  </a:lnTo>
                </a:path>
              </a:pathLst>
            </a:custGeom>
            <a:no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7592552" y="4643598"/>
              <a:ext cx="642259" cy="20774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618808" y="0"/>
                  </a:lnTo>
                  <a:lnTo>
                    <a:pt x="618808" y="207749"/>
                  </a:lnTo>
                  <a:lnTo>
                    <a:pt x="642259" y="207749"/>
                  </a:lnTo>
                </a:path>
              </a:pathLst>
            </a:custGeom>
            <a:no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7592552" y="4435849"/>
              <a:ext cx="642259" cy="20774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07749"/>
                  </a:moveTo>
                  <a:lnTo>
                    <a:pt x="618808" y="207749"/>
                  </a:lnTo>
                  <a:lnTo>
                    <a:pt x="618808" y="0"/>
                  </a:lnTo>
                  <a:lnTo>
                    <a:pt x="642259" y="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7592552" y="4020350"/>
              <a:ext cx="642259" cy="62324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623248"/>
                  </a:moveTo>
                  <a:lnTo>
                    <a:pt x="618808" y="623248"/>
                  </a:lnTo>
                  <a:lnTo>
                    <a:pt x="618808" y="0"/>
                  </a:lnTo>
                  <a:lnTo>
                    <a:pt x="642259" y="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5431606" y="4643598"/>
              <a:ext cx="567665" cy="77928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779289"/>
                  </a:moveTo>
                  <a:lnTo>
                    <a:pt x="544214" y="779289"/>
                  </a:lnTo>
                  <a:lnTo>
                    <a:pt x="544214" y="0"/>
                  </a:lnTo>
                  <a:lnTo>
                    <a:pt x="567665" y="0"/>
                  </a:lnTo>
                </a:path>
              </a:pathLst>
            </a:custGeom>
            <a:no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3199583" y="3923757"/>
              <a:ext cx="827711" cy="149912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804237" y="0"/>
                  </a:lnTo>
                  <a:lnTo>
                    <a:pt x="804237" y="1499129"/>
                  </a:lnTo>
                  <a:lnTo>
                    <a:pt x="827711" y="1499129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589623" y="2359676"/>
              <a:ext cx="642259" cy="124536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618808" y="0"/>
                  </a:lnTo>
                  <a:lnTo>
                    <a:pt x="618808" y="1245363"/>
                  </a:lnTo>
                  <a:lnTo>
                    <a:pt x="642259" y="1245363"/>
                  </a:lnTo>
                </a:path>
              </a:pathLst>
            </a:custGeom>
            <a:no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7589623" y="2359676"/>
              <a:ext cx="642259" cy="83024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618808" y="0"/>
                  </a:lnTo>
                  <a:lnTo>
                    <a:pt x="618808" y="830242"/>
                  </a:lnTo>
                  <a:lnTo>
                    <a:pt x="642259" y="830242"/>
                  </a:lnTo>
                </a:path>
              </a:pathLst>
            </a:custGeom>
            <a:no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589623" y="2359676"/>
              <a:ext cx="642259" cy="41512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618808" y="0"/>
                  </a:lnTo>
                  <a:lnTo>
                    <a:pt x="618808" y="415121"/>
                  </a:lnTo>
                  <a:lnTo>
                    <a:pt x="642259" y="415121"/>
                  </a:lnTo>
                </a:path>
              </a:pathLst>
            </a:custGeom>
            <a:no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7589623" y="2313956"/>
              <a:ext cx="642259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642259" y="4572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7589623" y="1944555"/>
              <a:ext cx="642259" cy="41512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15121"/>
                  </a:moveTo>
                  <a:lnTo>
                    <a:pt x="618808" y="415121"/>
                  </a:lnTo>
                  <a:lnTo>
                    <a:pt x="618808" y="0"/>
                  </a:lnTo>
                  <a:lnTo>
                    <a:pt x="642259" y="0"/>
                  </a:lnTo>
                </a:path>
              </a:pathLst>
            </a:custGeom>
            <a:no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7589623" y="1529433"/>
              <a:ext cx="642259" cy="83024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830242"/>
                  </a:moveTo>
                  <a:lnTo>
                    <a:pt x="618808" y="830242"/>
                  </a:lnTo>
                  <a:lnTo>
                    <a:pt x="618808" y="0"/>
                  </a:lnTo>
                  <a:lnTo>
                    <a:pt x="642259" y="0"/>
                  </a:lnTo>
                </a:path>
              </a:pathLst>
            </a:custGeom>
            <a:no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reeform 25"/>
            <p:cNvSpPr/>
            <p:nvPr/>
          </p:nvSpPr>
          <p:spPr>
            <a:xfrm>
              <a:off x="7589623" y="1114312"/>
              <a:ext cx="642259" cy="124536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245363"/>
                  </a:moveTo>
                  <a:lnTo>
                    <a:pt x="618808" y="1245363"/>
                  </a:lnTo>
                  <a:lnTo>
                    <a:pt x="618808" y="0"/>
                  </a:lnTo>
                  <a:lnTo>
                    <a:pt x="642259" y="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5430529" y="2307113"/>
              <a:ext cx="567369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543918" y="45720"/>
                  </a:lnTo>
                  <a:lnTo>
                    <a:pt x="543918" y="52562"/>
                  </a:lnTo>
                  <a:lnTo>
                    <a:pt x="567369" y="52562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3199583" y="2352833"/>
              <a:ext cx="828007" cy="15709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570924"/>
                  </a:moveTo>
                  <a:lnTo>
                    <a:pt x="804533" y="1570924"/>
                  </a:lnTo>
                  <a:lnTo>
                    <a:pt x="804533" y="0"/>
                  </a:lnTo>
                  <a:lnTo>
                    <a:pt x="828007" y="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1597090" y="3482297"/>
              <a:ext cx="1602493" cy="882921"/>
            </a:xfrm>
            <a:custGeom>
              <a:avLst/>
              <a:gdLst>
                <a:gd name="connsiteX0" fmla="*/ 0 w 1602493"/>
                <a:gd name="connsiteY0" fmla="*/ 0 h 882921"/>
                <a:gd name="connsiteX1" fmla="*/ 1602493 w 1602493"/>
                <a:gd name="connsiteY1" fmla="*/ 0 h 882921"/>
                <a:gd name="connsiteX2" fmla="*/ 1602493 w 1602493"/>
                <a:gd name="connsiteY2" fmla="*/ 882921 h 882921"/>
                <a:gd name="connsiteX3" fmla="*/ 0 w 1602493"/>
                <a:gd name="connsiteY3" fmla="*/ 882921 h 882921"/>
                <a:gd name="connsiteX4" fmla="*/ 0 w 1602493"/>
                <a:gd name="connsiteY4" fmla="*/ 0 h 88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2493" h="882921">
                  <a:moveTo>
                    <a:pt x="0" y="0"/>
                  </a:moveTo>
                  <a:lnTo>
                    <a:pt x="1602493" y="0"/>
                  </a:lnTo>
                  <a:lnTo>
                    <a:pt x="1602493" y="882921"/>
                  </a:lnTo>
                  <a:lnTo>
                    <a:pt x="0" y="882921"/>
                  </a:lnTo>
                  <a:lnTo>
                    <a:pt x="0" y="0"/>
                  </a:lnTo>
                  <a:close/>
                </a:path>
              </a:pathLst>
            </a:custGeom>
            <a:ln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i="1" dirty="0">
                  <a:solidFill>
                    <a:schemeClr val="tx1"/>
                  </a:solidFill>
                </a:rPr>
                <a:t>Cells QC, Genes QC, Gap-Statistics Analysis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4027590" y="1944555"/>
              <a:ext cx="1402939" cy="738319"/>
            </a:xfrm>
            <a:custGeom>
              <a:avLst/>
              <a:gdLst>
                <a:gd name="connsiteX0" fmla="*/ 0 w 1402939"/>
                <a:gd name="connsiteY0" fmla="*/ 0 h 660082"/>
                <a:gd name="connsiteX1" fmla="*/ 1402939 w 1402939"/>
                <a:gd name="connsiteY1" fmla="*/ 0 h 660082"/>
                <a:gd name="connsiteX2" fmla="*/ 1402939 w 1402939"/>
                <a:gd name="connsiteY2" fmla="*/ 660082 h 660082"/>
                <a:gd name="connsiteX3" fmla="*/ 0 w 1402939"/>
                <a:gd name="connsiteY3" fmla="*/ 660082 h 660082"/>
                <a:gd name="connsiteX4" fmla="*/ 0 w 1402939"/>
                <a:gd name="connsiteY4" fmla="*/ 0 h 66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939" h="660082">
                  <a:moveTo>
                    <a:pt x="0" y="0"/>
                  </a:moveTo>
                  <a:lnTo>
                    <a:pt x="1402939" y="0"/>
                  </a:lnTo>
                  <a:lnTo>
                    <a:pt x="1402939" y="660082"/>
                  </a:lnTo>
                  <a:lnTo>
                    <a:pt x="0" y="660082"/>
                  </a:lnTo>
                  <a:lnTo>
                    <a:pt x="0" y="0"/>
                  </a:lnTo>
                  <a:close/>
                </a:path>
              </a:pathLst>
            </a:custGeom>
            <a:ln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i="1" dirty="0">
                  <a:solidFill>
                    <a:schemeClr val="tx1"/>
                  </a:solidFill>
                </a:rPr>
                <a:t>Data Transformation: Log2(x+1) or none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5997899" y="1743213"/>
              <a:ext cx="1591724" cy="1232925"/>
            </a:xfrm>
            <a:custGeom>
              <a:avLst/>
              <a:gdLst>
                <a:gd name="connsiteX0" fmla="*/ 0 w 1591724"/>
                <a:gd name="connsiteY0" fmla="*/ 0 h 1232925"/>
                <a:gd name="connsiteX1" fmla="*/ 1591724 w 1591724"/>
                <a:gd name="connsiteY1" fmla="*/ 0 h 1232925"/>
                <a:gd name="connsiteX2" fmla="*/ 1591724 w 1591724"/>
                <a:gd name="connsiteY2" fmla="*/ 1232925 h 1232925"/>
                <a:gd name="connsiteX3" fmla="*/ 0 w 1591724"/>
                <a:gd name="connsiteY3" fmla="*/ 1232925 h 1232925"/>
                <a:gd name="connsiteX4" fmla="*/ 0 w 1591724"/>
                <a:gd name="connsiteY4" fmla="*/ 0 h 123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1724" h="1232925">
                  <a:moveTo>
                    <a:pt x="0" y="0"/>
                  </a:moveTo>
                  <a:lnTo>
                    <a:pt x="1591724" y="0"/>
                  </a:lnTo>
                  <a:lnTo>
                    <a:pt x="1591724" y="1232925"/>
                  </a:lnTo>
                  <a:lnTo>
                    <a:pt x="0" y="1232925"/>
                  </a:lnTo>
                  <a:lnTo>
                    <a:pt x="0" y="0"/>
                  </a:lnTo>
                  <a:close/>
                </a:path>
              </a:pathLst>
            </a:custGeom>
            <a:ln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0" i="1" kern="1200" dirty="0">
                  <a:solidFill>
                    <a:schemeClr val="tx1"/>
                  </a:solidFill>
                </a:rPr>
                <a:t>Feature Selection: </a:t>
              </a:r>
              <a:r>
                <a:rPr lang="en-US" sz="1400" b="0" kern="1200" dirty="0">
                  <a:solidFill>
                    <a:schemeClr val="tx1"/>
                  </a:solidFill>
                </a:rPr>
                <a:t>PCA, </a:t>
              </a:r>
              <a:r>
                <a:rPr lang="en-US" sz="1400" b="0" kern="1200" dirty="0" err="1">
                  <a:solidFill>
                    <a:schemeClr val="tx1"/>
                  </a:solidFill>
                </a:rPr>
                <a:t>tSNE</a:t>
              </a:r>
              <a:r>
                <a:rPr lang="en-US" sz="1400" b="0" kern="1200" dirty="0">
                  <a:solidFill>
                    <a:schemeClr val="tx1"/>
                  </a:solidFill>
                </a:rPr>
                <a:t>, highly variable genes* or none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8231882" y="921408"/>
              <a:ext cx="2034212" cy="385807"/>
            </a:xfrm>
            <a:custGeom>
              <a:avLst/>
              <a:gdLst>
                <a:gd name="connsiteX0" fmla="*/ 0 w 2034212"/>
                <a:gd name="connsiteY0" fmla="*/ 0 h 385807"/>
                <a:gd name="connsiteX1" fmla="*/ 2034212 w 2034212"/>
                <a:gd name="connsiteY1" fmla="*/ 0 h 385807"/>
                <a:gd name="connsiteX2" fmla="*/ 2034212 w 2034212"/>
                <a:gd name="connsiteY2" fmla="*/ 385807 h 385807"/>
                <a:gd name="connsiteX3" fmla="*/ 0 w 2034212"/>
                <a:gd name="connsiteY3" fmla="*/ 385807 h 385807"/>
                <a:gd name="connsiteX4" fmla="*/ 0 w 2034212"/>
                <a:gd name="connsiteY4" fmla="*/ 0 h 38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4212" h="385807">
                  <a:moveTo>
                    <a:pt x="0" y="0"/>
                  </a:moveTo>
                  <a:lnTo>
                    <a:pt x="2034212" y="0"/>
                  </a:lnTo>
                  <a:lnTo>
                    <a:pt x="2034212" y="385807"/>
                  </a:lnTo>
                  <a:lnTo>
                    <a:pt x="0" y="385807"/>
                  </a:lnTo>
                  <a:lnTo>
                    <a:pt x="0" y="0"/>
                  </a:lnTo>
                  <a:close/>
                </a:path>
              </a:pathLst>
            </a:custGeom>
            <a:ln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0" kern="1200" dirty="0">
                  <a:solidFill>
                    <a:schemeClr val="tx1"/>
                  </a:solidFill>
                </a:rPr>
                <a:t>Seurat (K-means)*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8231882" y="1336529"/>
              <a:ext cx="2034212" cy="385807"/>
            </a:xfrm>
            <a:custGeom>
              <a:avLst/>
              <a:gdLst>
                <a:gd name="connsiteX0" fmla="*/ 0 w 2034212"/>
                <a:gd name="connsiteY0" fmla="*/ 0 h 385807"/>
                <a:gd name="connsiteX1" fmla="*/ 2034212 w 2034212"/>
                <a:gd name="connsiteY1" fmla="*/ 0 h 385807"/>
                <a:gd name="connsiteX2" fmla="*/ 2034212 w 2034212"/>
                <a:gd name="connsiteY2" fmla="*/ 385807 h 385807"/>
                <a:gd name="connsiteX3" fmla="*/ 0 w 2034212"/>
                <a:gd name="connsiteY3" fmla="*/ 385807 h 385807"/>
                <a:gd name="connsiteX4" fmla="*/ 0 w 2034212"/>
                <a:gd name="connsiteY4" fmla="*/ 0 h 38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4212" h="385807">
                  <a:moveTo>
                    <a:pt x="0" y="0"/>
                  </a:moveTo>
                  <a:lnTo>
                    <a:pt x="2034212" y="0"/>
                  </a:lnTo>
                  <a:lnTo>
                    <a:pt x="2034212" y="385807"/>
                  </a:lnTo>
                  <a:lnTo>
                    <a:pt x="0" y="385807"/>
                  </a:lnTo>
                  <a:lnTo>
                    <a:pt x="0" y="0"/>
                  </a:lnTo>
                  <a:close/>
                </a:path>
              </a:pathLst>
            </a:custGeom>
            <a:ln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0" kern="1200" dirty="0">
                  <a:solidFill>
                    <a:schemeClr val="tx1"/>
                  </a:solidFill>
                </a:rPr>
                <a:t>Seurat (SNN)*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8231882" y="1751651"/>
              <a:ext cx="2034212" cy="385807"/>
            </a:xfrm>
            <a:custGeom>
              <a:avLst/>
              <a:gdLst>
                <a:gd name="connsiteX0" fmla="*/ 0 w 2034212"/>
                <a:gd name="connsiteY0" fmla="*/ 0 h 385807"/>
                <a:gd name="connsiteX1" fmla="*/ 2034212 w 2034212"/>
                <a:gd name="connsiteY1" fmla="*/ 0 h 385807"/>
                <a:gd name="connsiteX2" fmla="*/ 2034212 w 2034212"/>
                <a:gd name="connsiteY2" fmla="*/ 385807 h 385807"/>
                <a:gd name="connsiteX3" fmla="*/ 0 w 2034212"/>
                <a:gd name="connsiteY3" fmla="*/ 385807 h 385807"/>
                <a:gd name="connsiteX4" fmla="*/ 0 w 2034212"/>
                <a:gd name="connsiteY4" fmla="*/ 0 h 38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4212" h="385807">
                  <a:moveTo>
                    <a:pt x="0" y="0"/>
                  </a:moveTo>
                  <a:lnTo>
                    <a:pt x="2034212" y="0"/>
                  </a:lnTo>
                  <a:lnTo>
                    <a:pt x="2034212" y="385807"/>
                  </a:lnTo>
                  <a:lnTo>
                    <a:pt x="0" y="385807"/>
                  </a:lnTo>
                  <a:lnTo>
                    <a:pt x="0" y="0"/>
                  </a:lnTo>
                  <a:close/>
                </a:path>
              </a:pathLst>
            </a:custGeom>
            <a:ln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0" kern="1200" dirty="0">
                  <a:solidFill>
                    <a:schemeClr val="tx1"/>
                  </a:solidFill>
                </a:rPr>
                <a:t>GMM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8231882" y="2166772"/>
              <a:ext cx="2034212" cy="385807"/>
            </a:xfrm>
            <a:custGeom>
              <a:avLst/>
              <a:gdLst>
                <a:gd name="connsiteX0" fmla="*/ 0 w 2034212"/>
                <a:gd name="connsiteY0" fmla="*/ 0 h 385807"/>
                <a:gd name="connsiteX1" fmla="*/ 2034212 w 2034212"/>
                <a:gd name="connsiteY1" fmla="*/ 0 h 385807"/>
                <a:gd name="connsiteX2" fmla="*/ 2034212 w 2034212"/>
                <a:gd name="connsiteY2" fmla="*/ 385807 h 385807"/>
                <a:gd name="connsiteX3" fmla="*/ 0 w 2034212"/>
                <a:gd name="connsiteY3" fmla="*/ 385807 h 385807"/>
                <a:gd name="connsiteX4" fmla="*/ 0 w 2034212"/>
                <a:gd name="connsiteY4" fmla="*/ 0 h 38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4212" h="385807">
                  <a:moveTo>
                    <a:pt x="0" y="0"/>
                  </a:moveTo>
                  <a:lnTo>
                    <a:pt x="2034212" y="0"/>
                  </a:lnTo>
                  <a:lnTo>
                    <a:pt x="2034212" y="385807"/>
                  </a:lnTo>
                  <a:lnTo>
                    <a:pt x="0" y="385807"/>
                  </a:lnTo>
                  <a:lnTo>
                    <a:pt x="0" y="0"/>
                  </a:lnTo>
                  <a:close/>
                </a:path>
              </a:pathLst>
            </a:custGeom>
            <a:ln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0" kern="1200" dirty="0">
                  <a:solidFill>
                    <a:schemeClr val="tx1"/>
                  </a:solidFill>
                </a:rPr>
                <a:t>K-means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8231882" y="2581893"/>
              <a:ext cx="2034212" cy="385807"/>
            </a:xfrm>
            <a:custGeom>
              <a:avLst/>
              <a:gdLst>
                <a:gd name="connsiteX0" fmla="*/ 0 w 2034212"/>
                <a:gd name="connsiteY0" fmla="*/ 0 h 385807"/>
                <a:gd name="connsiteX1" fmla="*/ 2034212 w 2034212"/>
                <a:gd name="connsiteY1" fmla="*/ 0 h 385807"/>
                <a:gd name="connsiteX2" fmla="*/ 2034212 w 2034212"/>
                <a:gd name="connsiteY2" fmla="*/ 385807 h 385807"/>
                <a:gd name="connsiteX3" fmla="*/ 0 w 2034212"/>
                <a:gd name="connsiteY3" fmla="*/ 385807 h 385807"/>
                <a:gd name="connsiteX4" fmla="*/ 0 w 2034212"/>
                <a:gd name="connsiteY4" fmla="*/ 0 h 38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4212" h="385807">
                  <a:moveTo>
                    <a:pt x="0" y="0"/>
                  </a:moveTo>
                  <a:lnTo>
                    <a:pt x="2034212" y="0"/>
                  </a:lnTo>
                  <a:lnTo>
                    <a:pt x="2034212" y="385807"/>
                  </a:lnTo>
                  <a:lnTo>
                    <a:pt x="0" y="385807"/>
                  </a:lnTo>
                  <a:lnTo>
                    <a:pt x="0" y="0"/>
                  </a:lnTo>
                  <a:close/>
                </a:path>
              </a:pathLst>
            </a:custGeom>
            <a:ln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0" kern="1200" dirty="0" err="1">
                  <a:solidFill>
                    <a:schemeClr val="tx1"/>
                  </a:solidFill>
                </a:rPr>
                <a:t>Sph</a:t>
              </a:r>
              <a:r>
                <a:rPr lang="en-US" sz="1400" b="0" kern="1200" dirty="0">
                  <a:solidFill>
                    <a:schemeClr val="tx1"/>
                  </a:solidFill>
                </a:rPr>
                <a:t>. K-means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8231882" y="2997014"/>
              <a:ext cx="2034212" cy="385807"/>
            </a:xfrm>
            <a:custGeom>
              <a:avLst/>
              <a:gdLst>
                <a:gd name="connsiteX0" fmla="*/ 0 w 2034212"/>
                <a:gd name="connsiteY0" fmla="*/ 0 h 385807"/>
                <a:gd name="connsiteX1" fmla="*/ 2034212 w 2034212"/>
                <a:gd name="connsiteY1" fmla="*/ 0 h 385807"/>
                <a:gd name="connsiteX2" fmla="*/ 2034212 w 2034212"/>
                <a:gd name="connsiteY2" fmla="*/ 385807 h 385807"/>
                <a:gd name="connsiteX3" fmla="*/ 0 w 2034212"/>
                <a:gd name="connsiteY3" fmla="*/ 385807 h 385807"/>
                <a:gd name="connsiteX4" fmla="*/ 0 w 2034212"/>
                <a:gd name="connsiteY4" fmla="*/ 0 h 38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4212" h="385807">
                  <a:moveTo>
                    <a:pt x="0" y="0"/>
                  </a:moveTo>
                  <a:lnTo>
                    <a:pt x="2034212" y="0"/>
                  </a:lnTo>
                  <a:lnTo>
                    <a:pt x="2034212" y="385807"/>
                  </a:lnTo>
                  <a:lnTo>
                    <a:pt x="0" y="385807"/>
                  </a:lnTo>
                  <a:lnTo>
                    <a:pt x="0" y="0"/>
                  </a:lnTo>
                  <a:close/>
                </a:path>
              </a:pathLst>
            </a:custGeom>
            <a:ln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0" kern="1200" dirty="0">
                  <a:solidFill>
                    <a:schemeClr val="tx1"/>
                  </a:solidFill>
                </a:rPr>
                <a:t>HC (E/P)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8231882" y="3412136"/>
              <a:ext cx="2034212" cy="385807"/>
            </a:xfrm>
            <a:custGeom>
              <a:avLst/>
              <a:gdLst>
                <a:gd name="connsiteX0" fmla="*/ 0 w 2034212"/>
                <a:gd name="connsiteY0" fmla="*/ 0 h 385807"/>
                <a:gd name="connsiteX1" fmla="*/ 2034212 w 2034212"/>
                <a:gd name="connsiteY1" fmla="*/ 0 h 385807"/>
                <a:gd name="connsiteX2" fmla="*/ 2034212 w 2034212"/>
                <a:gd name="connsiteY2" fmla="*/ 385807 h 385807"/>
                <a:gd name="connsiteX3" fmla="*/ 0 w 2034212"/>
                <a:gd name="connsiteY3" fmla="*/ 385807 h 385807"/>
                <a:gd name="connsiteX4" fmla="*/ 0 w 2034212"/>
                <a:gd name="connsiteY4" fmla="*/ 0 h 38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4212" h="385807">
                  <a:moveTo>
                    <a:pt x="0" y="0"/>
                  </a:moveTo>
                  <a:lnTo>
                    <a:pt x="2034212" y="0"/>
                  </a:lnTo>
                  <a:lnTo>
                    <a:pt x="2034212" y="385807"/>
                  </a:lnTo>
                  <a:lnTo>
                    <a:pt x="0" y="385807"/>
                  </a:lnTo>
                  <a:lnTo>
                    <a:pt x="0" y="0"/>
                  </a:lnTo>
                  <a:close/>
                </a:path>
              </a:pathLst>
            </a:custGeom>
            <a:ln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0" kern="1200" dirty="0">
                  <a:solidFill>
                    <a:schemeClr val="tx1"/>
                  </a:solidFill>
                </a:rPr>
                <a:t>Louvain (E)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4027295" y="5078450"/>
              <a:ext cx="1404311" cy="688874"/>
            </a:xfrm>
            <a:custGeom>
              <a:avLst/>
              <a:gdLst>
                <a:gd name="connsiteX0" fmla="*/ 0 w 1404311"/>
                <a:gd name="connsiteY0" fmla="*/ 0 h 688874"/>
                <a:gd name="connsiteX1" fmla="*/ 1404311 w 1404311"/>
                <a:gd name="connsiteY1" fmla="*/ 0 h 688874"/>
                <a:gd name="connsiteX2" fmla="*/ 1404311 w 1404311"/>
                <a:gd name="connsiteY2" fmla="*/ 688874 h 688874"/>
                <a:gd name="connsiteX3" fmla="*/ 0 w 1404311"/>
                <a:gd name="connsiteY3" fmla="*/ 688874 h 688874"/>
                <a:gd name="connsiteX4" fmla="*/ 0 w 1404311"/>
                <a:gd name="connsiteY4" fmla="*/ 0 h 688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311" h="688874">
                  <a:moveTo>
                    <a:pt x="0" y="0"/>
                  </a:moveTo>
                  <a:lnTo>
                    <a:pt x="1404311" y="0"/>
                  </a:lnTo>
                  <a:lnTo>
                    <a:pt x="1404311" y="688874"/>
                  </a:lnTo>
                  <a:lnTo>
                    <a:pt x="0" y="68887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/>
            <a:effectLst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0" i="1" kern="1200" dirty="0">
                  <a:solidFill>
                    <a:schemeClr val="tx1"/>
                  </a:solidFill>
                </a:rPr>
                <a:t>Data Transformation: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0" kern="1200" dirty="0">
                  <a:solidFill>
                    <a:schemeClr val="tx1"/>
                  </a:solidFill>
                </a:rPr>
                <a:t>TF-IDF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5999271" y="4111465"/>
              <a:ext cx="1593281" cy="946249"/>
            </a:xfrm>
            <a:custGeom>
              <a:avLst/>
              <a:gdLst>
                <a:gd name="connsiteX0" fmla="*/ 0 w 1593281"/>
                <a:gd name="connsiteY0" fmla="*/ 0 h 828231"/>
                <a:gd name="connsiteX1" fmla="*/ 1593281 w 1593281"/>
                <a:gd name="connsiteY1" fmla="*/ 0 h 828231"/>
                <a:gd name="connsiteX2" fmla="*/ 1593281 w 1593281"/>
                <a:gd name="connsiteY2" fmla="*/ 828231 h 828231"/>
                <a:gd name="connsiteX3" fmla="*/ 0 w 1593281"/>
                <a:gd name="connsiteY3" fmla="*/ 828231 h 828231"/>
                <a:gd name="connsiteX4" fmla="*/ 0 w 1593281"/>
                <a:gd name="connsiteY4" fmla="*/ 0 h 828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281" h="828231">
                  <a:moveTo>
                    <a:pt x="0" y="0"/>
                  </a:moveTo>
                  <a:lnTo>
                    <a:pt x="1593281" y="0"/>
                  </a:lnTo>
                  <a:lnTo>
                    <a:pt x="1593281" y="828231"/>
                  </a:lnTo>
                  <a:lnTo>
                    <a:pt x="0" y="82823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/>
            <a:effectLst>
              <a:glow rad="228600">
                <a:schemeClr val="bg1">
                  <a:alpha val="40000"/>
                </a:schemeClr>
              </a:glo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0" i="1" kern="1200" dirty="0">
                  <a:solidFill>
                    <a:schemeClr val="tx1"/>
                  </a:solidFill>
                </a:rPr>
                <a:t>Feature Selection:</a:t>
              </a:r>
              <a:r>
                <a:rPr lang="en-US" sz="1400" b="0" kern="1200" dirty="0">
                  <a:solidFill>
                    <a:schemeClr val="tx1"/>
                  </a:solidFill>
                </a:rPr>
                <a:t> High avg. TFIDF score (Top)  or Highly variable TF-IDF (Var)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8234811" y="3827257"/>
              <a:ext cx="2034212" cy="386185"/>
            </a:xfrm>
            <a:custGeom>
              <a:avLst/>
              <a:gdLst>
                <a:gd name="connsiteX0" fmla="*/ 0 w 2034212"/>
                <a:gd name="connsiteY0" fmla="*/ 0 h 386185"/>
                <a:gd name="connsiteX1" fmla="*/ 2034212 w 2034212"/>
                <a:gd name="connsiteY1" fmla="*/ 0 h 386185"/>
                <a:gd name="connsiteX2" fmla="*/ 2034212 w 2034212"/>
                <a:gd name="connsiteY2" fmla="*/ 386185 h 386185"/>
                <a:gd name="connsiteX3" fmla="*/ 0 w 2034212"/>
                <a:gd name="connsiteY3" fmla="*/ 386185 h 386185"/>
                <a:gd name="connsiteX4" fmla="*/ 0 w 2034212"/>
                <a:gd name="connsiteY4" fmla="*/ 0 h 38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4212" h="386185">
                  <a:moveTo>
                    <a:pt x="0" y="0"/>
                  </a:moveTo>
                  <a:lnTo>
                    <a:pt x="2034212" y="0"/>
                  </a:lnTo>
                  <a:lnTo>
                    <a:pt x="2034212" y="386185"/>
                  </a:lnTo>
                  <a:lnTo>
                    <a:pt x="0" y="38618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/>
            <a:effectLst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0" kern="1200" dirty="0">
                  <a:solidFill>
                    <a:schemeClr val="tx1"/>
                  </a:solidFill>
                </a:rPr>
                <a:t>GMM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8234811" y="4242756"/>
              <a:ext cx="2034212" cy="386185"/>
            </a:xfrm>
            <a:custGeom>
              <a:avLst/>
              <a:gdLst>
                <a:gd name="connsiteX0" fmla="*/ 0 w 2034212"/>
                <a:gd name="connsiteY0" fmla="*/ 0 h 386185"/>
                <a:gd name="connsiteX1" fmla="*/ 2034212 w 2034212"/>
                <a:gd name="connsiteY1" fmla="*/ 0 h 386185"/>
                <a:gd name="connsiteX2" fmla="*/ 2034212 w 2034212"/>
                <a:gd name="connsiteY2" fmla="*/ 386185 h 386185"/>
                <a:gd name="connsiteX3" fmla="*/ 0 w 2034212"/>
                <a:gd name="connsiteY3" fmla="*/ 386185 h 386185"/>
                <a:gd name="connsiteX4" fmla="*/ 0 w 2034212"/>
                <a:gd name="connsiteY4" fmla="*/ 0 h 38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4212" h="386185">
                  <a:moveTo>
                    <a:pt x="0" y="0"/>
                  </a:moveTo>
                  <a:lnTo>
                    <a:pt x="2034212" y="0"/>
                  </a:lnTo>
                  <a:lnTo>
                    <a:pt x="2034212" y="386185"/>
                  </a:lnTo>
                  <a:lnTo>
                    <a:pt x="0" y="38618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/>
            <a:effectLst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0" kern="1200" dirty="0">
                  <a:solidFill>
                    <a:schemeClr val="tx1"/>
                  </a:solidFill>
                </a:rPr>
                <a:t>K-means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8234811" y="4658255"/>
              <a:ext cx="2034212" cy="386185"/>
            </a:xfrm>
            <a:custGeom>
              <a:avLst/>
              <a:gdLst>
                <a:gd name="connsiteX0" fmla="*/ 0 w 2034212"/>
                <a:gd name="connsiteY0" fmla="*/ 0 h 386185"/>
                <a:gd name="connsiteX1" fmla="*/ 2034212 w 2034212"/>
                <a:gd name="connsiteY1" fmla="*/ 0 h 386185"/>
                <a:gd name="connsiteX2" fmla="*/ 2034212 w 2034212"/>
                <a:gd name="connsiteY2" fmla="*/ 386185 h 386185"/>
                <a:gd name="connsiteX3" fmla="*/ 0 w 2034212"/>
                <a:gd name="connsiteY3" fmla="*/ 386185 h 386185"/>
                <a:gd name="connsiteX4" fmla="*/ 0 w 2034212"/>
                <a:gd name="connsiteY4" fmla="*/ 0 h 38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4212" h="386185">
                  <a:moveTo>
                    <a:pt x="0" y="0"/>
                  </a:moveTo>
                  <a:lnTo>
                    <a:pt x="2034212" y="0"/>
                  </a:lnTo>
                  <a:lnTo>
                    <a:pt x="2034212" y="386185"/>
                  </a:lnTo>
                  <a:lnTo>
                    <a:pt x="0" y="38618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/>
            <a:effectLst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0" kern="1200" dirty="0" err="1">
                  <a:solidFill>
                    <a:schemeClr val="tx1"/>
                  </a:solidFill>
                </a:rPr>
                <a:t>Sph</a:t>
              </a:r>
              <a:r>
                <a:rPr lang="en-US" sz="1400" b="0" kern="1200" dirty="0">
                  <a:solidFill>
                    <a:schemeClr val="tx1"/>
                  </a:solidFill>
                </a:rPr>
                <a:t>. K-means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8234811" y="5073754"/>
              <a:ext cx="2034212" cy="386185"/>
            </a:xfrm>
            <a:custGeom>
              <a:avLst/>
              <a:gdLst>
                <a:gd name="connsiteX0" fmla="*/ 0 w 2034212"/>
                <a:gd name="connsiteY0" fmla="*/ 0 h 386185"/>
                <a:gd name="connsiteX1" fmla="*/ 2034212 w 2034212"/>
                <a:gd name="connsiteY1" fmla="*/ 0 h 386185"/>
                <a:gd name="connsiteX2" fmla="*/ 2034212 w 2034212"/>
                <a:gd name="connsiteY2" fmla="*/ 386185 h 386185"/>
                <a:gd name="connsiteX3" fmla="*/ 0 w 2034212"/>
                <a:gd name="connsiteY3" fmla="*/ 386185 h 386185"/>
                <a:gd name="connsiteX4" fmla="*/ 0 w 2034212"/>
                <a:gd name="connsiteY4" fmla="*/ 0 h 38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4212" h="386185">
                  <a:moveTo>
                    <a:pt x="0" y="0"/>
                  </a:moveTo>
                  <a:lnTo>
                    <a:pt x="2034212" y="0"/>
                  </a:lnTo>
                  <a:lnTo>
                    <a:pt x="2034212" y="386185"/>
                  </a:lnTo>
                  <a:lnTo>
                    <a:pt x="0" y="38618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/>
            <a:effectLst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0" kern="1200" dirty="0">
                  <a:solidFill>
                    <a:schemeClr val="tx1"/>
                  </a:solidFill>
                </a:rPr>
                <a:t>HC (E/P/C)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5999271" y="5565711"/>
              <a:ext cx="1593281" cy="1064266"/>
            </a:xfrm>
            <a:custGeom>
              <a:avLst/>
              <a:gdLst>
                <a:gd name="connsiteX0" fmla="*/ 0 w 1593281"/>
                <a:gd name="connsiteY0" fmla="*/ 0 h 1064266"/>
                <a:gd name="connsiteX1" fmla="*/ 1593281 w 1593281"/>
                <a:gd name="connsiteY1" fmla="*/ 0 h 1064266"/>
                <a:gd name="connsiteX2" fmla="*/ 1593281 w 1593281"/>
                <a:gd name="connsiteY2" fmla="*/ 1064266 h 1064266"/>
                <a:gd name="connsiteX3" fmla="*/ 0 w 1593281"/>
                <a:gd name="connsiteY3" fmla="*/ 1064266 h 1064266"/>
                <a:gd name="connsiteX4" fmla="*/ 0 w 1593281"/>
                <a:gd name="connsiteY4" fmla="*/ 0 h 1064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281" h="1064266">
                  <a:moveTo>
                    <a:pt x="0" y="0"/>
                  </a:moveTo>
                  <a:lnTo>
                    <a:pt x="1593281" y="0"/>
                  </a:lnTo>
                  <a:lnTo>
                    <a:pt x="1593281" y="1064266"/>
                  </a:lnTo>
                  <a:lnTo>
                    <a:pt x="0" y="1064266"/>
                  </a:lnTo>
                  <a:lnTo>
                    <a:pt x="0" y="0"/>
                  </a:lnTo>
                  <a:close/>
                </a:path>
              </a:pathLst>
            </a:custGeom>
            <a:ln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0" i="1" kern="1200" dirty="0">
                  <a:solidFill>
                    <a:schemeClr val="tx1"/>
                  </a:solidFill>
                </a:rPr>
                <a:t>Data Binarization: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0" kern="1200" dirty="0">
                  <a:solidFill>
                    <a:schemeClr val="tx1"/>
                  </a:solidFill>
                </a:rPr>
                <a:t>Cutoff threshold per cell based on cell avg. TF-IDF</a:t>
              </a:r>
              <a:r>
                <a:rPr lang="en-US" sz="1400" b="0" i="0" kern="1200" dirty="0">
                  <a:solidFill>
                    <a:schemeClr val="tx1"/>
                  </a:solidFill>
                </a:rPr>
                <a:t>(Bin)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8234811" y="5489253"/>
              <a:ext cx="2034212" cy="386185"/>
            </a:xfrm>
            <a:custGeom>
              <a:avLst/>
              <a:gdLst>
                <a:gd name="connsiteX0" fmla="*/ 0 w 2034212"/>
                <a:gd name="connsiteY0" fmla="*/ 0 h 386185"/>
                <a:gd name="connsiteX1" fmla="*/ 2034212 w 2034212"/>
                <a:gd name="connsiteY1" fmla="*/ 0 h 386185"/>
                <a:gd name="connsiteX2" fmla="*/ 2034212 w 2034212"/>
                <a:gd name="connsiteY2" fmla="*/ 386185 h 386185"/>
                <a:gd name="connsiteX3" fmla="*/ 0 w 2034212"/>
                <a:gd name="connsiteY3" fmla="*/ 386185 h 386185"/>
                <a:gd name="connsiteX4" fmla="*/ 0 w 2034212"/>
                <a:gd name="connsiteY4" fmla="*/ 0 h 38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4212" h="386185">
                  <a:moveTo>
                    <a:pt x="0" y="0"/>
                  </a:moveTo>
                  <a:lnTo>
                    <a:pt x="2034212" y="0"/>
                  </a:lnTo>
                  <a:lnTo>
                    <a:pt x="2034212" y="386185"/>
                  </a:lnTo>
                  <a:lnTo>
                    <a:pt x="0" y="386185"/>
                  </a:lnTo>
                  <a:lnTo>
                    <a:pt x="0" y="0"/>
                  </a:lnTo>
                  <a:close/>
                </a:path>
              </a:pathLst>
            </a:custGeom>
            <a:ln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0" kern="1200" dirty="0">
                  <a:solidFill>
                    <a:schemeClr val="tx1"/>
                  </a:solidFill>
                </a:rPr>
                <a:t>HC (E/P/C/J)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8234811" y="5904751"/>
              <a:ext cx="2034212" cy="386185"/>
            </a:xfrm>
            <a:custGeom>
              <a:avLst/>
              <a:gdLst>
                <a:gd name="connsiteX0" fmla="*/ 0 w 2034212"/>
                <a:gd name="connsiteY0" fmla="*/ 0 h 386185"/>
                <a:gd name="connsiteX1" fmla="*/ 2034212 w 2034212"/>
                <a:gd name="connsiteY1" fmla="*/ 0 h 386185"/>
                <a:gd name="connsiteX2" fmla="*/ 2034212 w 2034212"/>
                <a:gd name="connsiteY2" fmla="*/ 386185 h 386185"/>
                <a:gd name="connsiteX3" fmla="*/ 0 w 2034212"/>
                <a:gd name="connsiteY3" fmla="*/ 386185 h 386185"/>
                <a:gd name="connsiteX4" fmla="*/ 0 w 2034212"/>
                <a:gd name="connsiteY4" fmla="*/ 0 h 38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4212" h="386185">
                  <a:moveTo>
                    <a:pt x="0" y="0"/>
                  </a:moveTo>
                  <a:lnTo>
                    <a:pt x="2034212" y="0"/>
                  </a:lnTo>
                  <a:lnTo>
                    <a:pt x="2034212" y="386185"/>
                  </a:lnTo>
                  <a:lnTo>
                    <a:pt x="0" y="386185"/>
                  </a:lnTo>
                  <a:lnTo>
                    <a:pt x="0" y="0"/>
                  </a:lnTo>
                  <a:close/>
                </a:path>
              </a:pathLst>
            </a:custGeom>
            <a:ln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0" kern="1200" dirty="0">
                  <a:solidFill>
                    <a:schemeClr val="tx1"/>
                  </a:solidFill>
                </a:rPr>
                <a:t>Greedy (E/P/C/J)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8234811" y="6320250"/>
              <a:ext cx="2034212" cy="386185"/>
            </a:xfrm>
            <a:custGeom>
              <a:avLst/>
              <a:gdLst>
                <a:gd name="connsiteX0" fmla="*/ 0 w 2034212"/>
                <a:gd name="connsiteY0" fmla="*/ 0 h 386185"/>
                <a:gd name="connsiteX1" fmla="*/ 2034212 w 2034212"/>
                <a:gd name="connsiteY1" fmla="*/ 0 h 386185"/>
                <a:gd name="connsiteX2" fmla="*/ 2034212 w 2034212"/>
                <a:gd name="connsiteY2" fmla="*/ 386185 h 386185"/>
                <a:gd name="connsiteX3" fmla="*/ 0 w 2034212"/>
                <a:gd name="connsiteY3" fmla="*/ 386185 h 386185"/>
                <a:gd name="connsiteX4" fmla="*/ 0 w 2034212"/>
                <a:gd name="connsiteY4" fmla="*/ 0 h 38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4212" h="386185">
                  <a:moveTo>
                    <a:pt x="0" y="0"/>
                  </a:moveTo>
                  <a:lnTo>
                    <a:pt x="2034212" y="0"/>
                  </a:lnTo>
                  <a:lnTo>
                    <a:pt x="2034212" y="386185"/>
                  </a:lnTo>
                  <a:lnTo>
                    <a:pt x="0" y="386185"/>
                  </a:lnTo>
                  <a:lnTo>
                    <a:pt x="0" y="0"/>
                  </a:lnTo>
                  <a:close/>
                </a:path>
              </a:pathLst>
            </a:custGeom>
            <a:ln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0" kern="1200" dirty="0">
                  <a:solidFill>
                    <a:schemeClr val="tx1"/>
                  </a:solidFill>
                </a:rPr>
                <a:t>Louvain (E/P/C/J)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16986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B1BC9-4CEF-4313-A6FE-275AAA216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</a:t>
            </a:r>
            <a:r>
              <a:rPr lang="en-US" dirty="0"/>
              <a:t>Setup: </a:t>
            </a:r>
            <a:r>
              <a:rPr lang="en-US" dirty="0" smtClean="0"/>
              <a:t>10x PBMC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42BC4-B5E5-499D-8AB9-A26C6FEF3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4953000"/>
          </a:xfrm>
        </p:spPr>
        <p:txBody>
          <a:bodyPr>
            <a:noAutofit/>
          </a:bodyPr>
          <a:lstStyle/>
          <a:p>
            <a:r>
              <a:rPr lang="en-US" i="1" dirty="0"/>
              <a:t>FACS</a:t>
            </a:r>
            <a:r>
              <a:rPr lang="en-US" dirty="0"/>
              <a:t> sorted blood cells of 7 types [Zheng et </a:t>
            </a:r>
            <a:r>
              <a:rPr lang="en-US" dirty="0" smtClean="0"/>
              <a:t>al., </a:t>
            </a:r>
            <a:r>
              <a:rPr lang="en-US" i="1" dirty="0" smtClean="0"/>
              <a:t>Nat. Comm.</a:t>
            </a:r>
            <a:r>
              <a:rPr lang="en-US" dirty="0" smtClean="0"/>
              <a:t> 2017]</a:t>
            </a:r>
          </a:p>
          <a:p>
            <a:r>
              <a:rPr lang="en-US" dirty="0" smtClean="0"/>
              <a:t>7:1</a:t>
            </a:r>
            <a:r>
              <a:rPr lang="en-US" dirty="0"/>
              <a:t>, 3:1, 1:1, 1:3, and 1:7 </a:t>
            </a:r>
            <a:r>
              <a:rPr lang="en-US" dirty="0" smtClean="0"/>
              <a:t>simulated mixtures </a:t>
            </a:r>
            <a:r>
              <a:rPr lang="en-US" dirty="0"/>
              <a:t>of cell type pairs of varying </a:t>
            </a:r>
            <a:r>
              <a:rPr lang="en-US" dirty="0" smtClean="0"/>
              <a:t>dissimilarity (1000 cells/pair)</a:t>
            </a:r>
            <a:endParaRPr lang="en-US" dirty="0"/>
          </a:p>
          <a:p>
            <a:r>
              <a:rPr lang="en-US" dirty="0" smtClean="0"/>
              <a:t>7-way </a:t>
            </a:r>
            <a:r>
              <a:rPr lang="en-US" dirty="0"/>
              <a:t>mixture, equal proportions </a:t>
            </a:r>
            <a:r>
              <a:rPr lang="en-US" dirty="0" smtClean="0"/>
              <a:t>(7000 cells/mix)</a:t>
            </a:r>
          </a:p>
          <a:p>
            <a:r>
              <a:rPr lang="en-US" dirty="0" smtClean="0"/>
              <a:t>All datasets available at http</a:t>
            </a:r>
            <a:r>
              <a:rPr lang="en-US" dirty="0"/>
              <a:t>://cnv1.engr.uconn.edu:3838/SCA/</a:t>
            </a:r>
          </a:p>
        </p:txBody>
      </p:sp>
    </p:spTree>
    <p:extLst>
      <p:ext uri="{BB962C8B-B14F-4D97-AF65-F5344CB8AC3E}">
        <p14:creationId xmlns:p14="http://schemas.microsoft.com/office/powerpoint/2010/main" val="197576718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31259" y="6505202"/>
            <a:ext cx="4192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</a:rPr>
              <a:t>Szulwach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 et al. </a:t>
            </a:r>
            <a:r>
              <a:rPr lang="en-US" altLang="en-US" sz="800" dirty="0">
                <a:hlinkClick r:id="rId2"/>
              </a:rPr>
              <a:t>http://journals.plos.org/plosone/article?id=10.1371/journal.pone.0135007</a:t>
            </a:r>
            <a:endParaRPr lang="en-US" altLang="en-US" sz="800" dirty="0"/>
          </a:p>
          <a:p>
            <a:endParaRPr lang="en-US" sz="800" dirty="0" smtClean="0">
              <a:solidFill>
                <a:schemeClr val="bg1">
                  <a:lumMod val="50000"/>
                </a:schemeClr>
              </a:solidFill>
              <a:hlinkClick r:id="rId3"/>
            </a:endParaRPr>
          </a:p>
          <a:p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ion\AppData\Local\Temp\journal.pone.0135007.g006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5000" y="1248754"/>
            <a:ext cx="6858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179748" cy="91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6200" y="1066800"/>
            <a:ext cx="868203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i="0" kern="0" dirty="0" smtClean="0">
                <a:solidFill>
                  <a:srgbClr val="FF0000"/>
                </a:solidFill>
              </a:rPr>
              <a:t>Allelic dropouts</a:t>
            </a:r>
          </a:p>
        </p:txBody>
      </p:sp>
    </p:spTree>
    <p:extLst>
      <p:ext uri="{BB962C8B-B14F-4D97-AF65-F5344CB8AC3E}">
        <p14:creationId xmlns:p14="http://schemas.microsoft.com/office/powerpoint/2010/main" val="336855646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B1BC9-4CEF-4313-A6FE-275AAA216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</a:t>
            </a:r>
            <a:r>
              <a:rPr lang="en-US" dirty="0"/>
              <a:t>Setup: </a:t>
            </a:r>
            <a:r>
              <a:rPr lang="en-US" dirty="0" smtClean="0"/>
              <a:t>10x PBMC</a:t>
            </a:r>
            <a:endParaRPr lang="en-US" dirty="0"/>
          </a:p>
        </p:txBody>
      </p:sp>
      <p:pic>
        <p:nvPicPr>
          <p:cNvPr id="5" name="Picture 4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A34C409F-6F9B-4474-8FE9-384DC521AE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3981450" cy="4001061"/>
          </a:xfrm>
          <a:prstGeom prst="rect">
            <a:avLst/>
          </a:prstGeom>
        </p:spPr>
      </p:pic>
      <p:pic>
        <p:nvPicPr>
          <p:cNvPr id="6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A40F8B52-8E2C-40EC-9101-1571DF987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311252" cy="431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6908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F0FE7D-E1D3-4B93-AE70-E9515E119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124200"/>
            <a:ext cx="3059743" cy="30510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CB1BC9-4CEF-4313-A6FE-275AAA216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</a:t>
            </a:r>
            <a:r>
              <a:rPr lang="en-US" dirty="0"/>
              <a:t>Setup: </a:t>
            </a:r>
            <a:r>
              <a:rPr lang="en-US" dirty="0" smtClean="0"/>
              <a:t>Pancreatic Cells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7924800" cy="2762251"/>
          </a:xfrm>
        </p:spPr>
        <p:txBody>
          <a:bodyPr>
            <a:normAutofit/>
          </a:bodyPr>
          <a:lstStyle/>
          <a:p>
            <a:r>
              <a:rPr lang="en-US" dirty="0"/>
              <a:t>2045 Pancreatic cells of 7 types [</a:t>
            </a:r>
            <a:r>
              <a:rPr lang="en-US" dirty="0" err="1"/>
              <a:t>Segerstolpe</a:t>
            </a:r>
            <a:r>
              <a:rPr lang="en-US" dirty="0"/>
              <a:t> et al. 2016]</a:t>
            </a:r>
          </a:p>
          <a:p>
            <a:pPr lvl="1"/>
            <a:r>
              <a:rPr lang="en-US" dirty="0"/>
              <a:t>Annotated based on known </a:t>
            </a:r>
            <a:r>
              <a:rPr lang="en-US" dirty="0" smtClean="0"/>
              <a:t>markers (removed for clustering)</a:t>
            </a:r>
            <a:endParaRPr lang="en-US" dirty="0"/>
          </a:p>
          <a:p>
            <a:pPr lvl="1"/>
            <a:r>
              <a:rPr lang="en-US" dirty="0"/>
              <a:t>Capture proportions: </a:t>
            </a:r>
            <a:r>
              <a:rPr lang="en-US" sz="1950" dirty="0" smtClean="0">
                <a:latin typeface="CMR10"/>
              </a:rPr>
              <a:t>185 </a:t>
            </a:r>
            <a:r>
              <a:rPr lang="en-US" sz="1950" dirty="0">
                <a:latin typeface="CMR10"/>
              </a:rPr>
              <a:t>acinar cells, 886 alpha cells, 270 beta cells, 197 gamma cells, 114 delta cells, 386 ductal cells, and 7 epsilon </a:t>
            </a:r>
            <a:r>
              <a:rPr lang="en-US" sz="1950" dirty="0" smtClean="0">
                <a:latin typeface="CMR10"/>
              </a:rPr>
              <a:t>cells</a:t>
            </a:r>
            <a:endParaRPr lang="en-US" sz="1950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EA8E9F-7358-4470-8913-DAD75655B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732033"/>
            <a:ext cx="2853062" cy="226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48694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76200"/>
            <a:ext cx="6172200" cy="857250"/>
          </a:xfrm>
        </p:spPr>
        <p:txBody>
          <a:bodyPr>
            <a:normAutofit/>
          </a:bodyPr>
          <a:lstStyle/>
          <a:p>
            <a:r>
              <a:rPr lang="en-US" dirty="0"/>
              <a:t>Pairs: 1:1 mixtures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8156B-CFF2-4BC9-8D2A-9E0856DD2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2057401"/>
            <a:ext cx="6172200" cy="3394472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683C28-38CB-4718-8A16-95915BC3B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5" y="1371600"/>
            <a:ext cx="8939443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6104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Pairs: 1:3/3:1 mixtures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D61D44-51DB-49BB-BAC2-5AFC723D0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" y="1371600"/>
            <a:ext cx="898065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4947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Pairs: 1:7/7:1 mixtures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76CAF8-3161-47CB-9F46-3A5B6BB68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5" y="1371600"/>
            <a:ext cx="890786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514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7-Way PBMC Mixture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FC1AD2-7BD8-4479-9823-3E6FE83FCDF5}"/>
              </a:ext>
            </a:extLst>
          </p:cNvPr>
          <p:cNvSpPr txBox="1">
            <a:spLocks/>
          </p:cNvSpPr>
          <p:nvPr/>
        </p:nvSpPr>
        <p:spPr>
          <a:xfrm>
            <a:off x="3480155" y="1822349"/>
            <a:ext cx="4074739" cy="3717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9D9464-3C97-49EA-8052-CF78CBC8C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317" y="1173912"/>
            <a:ext cx="5235501" cy="522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9744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Pancreatic Cells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047FF5-1473-4118-B655-E6A26FF48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1" y="1143000"/>
            <a:ext cx="6172200" cy="528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4668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Joint analysis of bulk and </a:t>
            </a:r>
            <a:r>
              <a:rPr lang="en-US" dirty="0" err="1" smtClean="0"/>
              <a:t>scRNA-Seq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76200" y="1371600"/>
            <a:ext cx="8839200" cy="2405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i="0" dirty="0"/>
              <a:t>N</a:t>
            </a:r>
            <a:r>
              <a:rPr lang="en-US" sz="2800" i="0" dirty="0" smtClean="0"/>
              <a:t>eeded to get unbiased population frequencies of cell types</a:t>
            </a:r>
          </a:p>
          <a:p>
            <a:pPr marL="800100" lvl="1" indent="-3429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i="0" dirty="0" smtClean="0"/>
              <a:t>Potential to identify cell types missed by capture protocols </a:t>
            </a:r>
            <a:endParaRPr lang="en-US" sz="2400" i="0" dirty="0"/>
          </a:p>
        </p:txBody>
      </p:sp>
    </p:spTree>
    <p:extLst>
      <p:ext uri="{BB962C8B-B14F-4D97-AF65-F5344CB8AC3E}">
        <p14:creationId xmlns:p14="http://schemas.microsoft.com/office/powerpoint/2010/main" val="76296890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</a:t>
            </a:r>
            <a:r>
              <a:rPr lang="en-US" dirty="0"/>
              <a:t>m</a:t>
            </a:r>
            <a:r>
              <a:rPr lang="en-US" dirty="0" smtClean="0"/>
              <a:t>odel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46997" y="3448627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46997" y="3753427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46997" y="4058227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46997" y="4363027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46997" y="4667827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46997" y="4972627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04197" y="3448627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04197" y="3753427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04197" y="4058227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304197" y="4363027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304197" y="4667827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304197" y="4972627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761397" y="3448627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761397" y="3753427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761397" y="4058227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761397" y="4363027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761397" y="4667827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761397" y="4972627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2133600" y="2728708"/>
            <a:ext cx="609600" cy="7199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590800" y="2728708"/>
            <a:ext cx="609600" cy="7199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048000" y="2728708"/>
            <a:ext cx="609600" cy="7199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18627495">
            <a:off x="1678060" y="2834819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ell type 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 rot="18627495">
            <a:off x="2149043" y="2828835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 type 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 rot="18627495">
            <a:off x="2648089" y="277866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 type 3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914400" y="3416361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 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914400" y="3730976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 2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14400" y="4025961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 3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914400" y="4340576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 4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914400" y="4635561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 5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914400" y="4950176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 6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586876" y="5424381"/>
            <a:ext cx="2523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heterogeneous mixture</a:t>
            </a:r>
            <a:endParaRPr lang="en-US" sz="20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4572000" y="3840561"/>
            <a:ext cx="455190" cy="988356"/>
            <a:chOff x="4267200" y="3088696"/>
            <a:chExt cx="455190" cy="988356"/>
          </a:xfrm>
        </p:grpSpPr>
        <p:sp>
          <p:nvSpPr>
            <p:cNvPr id="69" name="Rectangle 68"/>
            <p:cNvSpPr/>
            <p:nvPr/>
          </p:nvSpPr>
          <p:spPr>
            <a:xfrm>
              <a:off x="4337885" y="3162652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337885" y="3467452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337885" y="3772252"/>
              <a:ext cx="3048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267200" y="3088696"/>
                  <a:ext cx="4445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200" y="3088696"/>
                  <a:ext cx="44454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4267200" y="3364468"/>
                  <a:ext cx="4498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200" y="3364468"/>
                  <a:ext cx="449867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4272523" y="3676609"/>
                  <a:ext cx="4498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2523" y="3676609"/>
                  <a:ext cx="449867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Oval 26"/>
          <p:cNvSpPr/>
          <p:nvPr/>
        </p:nvSpPr>
        <p:spPr>
          <a:xfrm>
            <a:off x="3837123" y="4287058"/>
            <a:ext cx="163428" cy="1634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3729501" y="5417590"/>
            <a:ext cx="2366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Cell concentrations</a:t>
            </a:r>
            <a:endParaRPr lang="en-US" sz="2000" dirty="0"/>
          </a:p>
        </p:txBody>
      </p:sp>
      <p:sp>
        <p:nvSpPr>
          <p:cNvPr id="78" name="TextBox 77"/>
          <p:cNvSpPr txBox="1"/>
          <p:nvPr/>
        </p:nvSpPr>
        <p:spPr>
          <a:xfrm>
            <a:off x="1411851" y="5427826"/>
            <a:ext cx="188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Cell signatures</a:t>
            </a:r>
            <a:endParaRPr lang="en-US" sz="2000" dirty="0"/>
          </a:p>
        </p:txBody>
      </p:sp>
      <p:sp>
        <p:nvSpPr>
          <p:cNvPr id="28" name="Equal 27"/>
          <p:cNvSpPr/>
          <p:nvPr/>
        </p:nvSpPr>
        <p:spPr>
          <a:xfrm>
            <a:off x="5899912" y="4196835"/>
            <a:ext cx="1062182" cy="577659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742069" y="3377173"/>
                <a:ext cx="5439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069" y="3377173"/>
                <a:ext cx="543931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731993" y="4912024"/>
                <a:ext cx="5492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61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993" y="4912024"/>
                <a:ext cx="549253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655479" y="4875420"/>
                <a:ext cx="5492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63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479" y="4875420"/>
                <a:ext cx="549253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7686119" y="3326736"/>
            <a:ext cx="500097" cy="1948525"/>
            <a:chOff x="7848600" y="3448627"/>
            <a:chExt cx="500097" cy="1948525"/>
          </a:xfrm>
        </p:grpSpPr>
        <p:grpSp>
          <p:nvGrpSpPr>
            <p:cNvPr id="2" name="Group 1"/>
            <p:cNvGrpSpPr/>
            <p:nvPr/>
          </p:nvGrpSpPr>
          <p:grpSpPr>
            <a:xfrm>
              <a:off x="7936168" y="3536086"/>
              <a:ext cx="304800" cy="1828800"/>
              <a:chOff x="7631368" y="2908780"/>
              <a:chExt cx="304800" cy="1828800"/>
            </a:xfrm>
            <a:noFill/>
          </p:grpSpPr>
          <p:sp>
            <p:nvSpPr>
              <p:cNvPr id="44" name="Rectangle 43"/>
              <p:cNvSpPr/>
              <p:nvPr/>
            </p:nvSpPr>
            <p:spPr>
              <a:xfrm>
                <a:off x="7631368" y="2908780"/>
                <a:ext cx="304800" cy="3048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7631368" y="3213580"/>
                <a:ext cx="304800" cy="3048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7631368" y="3518380"/>
                <a:ext cx="304800" cy="3048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7631368" y="3823180"/>
                <a:ext cx="304800" cy="3048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7631368" y="4127980"/>
                <a:ext cx="304800" cy="3048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7631368" y="4432780"/>
                <a:ext cx="304800" cy="3048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7855780" y="3448627"/>
                  <a:ext cx="4655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5780" y="3448627"/>
                  <a:ext cx="465576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7848600" y="3752910"/>
                  <a:ext cx="4708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8600" y="3752910"/>
                  <a:ext cx="470898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7877799" y="4057710"/>
                  <a:ext cx="4708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7799" y="4057710"/>
                  <a:ext cx="470898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7855780" y="4395810"/>
                  <a:ext cx="4708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5780" y="4395810"/>
                  <a:ext cx="470898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7848600" y="4720937"/>
                  <a:ext cx="4708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8600" y="4720937"/>
                  <a:ext cx="470898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7848600" y="5027820"/>
                  <a:ext cx="4708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8600" y="5027820"/>
                  <a:ext cx="470898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677495" y="3386984"/>
                <a:ext cx="5503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495" y="3386984"/>
                <a:ext cx="550343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20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94403" y="3389848"/>
                <a:ext cx="5079146" cy="12320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min</m:t>
                      </m:r>
                      <m:r>
                        <a:rPr lang="en-US" sz="2000" b="0" i="1" smtClean="0">
                          <a:latin typeface="Cambria Math"/>
                        </a:rPr>
                        <m:t>⁡(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𝑆𝑐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),  </m:t>
                      </m:r>
                      <m:r>
                        <a:rPr lang="en-US" sz="2000" b="0" i="1" smtClean="0">
                          <a:latin typeface="Cambria Math"/>
                        </a:rPr>
                        <m:t>𝑠</m:t>
                      </m:r>
                      <m:r>
                        <a:rPr lang="en-US" sz="2000" b="0" i="1" smtClean="0">
                          <a:latin typeface="Cambria Math"/>
                        </a:rPr>
                        <m:t>.</m:t>
                      </m:r>
                      <m:r>
                        <a:rPr lang="en-US" sz="2000" b="0" i="1" smtClean="0">
                          <a:latin typeface="Cambria Math"/>
                        </a:rPr>
                        <m:t>𝑡</m:t>
                      </m:r>
                      <m:r>
                        <a:rPr lang="en-US" sz="2000" b="0" i="1" smtClean="0">
                          <a:latin typeface="Cambria Math"/>
                        </a:rPr>
                        <m:t>.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/>
                                    </a:rPr>
                                    <m:t>𝑙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=0…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b="0" i="1" smtClean="0">
                                  <a:latin typeface="Cambria Math"/>
                                </a:rPr>
                                <m:t>=1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/>
                                </a:rPr>
                                <m:t>≥0  ∀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=0…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403" y="3389848"/>
                <a:ext cx="5079146" cy="12320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200916" y="1618763"/>
            <a:ext cx="278914" cy="278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00916" y="1897677"/>
            <a:ext cx="278914" cy="278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00916" y="2176592"/>
            <a:ext cx="278914" cy="278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00916" y="2455506"/>
            <a:ext cx="278914" cy="278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00916" y="2734420"/>
            <a:ext cx="278914" cy="278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00916" y="3013335"/>
            <a:ext cx="278914" cy="278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19287" y="1618763"/>
            <a:ext cx="278914" cy="278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619287" y="1897677"/>
            <a:ext cx="278914" cy="278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19287" y="2176592"/>
            <a:ext cx="278914" cy="278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19287" y="2455506"/>
            <a:ext cx="278914" cy="278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619287" y="2734420"/>
            <a:ext cx="278914" cy="278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19287" y="3013335"/>
            <a:ext cx="278914" cy="278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037659" y="1618763"/>
            <a:ext cx="278914" cy="1673486"/>
            <a:chOff x="2037659" y="2430810"/>
            <a:chExt cx="278914" cy="1673486"/>
          </a:xfrm>
          <a:solidFill>
            <a:schemeClr val="bg1"/>
          </a:solidFill>
        </p:grpSpPr>
        <p:sp>
          <p:nvSpPr>
            <p:cNvPr id="25" name="Rectangle 24"/>
            <p:cNvSpPr/>
            <p:nvPr/>
          </p:nvSpPr>
          <p:spPr>
            <a:xfrm>
              <a:off x="2037659" y="2430810"/>
              <a:ext cx="278914" cy="27891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037659" y="2709724"/>
              <a:ext cx="278914" cy="27891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037659" y="2988639"/>
              <a:ext cx="278914" cy="27891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037659" y="3267553"/>
              <a:ext cx="278914" cy="27891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037659" y="3546467"/>
              <a:ext cx="278914" cy="27891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037659" y="3825382"/>
              <a:ext cx="278914" cy="27891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Oval 30"/>
          <p:cNvSpPr/>
          <p:nvPr/>
        </p:nvSpPr>
        <p:spPr>
          <a:xfrm>
            <a:off x="2864364" y="2463457"/>
            <a:ext cx="149549" cy="1535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qual 31"/>
          <p:cNvSpPr/>
          <p:nvPr/>
        </p:nvSpPr>
        <p:spPr>
          <a:xfrm>
            <a:off x="5486400" y="2256295"/>
            <a:ext cx="971974" cy="528600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973549" y="1618762"/>
            <a:ext cx="278914" cy="1673487"/>
            <a:chOff x="7631368" y="2908780"/>
            <a:chExt cx="304800" cy="1828800"/>
          </a:xfrm>
          <a:noFill/>
        </p:grpSpPr>
        <p:sp>
          <p:nvSpPr>
            <p:cNvPr id="58" name="Rectangle 57"/>
            <p:cNvSpPr/>
            <p:nvPr/>
          </p:nvSpPr>
          <p:spPr>
            <a:xfrm>
              <a:off x="7631368" y="2908780"/>
              <a:ext cx="3048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631368" y="3213580"/>
              <a:ext cx="3048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631368" y="3518380"/>
              <a:ext cx="3048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631368" y="3823180"/>
              <a:ext cx="3048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631368" y="4127980"/>
              <a:ext cx="3048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631368" y="4432780"/>
              <a:ext cx="3048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954322" y="2121857"/>
            <a:ext cx="278914" cy="836742"/>
            <a:chOff x="3474701" y="2698967"/>
            <a:chExt cx="278914" cy="836742"/>
          </a:xfrm>
        </p:grpSpPr>
        <p:sp>
          <p:nvSpPr>
            <p:cNvPr id="74" name="Rectangle 73"/>
            <p:cNvSpPr/>
            <p:nvPr/>
          </p:nvSpPr>
          <p:spPr>
            <a:xfrm>
              <a:off x="3474701" y="2698967"/>
              <a:ext cx="278914" cy="2789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474701" y="2977881"/>
              <a:ext cx="278914" cy="2789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474701" y="3256795"/>
              <a:ext cx="278914" cy="2789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1553844" y="109076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endParaRPr lang="en-US" sz="2400" dirty="0"/>
          </a:p>
        </p:txBody>
      </p:sp>
      <p:sp>
        <p:nvSpPr>
          <p:cNvPr id="78" name="TextBox 77"/>
          <p:cNvSpPr txBox="1"/>
          <p:nvPr/>
        </p:nvSpPr>
        <p:spPr>
          <a:xfrm>
            <a:off x="3843386" y="1157098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909264" y="10668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of mixture proportions</a:t>
            </a:r>
            <a:endParaRPr lang="en-US" dirty="0"/>
          </a:p>
        </p:txBody>
      </p:sp>
      <p:pic>
        <p:nvPicPr>
          <p:cNvPr id="39" name="Picture 3" descr="Z:\home\jlindsay\Remote\cnv\figures\decon\exp_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63637"/>
            <a:ext cx="3437378" cy="257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45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31259" y="6505202"/>
            <a:ext cx="4192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</a:rPr>
              <a:t>Szulwach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 et al. </a:t>
            </a:r>
            <a:r>
              <a:rPr lang="en-US" altLang="en-US" sz="800" dirty="0">
                <a:hlinkClick r:id="rId2"/>
              </a:rPr>
              <a:t>http://journals.plos.org/plosone/article?id=10.1371/journal.pone.0135007</a:t>
            </a:r>
            <a:endParaRPr lang="en-US" altLang="en-US" sz="800" dirty="0"/>
          </a:p>
          <a:p>
            <a:endParaRPr lang="en-US" sz="800" dirty="0" smtClean="0">
              <a:solidFill>
                <a:schemeClr val="bg1">
                  <a:lumMod val="50000"/>
                </a:schemeClr>
              </a:solidFill>
              <a:hlinkClick r:id="rId3"/>
            </a:endParaRPr>
          </a:p>
          <a:p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ion\AppData\Local\Temp\journal.pone.0135007.g006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38585" y="1371600"/>
            <a:ext cx="6858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52" y="1600200"/>
            <a:ext cx="3179748" cy="91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682038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Allelic dropouts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14363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08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Z:\home\jlindsay\Remote\cnv\figures\decon\miss_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0955"/>
            <a:ext cx="3530575" cy="264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Simultaneous Estimation of Mixture Proportions and Missing Signature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03748" y="3397036"/>
                <a:ext cx="6044154" cy="1479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𝑆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</a:rPr>
                        <m:t>,   </m:t>
                      </m:r>
                      <m:r>
                        <a:rPr lang="en-US" sz="2000" b="0" i="1" smtClean="0">
                          <a:latin typeface="Cambria Math"/>
                        </a:rPr>
                        <m:t>𝑠</m:t>
                      </m:r>
                      <m:r>
                        <a:rPr lang="en-US" sz="2000" b="0" i="1" smtClean="0">
                          <a:latin typeface="Cambria Math"/>
                        </a:rPr>
                        <m:t>.</m:t>
                      </m:r>
                      <m:r>
                        <a:rPr lang="en-US" sz="2000" b="0" i="1" smtClean="0">
                          <a:latin typeface="Cambria Math"/>
                        </a:rPr>
                        <m:t>𝑡</m:t>
                      </m:r>
                      <m:r>
                        <a:rPr lang="en-US" sz="2000" b="0" i="1" smtClean="0">
                          <a:latin typeface="Cambria Math"/>
                        </a:rPr>
                        <m:t>.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/>
                                    </a:rPr>
                                    <m:t>𝑙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=0…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p>
                                  </m:sSubSup>
                                </m:e>
                              </m:nary>
                              <m:r>
                                <a:rPr lang="en-US" sz="2000" i="1">
                                  <a:latin typeface="Cambria Math"/>
                                </a:rPr>
                                <m:t>=1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    ∀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=0…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/>
                                </a:rPr>
                                <m:t>≥0  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=0…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/>
                                </a:rPr>
                                <m:t>≥0  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=0…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748" y="3397036"/>
                <a:ext cx="6044154" cy="14797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870280" y="1712664"/>
            <a:ext cx="278914" cy="278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70280" y="1991578"/>
            <a:ext cx="278914" cy="278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70280" y="2270493"/>
            <a:ext cx="278914" cy="278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70280" y="2549407"/>
            <a:ext cx="278914" cy="278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70280" y="2828321"/>
            <a:ext cx="278914" cy="278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70280" y="3107236"/>
            <a:ext cx="278914" cy="278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8651" y="1712664"/>
            <a:ext cx="278914" cy="278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88651" y="1991578"/>
            <a:ext cx="278914" cy="278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88651" y="2270493"/>
            <a:ext cx="278914" cy="278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88651" y="2549407"/>
            <a:ext cx="278914" cy="278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88651" y="2828321"/>
            <a:ext cx="278914" cy="278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88651" y="3107236"/>
            <a:ext cx="278914" cy="278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2707023" y="1712664"/>
            <a:ext cx="278914" cy="1673486"/>
            <a:chOff x="2037659" y="2430810"/>
            <a:chExt cx="278914" cy="167348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2" name="Rectangle 21"/>
            <p:cNvSpPr/>
            <p:nvPr/>
          </p:nvSpPr>
          <p:spPr>
            <a:xfrm>
              <a:off x="2037659" y="2430810"/>
              <a:ext cx="278914" cy="27891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037659" y="2709724"/>
              <a:ext cx="278914" cy="27891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37659" y="2988639"/>
              <a:ext cx="278914" cy="27891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037659" y="3267553"/>
              <a:ext cx="278914" cy="27891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037659" y="3546467"/>
              <a:ext cx="278914" cy="27891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037659" y="3825382"/>
              <a:ext cx="278914" cy="27891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Oval 34"/>
          <p:cNvSpPr/>
          <p:nvPr/>
        </p:nvSpPr>
        <p:spPr>
          <a:xfrm>
            <a:off x="3533728" y="2557358"/>
            <a:ext cx="149549" cy="1535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qual 35"/>
          <p:cNvSpPr/>
          <p:nvPr/>
        </p:nvSpPr>
        <p:spPr>
          <a:xfrm>
            <a:off x="5795367" y="2297052"/>
            <a:ext cx="971974" cy="528600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7293635" y="1678829"/>
            <a:ext cx="1088365" cy="1687262"/>
            <a:chOff x="6971320" y="2238521"/>
            <a:chExt cx="1189375" cy="1843854"/>
          </a:xfrm>
        </p:grpSpPr>
        <p:grpSp>
          <p:nvGrpSpPr>
            <p:cNvPr id="3" name="Group 2"/>
            <p:cNvGrpSpPr/>
            <p:nvPr/>
          </p:nvGrpSpPr>
          <p:grpSpPr>
            <a:xfrm>
              <a:off x="6971320" y="2238521"/>
              <a:ext cx="604345" cy="1831343"/>
              <a:chOff x="6971320" y="2238521"/>
              <a:chExt cx="604345" cy="1831343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971320" y="2241064"/>
                <a:ext cx="304800" cy="1828800"/>
                <a:chOff x="7631368" y="2908780"/>
                <a:chExt cx="304800" cy="1828800"/>
              </a:xfrm>
              <a:noFill/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7631368" y="2908780"/>
                  <a:ext cx="304800" cy="3048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7631368" y="3213580"/>
                  <a:ext cx="304800" cy="3048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7631368" y="3518380"/>
                  <a:ext cx="304800" cy="3048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7631368" y="3823180"/>
                  <a:ext cx="304800" cy="3048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7631368" y="4127980"/>
                  <a:ext cx="304800" cy="3048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7631368" y="4432780"/>
                  <a:ext cx="304800" cy="3048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7270865" y="2238521"/>
                <a:ext cx="304800" cy="1828800"/>
                <a:chOff x="7631368" y="2908780"/>
                <a:chExt cx="304800" cy="1828800"/>
              </a:xfrm>
              <a:noFill/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7631368" y="2908780"/>
                  <a:ext cx="304800" cy="3048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7631368" y="3213580"/>
                  <a:ext cx="304800" cy="3048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7631368" y="3518380"/>
                  <a:ext cx="304800" cy="3048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7631368" y="3823180"/>
                  <a:ext cx="304800" cy="3048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7631368" y="4127980"/>
                  <a:ext cx="304800" cy="3048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7631368" y="4432780"/>
                  <a:ext cx="304800" cy="3048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3" name="Group 62"/>
            <p:cNvGrpSpPr/>
            <p:nvPr/>
          </p:nvGrpSpPr>
          <p:grpSpPr>
            <a:xfrm>
              <a:off x="7556350" y="2251032"/>
              <a:ext cx="604345" cy="1831343"/>
              <a:chOff x="6971320" y="2238521"/>
              <a:chExt cx="604345" cy="1831343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6971320" y="2241064"/>
                <a:ext cx="304800" cy="1828800"/>
                <a:chOff x="7631368" y="2908780"/>
                <a:chExt cx="304800" cy="1828800"/>
              </a:xfrm>
              <a:noFill/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7631368" y="2908780"/>
                  <a:ext cx="304800" cy="3048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7631368" y="3213580"/>
                  <a:ext cx="304800" cy="3048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7631368" y="3518380"/>
                  <a:ext cx="304800" cy="3048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7631368" y="3823180"/>
                  <a:ext cx="304800" cy="3048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7631368" y="4127980"/>
                  <a:ext cx="304800" cy="3048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7631368" y="4432780"/>
                  <a:ext cx="304800" cy="3048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7270865" y="2238521"/>
                <a:ext cx="304800" cy="1828800"/>
                <a:chOff x="7631368" y="2908780"/>
                <a:chExt cx="304800" cy="1828800"/>
              </a:xfrm>
              <a:noFill/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7631368" y="2908780"/>
                  <a:ext cx="304800" cy="3048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7631368" y="3213580"/>
                  <a:ext cx="304800" cy="3048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7631368" y="3518380"/>
                  <a:ext cx="304800" cy="3048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7631368" y="3823180"/>
                  <a:ext cx="304800" cy="3048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7631368" y="4127980"/>
                  <a:ext cx="304800" cy="3048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7631368" y="4432780"/>
                  <a:ext cx="304800" cy="3048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144065" y="2131035"/>
            <a:ext cx="1121217" cy="848688"/>
            <a:chOff x="3529442" y="2732696"/>
            <a:chExt cx="1225276" cy="92745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9" name="Rectangle 28"/>
            <p:cNvSpPr/>
            <p:nvPr/>
          </p:nvSpPr>
          <p:spPr>
            <a:xfrm>
              <a:off x="3840318" y="2741386"/>
              <a:ext cx="3048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40318" y="3046186"/>
              <a:ext cx="3048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840318" y="3350986"/>
              <a:ext cx="3048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145118" y="2745750"/>
              <a:ext cx="3048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145118" y="3050550"/>
              <a:ext cx="3048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145118" y="3355350"/>
              <a:ext cx="3048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449918" y="2745750"/>
              <a:ext cx="3048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449918" y="3050550"/>
              <a:ext cx="3048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449918" y="3355350"/>
              <a:ext cx="3048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529442" y="2732696"/>
              <a:ext cx="3048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529442" y="3037496"/>
              <a:ext cx="3048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529442" y="3342296"/>
              <a:ext cx="3048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2223208" y="118466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4512750" y="125099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7642913" y="118466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98" name="Right Brace 97"/>
          <p:cNvSpPr/>
          <p:nvPr/>
        </p:nvSpPr>
        <p:spPr>
          <a:xfrm rot="16200000">
            <a:off x="4570508" y="1359083"/>
            <a:ext cx="337558" cy="105199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63780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821F-6723-444A-A2D8-D419D9322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D1A02-CD62-43D4-AB75-A6DB592A9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there a role for imputation?</a:t>
            </a:r>
          </a:p>
          <a:p>
            <a:r>
              <a:rPr lang="en-US" dirty="0" err="1" smtClean="0"/>
              <a:t>scRNA-Seq</a:t>
            </a:r>
            <a:r>
              <a:rPr lang="en-US" dirty="0" smtClean="0"/>
              <a:t> clustering based on TF-IDF yields promising results </a:t>
            </a:r>
          </a:p>
          <a:p>
            <a:r>
              <a:rPr lang="en-US" dirty="0" smtClean="0"/>
              <a:t>Ongoing </a:t>
            </a:r>
            <a:r>
              <a:rPr lang="en-US" dirty="0"/>
              <a:t>work: </a:t>
            </a:r>
            <a:endParaRPr lang="en-US" dirty="0" smtClean="0"/>
          </a:p>
          <a:p>
            <a:pPr lvl="1"/>
            <a:r>
              <a:rPr lang="en-US" dirty="0" smtClean="0"/>
              <a:t>Web-based workflow </a:t>
            </a:r>
            <a:r>
              <a:rPr lang="en-US" dirty="0"/>
              <a:t>for a</a:t>
            </a:r>
            <a:r>
              <a:rPr lang="en-US" dirty="0" smtClean="0"/>
              <a:t>nalysis </a:t>
            </a:r>
            <a:r>
              <a:rPr lang="en-US" dirty="0"/>
              <a:t>and </a:t>
            </a:r>
            <a:r>
              <a:rPr lang="en-US" dirty="0" smtClean="0"/>
              <a:t>interactive visualization</a:t>
            </a:r>
            <a:endParaRPr lang="en-US" dirty="0"/>
          </a:p>
          <a:p>
            <a:pPr lvl="1"/>
            <a:r>
              <a:rPr lang="en-US" dirty="0" smtClean="0"/>
              <a:t>Integration of cell-cycle phase prediction</a:t>
            </a:r>
            <a:endParaRPr lang="en-US" dirty="0"/>
          </a:p>
          <a:p>
            <a:pPr lvl="1"/>
            <a:r>
              <a:rPr lang="en-US" dirty="0" smtClean="0"/>
              <a:t>Clustering based on protein/pathway activity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3920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/>
          </p:cNvSpPr>
          <p:nvPr/>
        </p:nvSpPr>
        <p:spPr bwMode="auto">
          <a:xfrm>
            <a:off x="1900595" y="148703"/>
            <a:ext cx="5342809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800" dirty="0">
                <a:solidFill>
                  <a:srgbClr val="1A1A1A"/>
                </a:solidFill>
              </a:rPr>
              <a:t>Acknowledgements</a:t>
            </a:r>
          </a:p>
        </p:txBody>
      </p:sp>
      <p:pic>
        <p:nvPicPr>
          <p:cNvPr id="44041" name="Picture 9"/>
          <p:cNvPicPr>
            <a:picLocks noChangeAspect="1"/>
          </p:cNvPicPr>
          <p:nvPr/>
        </p:nvPicPr>
        <p:blipFill>
          <a:blip r:embed="rId2" cstate="print"/>
          <a:srcRect r="50131"/>
          <a:stretch>
            <a:fillRect/>
          </a:stretch>
        </p:blipFill>
        <p:spPr bwMode="auto">
          <a:xfrm>
            <a:off x="3200399" y="1667679"/>
            <a:ext cx="5633785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4042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62879"/>
            <a:ext cx="1447800" cy="14565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5060" name="AutoShape 4" descr="data:image/jpeg;base64,/9j/4AAQSkZJRgABAQAAAQABAAD/2wCEAAkGBhQSERUTExQVFBUVGBsaGBcYGRwYHhgeGCAaGRwcGBweGyYgHCAjGhgZIC8gJScqLCwsGB4xNTAqNSYrLCoBCQoKDgwOGg8PGiokHyQvLDQ1NjMsLC4tLzQsLSwsLyotNjQqLCktLSopLSwpMiwsNC4sLCksLCwsLCwsLCwsLP/AABEIAN8A4gMBIgACEQEDEQH/xAAcAAACAgMBAQAAAAAAAAAAAAAABwUGAwQIAgH/xABIEAACAQMBBQQFBgsIAgIDAAABAgMABBEhBQYSMUEHIlFhEzJxgZEUQlJikqEVFiNTVHKCsdHS0xczQ5OissHwY8Ik8XODw//EABoBAAMBAQEBAAAAAAAAAAAAAAADBAIFAQb/xAAyEQACAgEBBQQKAgMBAAAAAAABAgADEQQSITFBURNhkaEFFBUiUlOBsdHwccEyQuEj/9oADAMBAAIRAxEAPwB40UUUQhRRRRCFFFFEIUUVqWO1oZi4ikSQocNwsDwnzx/3Q+Fe4M8yOE26j59vwJOtu0gErjITXlgnnjA5HmakKVfbTs48UE66Ehkz4Mp40+8sfdTaaxY2ye+KvsNabQ7vCNSitPY20RPbxTDlLGr/AGgDj3ZxW5SY6YbtcxuMkd06g4I06HpS17JN5JpZpbeWRpFEYkXiJYg8XC3eJJx6unLn40z2GRjxpM9kT42lIvjbv/pkj/jVNYzS/wBJLYcXJ9Z87TNrum08o7I0axgEHGusg9urdaZW5O8PyyzSVv7wdyT9deZ8gwwwHgwpYX0Iut4FRgGU3J4hzBEKHOc/qa++pjcyVtnbUlspD+TlOFJ6sNY2/aQlT9bhHSqLlDVhRxUA+PHwk1DFbCx4MSPqOHjJHf3fyaxvY0jw8fApaM4HEWZlHf4SR06dKYYpLb5/ltuxx9PlFsmngvAzfDX4Vfe03ackNg3oyQZGVCw5hWyTjwzjh/apL17TIg5geceluyru3InykxLvVaK/o2uYQ3gXXTyOuAfI1Jo4IBBBB1BGufZSZ3G7M/ltv8pmnkjVmYIkYXkhKksWU8yDoBy664Eg1xNsGdFeQzWsgJIxjhAI4iq5IDAEHQ4bPTp52SNlUJyOvPE9F1i4ZwMHoeGesbFFYZbxFjMjMqoF4ixOABzznwxWSKUMAykMCMgg5BB6g9alleZ6oooohCiiiiEKKKKIQoooohCiiiiEKKKKIQoopeJvLcbPvmivnMlvMxaOXGi8uWOQGgZemhHPVtdZszjjFWWivG1wPlL9dQB0ZDyZSp9hGP8AmkHuva3QnkNqcTQJxcI5uASrgA+tg8PdPPPjin+jggEEEEZBHXPhSYk2p+DdszyFSy/lQVGBkS8Mq9cetw664GdKp0rNssq7zu/795Lq1XaRm3Dfv+m77Rgbnb+R3o4GxHOOadGxzKZ1PmOY8+deO07Z/pdnyEc4isg9xw3+lm+FKz5Rc7VvTJbQANkcTx9xI8cmaQ838+ZxoKvOxN9TIHsNogxSsDHxt3Q3GMAP0BORhho2R79GsK/aVnhxHT8iYFrMhrtHHcD1/Bkj2SbQ9Js8RnnBI8fuJ9Iv+lwPdV1rn/ZW2rywlmtoFk9MxTjRYvSMCAcEDBAyGHwFS0OwNt3bK7CSMAhgZ5eAAg6ERrkjHP1aXZSgYnbGPGNqucoBsHPhHVSY7O34NtMoGjJcL7MOjf8ArTd2VHKsMazsryhFEjLoGYDUgYGMnXGOtQlpuHBFfG9QurEEejHDwZf1jyzknB54pKWBUZTzx5GPess6sOWfMRdbhH0+3PSeAuJddfWIX498/fVo7W9hFo47uPIeEgMRzAzlWH6r4+15VZ9m7n28F091EpSSReBgD3MZU91eS+qOWOvjUreWiyxvG4yrqVYeIYYNbN//AK9pjd/WMRY0/wD49mTv/vOYkN2Lo3m27eVwAWkklI5gcMbYA9hxj2Uydn702m0Wms5FwwLD0bkflFUkcSEHORgHoRkc+dR+6/Zo1nfm59MHjCSKi8JDDjZccRyQ2FGMjGvSoW7sm2PtI3bIXt5eNQy819IQ5U5PrBlGMnUA9c4a2za7bHHdj6RK7VKLt8N+19Z6ns73YsjPFmezJyQdQoP08eo3TjGh0z4VObR2Xa7dtQyu0ci6cQwWjJByjg8weemM4GDzrYuu0+x9EzBy7YP5LgYEnwOV4ffnFUvsaLtfTlf7pYcP4cRcFBz5gCT7/GvbNo1l3GGHPhmeV7AsCIcqd+OOI1bnYsUlv8mdeKPhC48lxgjwIwD7qWlzd3Gwp1jWVZ7eTLCNjhgM4Jx8w+Y7rYOmmAzNs7XS1heaQ4VB7yeijzJ0pG29rNtraBQkgMeKZhyijHJV8yO6Pic96sac7KMz/wCPTqZvUjadVT/Lr0Hf+I6t3t54L1OKFtR6yHRk9o/5GlS1L7b/AGbNH+X2Y3oZkHdj4jwnAxoxzgkcwchuuMk1bdm7ZVnFvJJGbpEVpUTIGSNeHOdM9M5AIzzpDqp315/EorZhusx+ZKUUUUqOhRRRRCFFFFEIUUUUQhVc323u+QRKwiMjO2B0UY1PE3jjkOuD4VY61tpbOjniaKVQyOMEH948CDqD0rdZUMCwyJiwMVIU4MpmzO1+2fSZJIT4/wB4vxHe/wBNTV81ntSAxCVJM6jhYcaHowB1B9o8RS4n3agsLv0N7CJbeU9ycFkdemeJSDpkcS+wjwM5fdjiMA9rdMARkCQCQa6jDrwnGOveq2xKkYMMjoeI/Mgre51Ktg9Qdx/Ezbr7fk2fP+D709z/AAZTywdAM/QPT6J0OnKA7WrJF2hG8gzG6xNIMkZCvwuMggjuAa6Vh27udtRUCyK1yiaqUf0vDprgPiQDyAI0HlUvu/u1NtW1Ed/HNEIX4YpTlJHT56FW1AyAOMjPToTWnatffBzkEHH3niJa3/mQRgggnu5Rm2FhHDGscSLGi8lUAAe4Voba3Stbt43uIUkaM5XPXno30l1zwnIzUrFHwgAZ0AGup08TXqubOnPioByGK+0UUQhRRRRCFFFFEIViubZJEKSKrowwVYAgjwIOhrLRRCU667JdnuxPo3TPzUlkVfcOLA9g0qwbC3fgs4vRW8YjTOTzJY+LE6k+ZqRor0knjPAAOESHaTve15OsEGXRX4I1XX0sh7vEPEZOB7z86mVuFuguz7YIcNM/emf6TeA+qvIe89TWyu5lsL35aExNwkc+7ltC/D0bGRkeJ661g303wSxizo0z/wB2n/s31R9/LzFDMbSqIN37kyZVFIaxzvPP7Cae/wDvwLKP0cZBncaeEY+m3/A8vAa0Hs23Xmvblb13dIIpCwbJDTSDnrnPDk949dRrk40N1t2ptsXTSSM3oFfM8p5yHn6NPdjUeqMfVBe1paJEixxqERAAqqMAAcgBXtjitezT6nr3fxM1I1jdrZ9B07/5kRsvfCGa5ltu8ksZIAcY4wOZX2eHPGvLlO0re1K7gjnilhk4byMji4OgGoLnoR4dQSCMYq7bobzrfW4kGBIukifRby8jzB9o5g15bThBYo3H985qq7LmtjvH74iTlFFFTSqFFFFEIVjuJ1RWdyFVQSxPIAakn3VkqldrV4yWIVeUkqq3sAZ8fFRTKk7RwvWLts7NC/SU/eDtVuZpvRWgZAThFROOV/M6HHsHLxNerXfLa1oA9xFKY9M+miwNfrqO6f1j7qsfY7u9HHZi6IBmuCxLdVRWKqg8B3cnxJ8hV/ZQRgjINPOoUHAQY8/GTjTsRtFzteXh0lWtNoWu2bVkIwfnIcccTdGU9euD11B6iq9u5t59lz/IL1gISfyUxOFGeWp+YT9k56aiP36tfwVeRXlsOBW4i0Y0B4cca45BWUjToRkchhlXmyre7WJpY1lClZI+IcjjQ49h5HT4Vp2CLgb1beO4zNas7ZO5lOD3iSNFFFRS6FFFFEIUUUUQhXwnFRW8O88FlHxzNqfVQas3sH/J0FJnerfWe+bDHgiB7sSnTyLH5x8z7gKqo0r3b+Akmo1aU7uJ6R9RyBgCpBBGQQcgg9Qa9Uhdzd+ZdnsE1ltie9F1jzqWhycDU5KHQ+R1p37K2rHcwpNCweNxlWHw5HUEHII8qXbS1TbLRtN6XLtLNuiiikx0KKKKIQqub5bkRbQjCuTHIOUqgcQGdVOeYOvsOviDY6K9BI4TwgHcZpbO2dDaQLFGqxxRr7AANSWJ68ySfM0uN+O1cANFaNwryabqfKL+b4eNW7f/AHdlvLUrC5Dr3gmcLLj5re/kToD8RA7kdlKQFbi84Zp+apzji9g+ew8ToOmo4qfW1aLtHeenL6yexbHbZG5evM9w6Srbn9mc18RPd8cNue8E5STZ1yx5qp8eZ6Y0arFtjYsuyrpLqyieSCQrHJCneI4iFAA56nBB6HIJANMpmAGScAcyelU/b3ahawZWM/KHHRD3R7X5fDNaR7bGON+Zl0pqUZ3Y8f8AuZcEbIBxjPQ19qibh9pPy6eSB0VXALqUyQFHCOFs/O1Jz110GKvdTupU7JlKMHXaEKKKKzNQqG3u3f8Allq8OQG0ZCejLyz5HUHyJrZ28Z/k8nybHpsdzOOfvBBOM4B64pdbN7X5Y29Hdwd4c8AxOPbG/P7qoprdveTGR4ya+1F92zOD3bps7h73raL8hvAYGjY8LNoBxEsVY9NSSG5EEa8ssNtpRBPSGRAnPj4hw/HOKo+0p9mbXAzL6GcDCscI48FIbuuMnlk9cEZqv3PYzdcWI7i3ZfpMrqcfqjiB+NNsWsnL5U9MfaJra0DCYYdc/eRfaFvAdp3ccFuCwJ9FF9YuRxPjoNB7lzprh32dsI40jHJFCj2KAB+6qpuT2bRWDGVnM9wRj0hHCEHURrk8Oepzk+QyKuNItsDkBeA4SmmsoCWOSeMKKKKTHQoorXv9oRwRmSVwiLzY/wDdT5CvQM7hPCcbzNiqNvh2mR2/FFb4lm5FuaIfP6R8hoOp6VVN8e0yS44orfMUPItyeQf+qnw5+PhVGrq6fQ/7WeH5nH1PpD/Wrx/E2L/aEk8hklcu7c2P/dB5DStfPIakkgAAZJJ5AAaknwFbeytkzXUoht0Mj9eioPpSNyUfeegNN7dncm22XGbid1eYDvTPoEzoViHzQeX0mz7qpv1S1e4m8/v7iTafRtd777h9/wB6yu7m9lBfE1+MLzW2zz8DMR/sGnj1FWLeftHgsz6GFRLIuhVTwogHQkA6jlwgadccqqe+Hac8/FFbZji5F+Tv7PoD7z5cqoVIq0jWHbv8I+3WLUOzoH1/fvHTud2mRXZWGYCC4OgXPck//Gx6/UOvhnnV0rmW3snmcRRoZHbUIPAfOJOiqOrEgDxpj7udo6WaJb3Msl1hsNOo4ljGNACfykwU6ceMnOmQBmTUabYYivf/AFLNNq9tQbN39xp0Vhs7xJUWSNldHGVZTkEeINZqil8KKKKIQrV2ptBYIZJn9WNSxxzOOg8zyraqJ3s2YbizniX1mQ8I8SveA95AFaQAsAeEy5IUkcYmtp7fvtrXBiiVn6iJTwxxjoZG0B9rc+mOVWrYPYqujX0xkP5qLKIPIv6ze7hrZ7FvRiG5UACUyhm8SpUBfcGDjHiT41dtsbx29quZ5VTwXmx9ijU/CqrnsLGpdw6D93yShKwgtY5J5n93TNszZENsno4IkiTwRQM+Z8T5nWtylNvH2zHBFsgjH5yTBb9lBoPfn2VaezXbt1c27G5ideEj0cjrw+lU65weZB64AIK+dJspasZbGenOOrvWw4XOOvKXCiiikx8o2+XaC1jeRRcAeMopcAd/LsyqFPEAOQ5551bto7JhuF4ZoklXwdQ2PZnkfMUld/dqr+FjI2CsMsWFLcPF6HhJXPTLA+zwq52XbJA395DKnmpVx+9f3Va+mchSg5CQV6pAWDnmfCe9sdj1u+TbyPAfon8qnwY8Q9zY8qhtn7u7XsJoxFiaIuoIEhMYDHhJZGKsuAc93PLryq5WfaPYSf44Q+Dqy/eRj76sFpeJKoeN1dTyZSGBx5iltZci7LZx3xq10O20mM9xmaiiippVCiil5vj2orHmG0Id+Rl0Kr+p9I+fL202qprThRFW3JUu0xlk3p3zgsV7545CO7Ep1Pmfor5n3A0mN4t6J71+KVtB6qDRV9g8fM6/uqMuLhpGLuxZmOSxOST5msfUAAkscKoBJYnkFA1J8hXbp0yUDaPHrOBfqrNQdkcOkKsm5+4k1+Q+sNt1lI1fxEIPP9c6Dpxcqs25/ZTynvwMDVbfOQOuZiNGP1B3fEtyG7vd2npEDBZcLMNDJgFExphByYjx9UedT2ah7jsU+Mpr0tdC9pf4fvH7SYvNqWWxrcRRqA3NY1OXc/SkY66/Sb2DOMUqd496p71+KVu6PVjXRV9g6nzOv7qi7i4aRi7sWZjksTkk+ZrCzgc//vPIDxPlVNGmSkbR49ZLfqnvOyOHSfamt1t0J79vyQ4IQcPOwyo8Qg+e3s0HU18TYqQAPehuIgFLQHDMDyNww1jU8+Ad49cVrbT25LOwLNwBMejSP8msYXVfRquOHHQ8/OhnstBFW4dev8fmCJXSQbd56dP5/EuW+O6ktjb8Fqn/AMYgGeQd6WRh1mP0PADujrjSl9TG3Q7VyuIb85XkLjHLymUf7xp4gamt7ezsySZflFjwgsOL0YI4HB1zGeS58PVPlU2nv7E9laMd/wC/eVanT9sO1qOR0/H4lA3b3onsH4oGBRjl4W9R/P6jfWHvBp0bqb6wX6fkyVlUZeJtGXz+sufnDT2HSkLPAyMUdSrKcFSMEEdCK8xSMjq6MyOhyrqcMp8j/wAcjTNRols95Nx8jFabXNV7r7x5idN0Uttz+1hXxDfFY30CzDSN/wBf823n6p8uVMkGuM6Mh2WG+d1HVxtKciFFFFYm4vt8uzZ5ZDcWTLHI2S6EsgY/SVlB4Seoxg89Nc1qy7H72VszzQwqTqVLSufiFHvzTmJrQu9v28X95PEnkzqD8M5qgX3EbIJ/fOTNp6QdogfvlIXdvs3s7PDLH6WUf4svfbPivRf2QKyXe/EcV+LOVGTj4AknMM0mAq4A0ycjiJxkV4uu0uwT/G4z9RGb78Y++llv1vXFcXUVzCHX0QQnjAGTG/pM91ieWnurdenc5LKeB8Zi3UouyEYcR4R60V5BoqSWRNbnbN9PtyX08YzGs0jo4zgyMoUMCD818jPtpi3vZ5s+XVrWJT4xj0R69YyvjUjtLalvbflJnjjJHM4DN7B6zcuQzyqk7a7Yo1yttGXPR5O6vuX1j7+Gqtiy9tpRJNurTpsMfzNm77G7RsmOS4i8g4cf61Y/fUtuRuabASg3DTrIVKgrwhAoOcDiI1JySMdKV0+29p7UZkjWaVc4ZUHo4l64ZtAf2iTTe3MsLiGzjjumDSrxZ4TkAZPAoOB6q4HLp1ry7KjZL57t+6e0YY7QTHfuyZN1r3+0I4I2klcIi82P/dT5CsssoVSzEAKCSTyAGpJpEb672tfTkgkQoSI18vpEfSP3DA8cmm05ubHKGq1IoXPMyQ3y7RpLvMUOYoOvRpP1sch9X455CmUVYdz9yJtoNxAmK3Bw02NWxzWIHmc6FjoPM6V2i1emTp/c4IW3VP1+wkTsjZE13L6G3Tjfmc6Kg+lI3QfEnoDTa2JuvabHi+UTuHmxgysNdfmQprgezJPU45edpbw2ex4fk1sitJz4Ac6n50z8yT8TpyFKzbW3JrqQyTOWPQcgo8FHQf8ATmowlurOW3LLi9WjGE3vJ7e/tDlvMxpmKD6Oe8/65H+0ae2qjRVg3S3In2gQy5it86zEet4iEH1j9b1R58qtLV6ZOgkKrbqn6n7SH2bs6W4lEMCGSQ64HJR9JzyVfM+7NOLcvs2is8TSkTXP0sd2PPMRA/7zqfLlU/u/u3BZReigThHNmOrOfpO3Nj+7kMCpSuLqNU127gJ3NPpEpGeJ6yF3m3Shvk4ZBhwO5IPWX+I+qfuOtJXeTdWayk4ZVyp9SQeq3s8D5HX2jWuhK17/AGfHPG0cqB0bmp/7ofMaitafVNTuO8TzU6Nbt43H94zmqp7dTfWewOE/KQE96BjoM6kxH5h8vVPhnWpffPs4ktcywZkg5nq0f63iv1h7/E0quwRVqU6j7TiA26V+h8jHNc2NjtuD0kTcMqjHFjEkZ6LKvUfdz4TSt2/u7NZyejmXHPhYaq4HVT/xzHWtKxvpIJBLC7RSLyZfDwYHRl+qdKaWwN+LbaafJL5FSVtAPmSHxiY6q/1Sc+BbWowbNId+9PtLSKtYN3uv9/3ximIq0bodoM9jiNsz2/5snvRj/wATHp9Q6eBWsu+XZ/JZkyJmSDPrdU8BJj4cXI+VVKq2WrUpnjIle3Svjh9jOjtibbhu4VmgcOje4gjmrA6gjqDW/XP25m9rbOuOM5NvIQJ18OgkUeK9fEZ64w/4pQyhlIIIBBGoIOoIrhXVGp9kz6Ki5bk2hNHb+x1urd4GJUOBqMZGCGHPzFK607F7o/3lzBH+ojSf7itN6eYIrMeSgk+wamquvahYH/GYe2OT+WtVNdgivOO6YtWnINmM98grTsSgH97c3EnkvBGD8FJ5edQ3aJuBbWdqjwKwLPwOWdnLcSsRzOByPLHOr6naLYE4+UL71cfeVxX273n2dcRtDJcQMjqVYM3CCCCDrpjTqDmtoblcMwJ8ZhxS6FVKjwnjdvemJrO2LOOIwxFtVGpRc6cWmtFbUG5dkFULbx8IAA5nQctc66V8qSWRJ71bDuLeZhcFx3v74gsr517sjDBOOhOcipmzstkC1lKmVrr0bcBuOfFjTgC/kwc8utO6SMMCCAQeYOoPtqqbY7L7KfJVDA5+dCeEe9MFP9OfOrvWQ5HaA7uh/rhIPVWrB7Ijf1H98ZFdizj5JOPC5b70iphUpZuz7aNkS9nP6QcyFb0TH9ZGJRve3uq+blbXnuLUPcxmORWKHIxx8OO/yx3uemnhSLlXO2pzkx9DMAEZcYH0kX2q7VMViUU4MzBP2dWb4gY/aNJSml20epbfrSfuSlbXY0KgUg9ZxPSDE3EdMSZ3N3ZO0LsQkkQxjjmI0JXOAgPQsevgDV13436+T/8AwrLEYjAVnUAcGB6kfhgcz05DUZrD2HYzfcuLii9uMPj3Zz99L27Lekfj9fibiz9LJz9+aRUovvZn5Si5jp9Oip/txMxMxJydSeZPWvhPIakkgAAZLE8goGpJ8BRWayu3hkEsTFJACAynBAPPB6ZrpNtY93jOWmzn384jB3O7KC/DNfjC81ts/AzEc/1Bp4k6impGgUAAAADAA0AA5ACuffxyvf0qb7Zo/HK9/SpvtmuU+iusO0zCdivX01rsqpAnQmaM1z3+OV7+lTfbNH45Xv6VN9s1j2dZ1E37Tr6GdCZozXPf45Xv6VN9s0fjle/pU32zR7Os6iHtOvoZ0HS83z7MFk4prQBZObRaBX806KfLkfLqv/xyvf0qb7Zo/HK9/Spvtmm1aO6o5VhFW62i1dllPlIqeBkYq6lWU4KkYII6EHlWJ0BGDrW1f7RknbjldpGxjiY5OB0z761q6g3j3pyCQD7sv+4vaM6ulneH0sUhEaStqyltAkufXU6KGOozrkaiI7Qd2hZ3WEGIpBxoPo9GX3H7mFU/aBxGSOYwR7QRjFNvtjUehtiefEw+KqT94Fc1VFOpCrwInUZjfpS78VP4/MVhFN7sa2yZbN4GOWtpOAZ+gw4k+HeX2KKUNXzsTnIu7tOjRRsfapI/cx+Fe+kVGwG7556Mciwr3RpbfkC2s5PIRSE+5TSd7O9yotoG5MzSqIjGF9G/D6wYtnIIPzfvptb3ScNjcn/wyD4qR/zVK7EYfyd2/jMq/ZQH/wB/urnKStJI6j7GdNlDXgEf6n7iVHevdVLe/itInl4ZHhUsxDMPStwtg8ONBy0qT337PI7CFZo55ZOJwhWQJ1DtnKqPo4x51sb2wv8AjBbZDYaeAqSDhggUtw+ONc45VOdsz4toR/5T9yN/GqksbtUGTwHOSPUvY2HZHE8osrKwZ40YzTgsqnSRuoB01oq/7s7rwvZWzniy0ERPLmUU/RormTqyy7xdpFvaSNEVkkkTmoXAGQCMs2OhGoBqjbT7Z55G4IESMnkFBmf3aY/00xdu7h2d5Kss8XEygjRiobljj4SC2MaZPjUPvPtm12RDwW0UMczjuqqgYH03xqR4ZOp9hquoqSFRMnvkdqsAWd8Duiq21tu7kYi7aZcDi4ZSV58vyfJdPIcx40zuxxbj5G7S5ELuDbhic8OMMQOikjIH6x5EE07cPc59pzG6ucm2VyTxc7h86/sA8/Hl44dfpUUqmVUnRVyBnA+aPIDp4V7qLtoCteA/fCZ01GwTY3E9/wC75Su13ZxezWUDWKQE/qv3T/q4KTldLX1ks0bxOMo6lWHkdK583i2DJZztDJ01VsaOp5MP+R0ORVvo+0FezPESH0lSQwsHAyR7ON4BZ344ziK5URsTyVwcxsfLOVz9arXv72cSSStc2oDcerxaA8XVkzoc8yOeeWc4CvZQRgjIPSrXu52kXVoojJE8Q5LITxKPBZBk4/WDVqyiyuw21c+ImKr6rKhVdy4GQsu79ypw1vOD/wDif+WvH4EuPzE/+U/8tMy27ZoDjjt5V8eEo37ytbP9sVp+buPsp/Uo9Y1Hy576tpvmRVfgS4/MT/5T/wAtH4EuPzE/+U/8tNX+2K0/N3H2U/qUf2xWn5u4+yn9Sj1jUfLh6tpvmRVfgS4/MT/5T/y0fgS4/MT/AOU/8tNX+2K0/N3H2U/qUf2xWn5u4+yn9Sj1jUfLh6tpvmRVfgS4/MT/AOU/8tH4EuPzE/8AlP8Ay01f7YrT83cfZT+pR/bFafm7j7Kf1KPWNR8uHq2m+ZFV+BLj8xP/AJT/AMtH4EuPzE/+U/8ALTV/titPzdx9lP6lH9sVp+buPsp/Uo9Y1Hy4erab5kVX4EuPzE/+U/8ALQNiXHL5POSegikP/rTV/titPzdx9lP6lB7YrTH93cfZT+pR6xqPlw9W03zJW9zuy2aSVJrxfRxIQywkgtIw1HGBkKufm5yeRxWv2qbeE90IkOVgBUnxdscXwwo9oNfd4e1S4nBSEfJ0PMg5c/tacPuGfOqTWqKH2+1t4zGo1FfZ9jTwnymZ2H2Hdu7jo8ixr/8AqBJ++QfClrDbvK6RRLxyyHhRR1J6nwAGpPQCuhd1dgLZWkVuuvAveb6THVm97E+7ApHpG0bkH8yj0ZURmw/xPm8u80VlF6SXJJOERebHy8B4np8KX+6naXaRTCBLVLdJpNfRsXJdsKpKBMnJCjSo/tK9JebVjs1JGWjiU8+EOBI7Y/VP+kVfbzZtlsuz41gixFgplVLvIPVJYjJbOvF01PSoyqqAuzliPDPCXB2Yl9rCg+OOMsctnGzK7IrMmeFioJXPPhJGR7q1tubBhu4jFMvEp6jRhyPdYajkOXPlSQ2daXu1rqRoyGZNXkdmVUz6qLgEjkcADTFX/cLeyX5Q+z7o8UsfHwSZzxejOGUk89CCDzIBzQ9AQEq2SOMEvLkBlwDw7/xLjYbFihijiQHhjRUXJJOFAUZPXQV9reoqWVyM3l2sbW1lnVOMouQvtIGT5DOT5A1zxtm/aeUyzvnibL5OOL6uegwMacq6XliDKVYBlIwQRkEHoQedVzZnZvs+BuJbZGbOeKTMpHs4yQPcBVNN61qRs5Jkl1DWODtYA7vOK633t2jdKsVokvo1AVVtozGigaAek6D2tUlsnsv2k8glkmS1YHPFxGWUe9SBy+tTkVQBgaCvteHUORgYA7hNLpkBy2Se8/onwVE7y7sRXsXo5BgjVHHrIfLyPUdfcCJeikqxU5EeyhhhuERG3+z67tSTwGWMcnjBbT6y+sv7vOq1XTlaN7sO3m1lhikPiyKx+JGa6VfpEge+JyrPRgJyhxOcaKfv4h2P6LF8D/Gj8Q7H9Fi+B/jTfaK/CYr2W3xCIKin7+Idj+ixfA/xo/EOx/RYvgf40e0V+Ew9lt8QiCop+/iHY/osXwP8aPxDsf0WL4H+NHtFfhMPZbfEIgqKfv4h2P6LF8D/ABo/EOx/RYvgf40e0V+Ew9lt8QiCop+/iHY/osXwP8aPxDsf0WL4H+NHtFfhMPZbfEIgqKfv4h2P6LF8D/Gj8Q7H9Fi+B/jR7RX4TD2W3xCIKt/Ym79xeNw28ZfxkPdjX9Z8Y9wyfKnjDuRYqci1hz5oG/3ZqajjCgAAADkBoB7KVZ6RJGEGI6r0YoOXOZV9ydworBS5Ppbhxh5SMYH0Ix81c+89egFqoormEknJnVAAGBFnv5seW1vU2pEokVCpca90hTGScfNKaZ6HnVL3l3yn2pLHFGoZicRwxni7x5sx9nU6Ae8noCta32dFGxZI0Rm9YqoUnrqQNdapXUkDgMgYzJW0oJ4nBOccpTtkX1lsez9AZUeZNZVXV5JGAJ06DkAToABVS7MYXu9rSXTcoldmI5ekmOAv2eP4Vb95OyqG7nMwmkh4tXVAp4iSSWywJBOR5acqsu7270NlAsEC8KjUk6sxPNnPUn+AGAAKyXQJspnfxzNCt2fafG7hj+5J0UUVPKYUUUUQhRRVf3y3uSwh4scUr5EaeOOZb6oyPiB1yNIhc7K8Zl3CKWbhLBRSGtH2htiZgjM6qe87EpDH1wABqeWgBPInxqxXO6O0dnQmaC6LhdXRAcADmeBiwbHXriqewTOztjPl4yX1h8bWwdnz8I16Kqe4e/K36MrgJcR441HJgeTpnXBOhHQ6a6E2ypWUqcGVqwYZEKKKK8nsKKKKIQoooohCiiiiEKKKKIQoooohCiiiiEqu9e/yWMqRvDI4ZS3EuBy5Bc4DHx1GMjnmp/ZW1Y7mJZoWDo40I+8EcwQdCDqDWLbmxorqFoplBU9eRU/SU9CP/vSknsjeJ9m3b+gkE8PFhl5LKo04h9FvBuXQ5GKrSkWp7n+Q85G9xpf3z7p4d3/O+Pyio/YW3obuETQtxKdCDoVI5qw6EeHmCMgg1IVJLIUUUUQhRRRRCFFFFEIUie1OaSbaTQg6looU8uMKf9zn409qVvaxue7P8shB04fScIyUZPVkx4AAA+GB4nFOmPvEcyCBJdUPdB5Agn+IwthbFjtLeOCIYSMY8yeZY+ZOSfbW+5GDnl1qo7t9o9vPbh55EglUYkRjjJ+lH1ZTz8RyNVPf3tRWSNobYkRsCHlIwWHVUB1APUnB8hzrxNO7HBGP55T19TWq5Bz0xzlf3KueHbVv6Ed12lXH/jKsRn2YB/ZpsWXaDZyymES8LBioLDCtjTKt6up5ZIJ8KUFhZPZQG6lBSe5QpbodGjiPrysOhYd1eveY1Jdnm4Z2hHNPKzRxepDgDUj1mIPNR6uOpLfRqixa3JsckAnd9OcmqaxAK0AJAyfryjwopWJf7Q2OQso+U2o0DZJCjTk3NP1W7vh41f8AdzeKK9gWeHi4GJHeUqQRoR4HB0yCR51JZUU55BltdofdjBHKSlFFFKjYUUUUQhRRRRCFFFeXkA5kDJwM6ankKIT1WG7vEiQvI6oo5sxAA95rW25dyxwO8EfpZFGVTOM/Dnga464xShbY+1NqTt6VWRY2KlpcxxqVyCI1HrajHEAfM06utW3s2B5xFtjLuRcnyk7vR2xKp4LVcjOPSMDlvKNOevifhVas73aWz+C6ZJUSRm/JysWVuI5IkHNGbmGIDZycEZBy9m1xHa7TMdxEoeX8mjsO9FKuRwAnlx6jTqAOtOq8s0lRo5FDowwynkRVDutTGvZ93zPfJkRrkFm173kO7ET+/PaebmFYYFdFcDjHz2Y/4YxnIzzI9b2c5zcbssRYWlvk4p5lxwZ/uVOoC+D+J6ch1zAbybpS7LuY7uAB40fKMw4uHOnBIPMEgMMHwwaZm6e98N/FxR911x6SI+shP+5Trhhzx0IIHl+VVez/AMf77++e0YZm7X/P+u7ui5vNj3uxrhprZHnhOMgKWEi5ACyBdQ4LaMB100LLTdtJi8asyGMsoJRsEqSMlTgkZHLQ1moqayw2HJ4yqqoVjZHD7QooopcbCiiiiEKKKKIQoooohKxtfs5srjJMfomPzojwfEYKn4Vq2XZ9s+xBuGQuYgW9JM3pOHGuVX1QfDC5q41GbxbCW8gaB2dQ2DlTjUajI5EZ6HwpocsQHJxFFAoLIozEjdXM21tpKi6GVuuoiiXx9g+LHzq4fJtobG1T/wCTaA5K690czpqYzz1GV6kZNWTcXcBNnGZy/pZJW9fh4cIOS4yeuSSOfd8KttObU5OMZXpJ00uFznDdf3iJB7q73wbQjZ4c5QhZFYaqTrjPJh5g/CoztFuVttmukYCekIRQo4QOI8TYA8QG+NWqC1ROLgRV4jxNwgDiJwMnHM4AGfIUsO2nagDQQ50UNI3v7q/uf41nTKGtHTj4TeqYrSevDx3Ta7F7ueaO5eWWR4ldY4lZiwUqMtjP6yaVd949ti0tnnZeLgx3c4yWIUDPvpa7lb0vs20SN7OUwsfSCYZHEJO8DqvCe7gDvDQUdoG/0F5apHDxjv8AE4ZcYCg4GckHJOdD0pi6Z3syw3E/SKbUolWFO8DnxlktO120eNnKTrwMEYcAOCwYjDcWDop8D5Uf2wWn0Lj7Cf1KXMWzCmxYZSNbi6d/cFaMf7GPvq4dlWy7OTZqNcQ2zSccgLSpGWIDHGSwzyrzZrCBtknOefSa2rWcqGAwBy6/WSH9s1oD3o5lXqxCnHuDEn3VabveBRYm8TVfQ+lQNpnK8Sg+Gcge+vFtsixzwxw2uT0VI8nHkB4VHdo8gi2ZKqgKDwIAMAAFl0A/VB08KWAr2KAuPrGkslbMzZxnliVrYPa+zzpHcxxqkj8PpFJATIwvEDnILaFsjGeWlS3atsdnt1uIywe3bOhIPC2MkY5FSFOegzSv2Luq1xYXN0ve9FMVKeKBQWOMcxxA8+Qbwpl9me84vLZrS4PHLEvCeL/FiPdDHxOO63ng/Op77KMLqxuzgj96iTptOppsO/GQf3oZ67It4jPaG3kYtLbHhydS0bZMZ88DK/sjxq+UirCdtkbWHGfyYb0Uh8YpCCr/ALJ4WPsYU83cAEkgAaknQD21NfXsPgcOX8GU0WbaZPEbj/Iiq7Xt1cMLuMEBsCQjmrj1HHhyAz4geNXPcHen5daK7Y9NH3JgOjjqB4MMMPaR0rO+2LK9WS2E0cnHlCoYZOnESmfWwNeJcgEeVU7czc2+sNo5ARreRCJX4hghS3oyF58YOvhwuRnNMchq8NuZfMf8i0UrYSu9W8j/AN+8ZVxbq6lHUMrDBUjIIPQiqzsXs5t7W7+UxNKCEKhC54RxHJPidMDByNAeeCLVRU+0cYzulOyCdrG+FFFFZmoUUUUQhRRRRCFFFFEIUUUUQhRRRRCFFFFEIUge0i4N3tJ4kOS0qW6e4hT/AKyfjT+qOut3reSVJnhjaWNuJH4RxAjzGtNrs2A3eMRNle2V7jmbltbiNFRRhUUKB5KMD7hSN7X7lfljpGirwIiHhAHEzd45xzOGA91PeldtPsvuJNpR3DPFJCbgSyakMADxBeEggjQLz68q3S4QMTxxu+sxehcqAN2d/wBJm3/2ULbZFpBp+SeJD7RG/Efecmq9uFuAm0bUzvM8bCRk4VVCO7gjmCeRpgdpeyJLizCxLxMsitjIGgDA8yOhpW7nb8T2kJhtljdS7SEuCTluEfSUY7o+NPrZuyARgN554k9ir2xLoTuHLMva9ittgg3Fzk9VMaf/AMyaydr03BZRR5Oso59Qitz95FV9O03aJOBFEfLhA/fLW5v3YXt7ZW8zQLG6h/SRh1OGd1jQKeLByADzwM1lCRarOwP1zNOA1LLWpH0xxld3Q3e2jcWoFq3obZy5y0pQOfVY4QM51XGumlY9q7Fudj3MEwZXcDiBXIVxykiOddRj4qelNrcLZL22zreGQBXVMsM5wWJcjI0OrdNKktq7GhuUCTxiRQcgHOhwRkEajQmsrqTwce6eQAE2+lG5kPvDmSTF5v8AbJXaVtBe2qtLxrwMqjLFTnmByKPxKfDJ8Krdhszam00jQek9AqqokmJRMKMAhccUh09bByetODd7duGyiMUCsqlix4nZ8k4BPeJxyHLFSlZGoZVCjlz5zR0ysxY538uUpO6vZZBaOs0jvPOmqse4qHl3EB8DjvE1dqKKnJLHJlIUKMCFFFFeT2FFFFEIUUUUQhRRRRC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2" name="AutoShape 6" descr="data:image/jpeg;base64,/9j/4AAQSkZJRgABAQAAAQABAAD/2wCEAAkGBhQSERUTExQVFBUVGBsaGBcYGRwYHhgeGCAaGRwcGBweGyYgHCAjGhgZIC8gJScqLCwsGB4xNTAqNSYrLCoBCQoKDgwOGg8PGiokHyQvLDQ1NjMsLC4tLzQsLSwsLyotNjQqLCktLSopLSwpMiwsNC4sLCksLCwsLCwsLCwsLP/AABEIAN8A4gMBIgACEQEDEQH/xAAcAAACAgMBAQAAAAAAAAAAAAAABwUGAwQIAgH/xABIEAACAQMBBQQFBgsIAgIDAAABAgMABBEhBQYSMUEHIlFhEzJxgZEUQlJikqEVFiNTVHKCsdHS0xczQ5OissHwY8Ik8XODw//EABoBAAMBAQEBAAAAAAAAAAAAAAADBAIFAQb/xAAyEQACAgEBBQQKAgMBAAAAAAABAgADEQQSITFBURNhkaEFFBUiUlOBsdHwccEyQuEj/9oADAMBAAIRAxEAPwB40UUUQhRRRRCFFFFEIUUVqWO1oZi4ikSQocNwsDwnzx/3Q+Fe4M8yOE26j59vwJOtu0gErjITXlgnnjA5HmakKVfbTs48UE66Ehkz4Mp40+8sfdTaaxY2ye+KvsNabQ7vCNSitPY20RPbxTDlLGr/AGgDj3ZxW5SY6YbtcxuMkd06g4I06HpS17JN5JpZpbeWRpFEYkXiJYg8XC3eJJx6unLn40z2GRjxpM9kT42lIvjbv/pkj/jVNYzS/wBJLYcXJ9Z87TNrum08o7I0axgEHGusg9urdaZW5O8PyyzSVv7wdyT9deZ8gwwwHgwpYX0Iut4FRgGU3J4hzBEKHOc/qa++pjcyVtnbUlspD+TlOFJ6sNY2/aQlT9bhHSqLlDVhRxUA+PHwk1DFbCx4MSPqOHjJHf3fyaxvY0jw8fApaM4HEWZlHf4SR06dKYYpLb5/ltuxx9PlFsmngvAzfDX4Vfe03ackNg3oyQZGVCw5hWyTjwzjh/apL17TIg5geceluyru3InykxLvVaK/o2uYQ3gXXTyOuAfI1Jo4IBBBB1BGufZSZ3G7M/ltv8pmnkjVmYIkYXkhKksWU8yDoBy664Eg1xNsGdFeQzWsgJIxjhAI4iq5IDAEHQ4bPTp52SNlUJyOvPE9F1i4ZwMHoeGesbFFYZbxFjMjMqoF4ixOABzznwxWSKUMAykMCMgg5BB6g9alleZ6oooohCiiiiEKKKKIQoooohCiiiiEKKKKIQoopeJvLcbPvmivnMlvMxaOXGi8uWOQGgZemhHPVtdZszjjFWWivG1wPlL9dQB0ZDyZSp9hGP8AmkHuva3QnkNqcTQJxcI5uASrgA+tg8PdPPPjin+jggEEEEZBHXPhSYk2p+DdszyFSy/lQVGBkS8Mq9cetw664GdKp0rNssq7zu/795Lq1XaRm3Dfv+m77Rgbnb+R3o4GxHOOadGxzKZ1PmOY8+deO07Z/pdnyEc4isg9xw3+lm+FKz5Rc7VvTJbQANkcTx9xI8cmaQ838+ZxoKvOxN9TIHsNogxSsDHxt3Q3GMAP0BORhho2R79GsK/aVnhxHT8iYFrMhrtHHcD1/Bkj2SbQ9Js8RnnBI8fuJ9Iv+lwPdV1rn/ZW2rywlmtoFk9MxTjRYvSMCAcEDBAyGHwFS0OwNt3bK7CSMAhgZ5eAAg6ERrkjHP1aXZSgYnbGPGNqucoBsHPhHVSY7O34NtMoGjJcL7MOjf8ArTd2VHKsMazsryhFEjLoGYDUgYGMnXGOtQlpuHBFfG9QurEEejHDwZf1jyzknB54pKWBUZTzx5GPess6sOWfMRdbhH0+3PSeAuJddfWIX498/fVo7W9hFo47uPIeEgMRzAzlWH6r4+15VZ9m7n28F091EpSSReBgD3MZU91eS+qOWOvjUreWiyxvG4yrqVYeIYYNbN//AK9pjd/WMRY0/wD49mTv/vOYkN2Lo3m27eVwAWkklI5gcMbYA9hxj2Uydn702m0Wms5FwwLD0bkflFUkcSEHORgHoRkc+dR+6/Zo1nfm59MHjCSKi8JDDjZccRyQ2FGMjGvSoW7sm2PtI3bIXt5eNQy819IQ5U5PrBlGMnUA9c4a2za7bHHdj6RK7VKLt8N+19Z6ns73YsjPFmezJyQdQoP08eo3TjGh0z4VObR2Xa7dtQyu0ci6cQwWjJByjg8weemM4GDzrYuu0+x9EzBy7YP5LgYEnwOV4ffnFUvsaLtfTlf7pYcP4cRcFBz5gCT7/GvbNo1l3GGHPhmeV7AsCIcqd+OOI1bnYsUlv8mdeKPhC48lxgjwIwD7qWlzd3Gwp1jWVZ7eTLCNjhgM4Jx8w+Y7rYOmmAzNs7XS1heaQ4VB7yeijzJ0pG29rNtraBQkgMeKZhyijHJV8yO6Pic96sac7KMz/wCPTqZvUjadVT/Lr0Hf+I6t3t54L1OKFtR6yHRk9o/5GlS1L7b/AGbNH+X2Y3oZkHdj4jwnAxoxzgkcwchuuMk1bdm7ZVnFvJJGbpEVpUTIGSNeHOdM9M5AIzzpDqp315/EorZhusx+ZKUUUUqOhRRRRCFFFFEIUUUUQhVc323u+QRKwiMjO2B0UY1PE3jjkOuD4VY61tpbOjniaKVQyOMEH948CDqD0rdZUMCwyJiwMVIU4MpmzO1+2fSZJIT4/wB4vxHe/wBNTV81ntSAxCVJM6jhYcaHowB1B9o8RS4n3agsLv0N7CJbeU9ycFkdemeJSDpkcS+wjwM5fdjiMA9rdMARkCQCQa6jDrwnGOveq2xKkYMMjoeI/Mgre51Ktg9Qdx/Ezbr7fk2fP+D709z/AAZTywdAM/QPT6J0OnKA7WrJF2hG8gzG6xNIMkZCvwuMggjuAa6Vh27udtRUCyK1yiaqUf0vDprgPiQDyAI0HlUvu/u1NtW1Ed/HNEIX4YpTlJHT56FW1AyAOMjPToTWnatffBzkEHH3niJa3/mQRgggnu5Rm2FhHDGscSLGi8lUAAe4Voba3Stbt43uIUkaM5XPXno30l1zwnIzUrFHwgAZ0AGup08TXqubOnPioByGK+0UUQhRRRRCFFFFEIViubZJEKSKrowwVYAgjwIOhrLRRCU667JdnuxPo3TPzUlkVfcOLA9g0qwbC3fgs4vRW8YjTOTzJY+LE6k+ZqRor0knjPAAOESHaTve15OsEGXRX4I1XX0sh7vEPEZOB7z86mVuFuguz7YIcNM/emf6TeA+qvIe89TWyu5lsL35aExNwkc+7ltC/D0bGRkeJ661g303wSxizo0z/wB2n/s31R9/LzFDMbSqIN37kyZVFIaxzvPP7Cae/wDvwLKP0cZBncaeEY+m3/A8vAa0Hs23Xmvblb13dIIpCwbJDTSDnrnPDk949dRrk40N1t2ptsXTSSM3oFfM8p5yHn6NPdjUeqMfVBe1paJEixxqERAAqqMAAcgBXtjitezT6nr3fxM1I1jdrZ9B07/5kRsvfCGa5ltu8ksZIAcY4wOZX2eHPGvLlO0re1K7gjnilhk4byMji4OgGoLnoR4dQSCMYq7bobzrfW4kGBIukifRby8jzB9o5g15bThBYo3H985qq7LmtjvH74iTlFFFTSqFFFFEIVjuJ1RWdyFVQSxPIAakn3VkqldrV4yWIVeUkqq3sAZ8fFRTKk7RwvWLts7NC/SU/eDtVuZpvRWgZAThFROOV/M6HHsHLxNerXfLa1oA9xFKY9M+miwNfrqO6f1j7qsfY7u9HHZi6IBmuCxLdVRWKqg8B3cnxJ8hV/ZQRgjINPOoUHAQY8/GTjTsRtFzteXh0lWtNoWu2bVkIwfnIcccTdGU9euD11B6iq9u5t59lz/IL1gISfyUxOFGeWp+YT9k56aiP36tfwVeRXlsOBW4i0Y0B4cca45BWUjToRkchhlXmyre7WJpY1lClZI+IcjjQ49h5HT4Vp2CLgb1beO4zNas7ZO5lOD3iSNFFFRS6FFFFEIUUUUQhXwnFRW8O88FlHxzNqfVQas3sH/J0FJnerfWe+bDHgiB7sSnTyLH5x8z7gKqo0r3b+Akmo1aU7uJ6R9RyBgCpBBGQQcgg9Qa9Uhdzd+ZdnsE1ltie9F1jzqWhycDU5KHQ+R1p37K2rHcwpNCweNxlWHw5HUEHII8qXbS1TbLRtN6XLtLNuiiikx0KKKKIQqub5bkRbQjCuTHIOUqgcQGdVOeYOvsOviDY6K9BI4TwgHcZpbO2dDaQLFGqxxRr7AANSWJ68ySfM0uN+O1cANFaNwryabqfKL+b4eNW7f/AHdlvLUrC5Dr3gmcLLj5re/kToD8RA7kdlKQFbi84Zp+apzji9g+ew8ToOmo4qfW1aLtHeenL6yexbHbZG5evM9w6Srbn9mc18RPd8cNue8E5STZ1yx5qp8eZ6Y0arFtjYsuyrpLqyieSCQrHJCneI4iFAA56nBB6HIJANMpmAGScAcyelU/b3ahawZWM/KHHRD3R7X5fDNaR7bGON+Zl0pqUZ3Y8f8AuZcEbIBxjPQ19qibh9pPy6eSB0VXALqUyQFHCOFs/O1Jz110GKvdTupU7JlKMHXaEKKKKzNQqG3u3f8Allq8OQG0ZCejLyz5HUHyJrZ28Z/k8nybHpsdzOOfvBBOM4B64pdbN7X5Y29Hdwd4c8AxOPbG/P7qoprdveTGR4ya+1F92zOD3bps7h73raL8hvAYGjY8LNoBxEsVY9NSSG5EEa8ssNtpRBPSGRAnPj4hw/HOKo+0p9mbXAzL6GcDCscI48FIbuuMnlk9cEZqv3PYzdcWI7i3ZfpMrqcfqjiB+NNsWsnL5U9MfaJra0DCYYdc/eRfaFvAdp3ccFuCwJ9FF9YuRxPjoNB7lzprh32dsI40jHJFCj2KAB+6qpuT2bRWDGVnM9wRj0hHCEHURrk8Oepzk+QyKuNItsDkBeA4SmmsoCWOSeMKKKKTHQoorXv9oRwRmSVwiLzY/wDdT5CvQM7hPCcbzNiqNvh2mR2/FFb4lm5FuaIfP6R8hoOp6VVN8e0yS44orfMUPItyeQf+qnw5+PhVGrq6fQ/7WeH5nH1PpD/Wrx/E2L/aEk8hklcu7c2P/dB5DStfPIakkgAAZJJ5AAaknwFbeytkzXUoht0Mj9eioPpSNyUfeegNN7dncm22XGbid1eYDvTPoEzoViHzQeX0mz7qpv1S1e4m8/v7iTafRtd777h9/wB6yu7m9lBfE1+MLzW2zz8DMR/sGnj1FWLeftHgsz6GFRLIuhVTwogHQkA6jlwgadccqqe+Hac8/FFbZji5F+Tv7PoD7z5cqoVIq0jWHbv8I+3WLUOzoH1/fvHTud2mRXZWGYCC4OgXPck//Gx6/UOvhnnV0rmW3snmcRRoZHbUIPAfOJOiqOrEgDxpj7udo6WaJb3Msl1hsNOo4ljGNACfykwU6ceMnOmQBmTUabYYivf/AFLNNq9tQbN39xp0Vhs7xJUWSNldHGVZTkEeINZqil8KKKKIQrV2ptBYIZJn9WNSxxzOOg8zyraqJ3s2YbizniX1mQ8I8SveA95AFaQAsAeEy5IUkcYmtp7fvtrXBiiVn6iJTwxxjoZG0B9rc+mOVWrYPYqujX0xkP5qLKIPIv6ze7hrZ7FvRiG5UACUyhm8SpUBfcGDjHiT41dtsbx29quZ5VTwXmx9ijU/CqrnsLGpdw6D93yShKwgtY5J5n93TNszZENsno4IkiTwRQM+Z8T5nWtylNvH2zHBFsgjH5yTBb9lBoPfn2VaezXbt1c27G5ideEj0cjrw+lU65weZB64AIK+dJspasZbGenOOrvWw4XOOvKXCiiikx8o2+XaC1jeRRcAeMopcAd/LsyqFPEAOQ5551bto7JhuF4ZoklXwdQ2PZnkfMUld/dqr+FjI2CsMsWFLcPF6HhJXPTLA+zwq52XbJA395DKnmpVx+9f3Va+mchSg5CQV6pAWDnmfCe9sdj1u+TbyPAfon8qnwY8Q9zY8qhtn7u7XsJoxFiaIuoIEhMYDHhJZGKsuAc93PLryq5WfaPYSf44Q+Dqy/eRj76sFpeJKoeN1dTyZSGBx5iltZci7LZx3xq10O20mM9xmaiiippVCiil5vj2orHmG0Id+Rl0Kr+p9I+fL202qprThRFW3JUu0xlk3p3zgsV7545CO7Ep1Pmfor5n3A0mN4t6J71+KVtB6qDRV9g8fM6/uqMuLhpGLuxZmOSxOST5msfUAAkscKoBJYnkFA1J8hXbp0yUDaPHrOBfqrNQdkcOkKsm5+4k1+Q+sNt1lI1fxEIPP9c6Dpxcqs25/ZTynvwMDVbfOQOuZiNGP1B3fEtyG7vd2npEDBZcLMNDJgFExphByYjx9UedT2ah7jsU+Mpr0tdC9pf4fvH7SYvNqWWxrcRRqA3NY1OXc/SkY66/Sb2DOMUqd496p71+KVu6PVjXRV9g6nzOv7qi7i4aRi7sWZjksTkk+ZrCzgc//vPIDxPlVNGmSkbR49ZLfqnvOyOHSfamt1t0J79vyQ4IQcPOwyo8Qg+e3s0HU18TYqQAPehuIgFLQHDMDyNww1jU8+Ad49cVrbT25LOwLNwBMejSP8msYXVfRquOHHQ8/OhnstBFW4dev8fmCJXSQbd56dP5/EuW+O6ktjb8Fqn/AMYgGeQd6WRh1mP0PADujrjSl9TG3Q7VyuIb85XkLjHLymUf7xp4gamt7ezsySZflFjwgsOL0YI4HB1zGeS58PVPlU2nv7E9laMd/wC/eVanT9sO1qOR0/H4lA3b3onsH4oGBRjl4W9R/P6jfWHvBp0bqb6wX6fkyVlUZeJtGXz+sufnDT2HSkLPAyMUdSrKcFSMEEdCK8xSMjq6MyOhyrqcMp8j/wAcjTNRols95Nx8jFabXNV7r7x5idN0Uttz+1hXxDfFY30CzDSN/wBf823n6p8uVMkGuM6Mh2WG+d1HVxtKciFFFFYm4vt8uzZ5ZDcWTLHI2S6EsgY/SVlB4Seoxg89Nc1qy7H72VszzQwqTqVLSufiFHvzTmJrQu9v28X95PEnkzqD8M5qgX3EbIJ/fOTNp6QdogfvlIXdvs3s7PDLH6WUf4svfbPivRf2QKyXe/EcV+LOVGTj4AknMM0mAq4A0ycjiJxkV4uu0uwT/G4z9RGb78Y++llv1vXFcXUVzCHX0QQnjAGTG/pM91ieWnurdenc5LKeB8Zi3UouyEYcR4R60V5BoqSWRNbnbN9PtyX08YzGs0jo4zgyMoUMCD818jPtpi3vZ5s+XVrWJT4xj0R69YyvjUjtLalvbflJnjjJHM4DN7B6zcuQzyqk7a7Yo1yttGXPR5O6vuX1j7+Gqtiy9tpRJNurTpsMfzNm77G7RsmOS4i8g4cf61Y/fUtuRuabASg3DTrIVKgrwhAoOcDiI1JySMdKV0+29p7UZkjWaVc4ZUHo4l64ZtAf2iTTe3MsLiGzjjumDSrxZ4TkAZPAoOB6q4HLp1ry7KjZL57t+6e0YY7QTHfuyZN1r3+0I4I2klcIi82P/dT5CsssoVSzEAKCSTyAGpJpEb672tfTkgkQoSI18vpEfSP3DA8cmm05ubHKGq1IoXPMyQ3y7RpLvMUOYoOvRpP1sch9X455CmUVYdz9yJtoNxAmK3Bw02NWxzWIHmc6FjoPM6V2i1emTp/c4IW3VP1+wkTsjZE13L6G3Tjfmc6Kg+lI3QfEnoDTa2JuvabHi+UTuHmxgysNdfmQprgezJPU45edpbw2ex4fk1sitJz4Ac6n50z8yT8TpyFKzbW3JrqQyTOWPQcgo8FHQf8ATmowlurOW3LLi9WjGE3vJ7e/tDlvMxpmKD6Oe8/65H+0ae2qjRVg3S3In2gQy5it86zEet4iEH1j9b1R58qtLV6ZOgkKrbqn6n7SH2bs6W4lEMCGSQ64HJR9JzyVfM+7NOLcvs2is8TSkTXP0sd2PPMRA/7zqfLlU/u/u3BZReigThHNmOrOfpO3Nj+7kMCpSuLqNU127gJ3NPpEpGeJ6yF3m3Shvk4ZBhwO5IPWX+I+qfuOtJXeTdWayk4ZVyp9SQeq3s8D5HX2jWuhK17/AGfHPG0cqB0bmp/7ofMaitafVNTuO8TzU6Nbt43H94zmqp7dTfWewOE/KQE96BjoM6kxH5h8vVPhnWpffPs4ktcywZkg5nq0f63iv1h7/E0quwRVqU6j7TiA26V+h8jHNc2NjtuD0kTcMqjHFjEkZ6LKvUfdz4TSt2/u7NZyejmXHPhYaq4HVT/xzHWtKxvpIJBLC7RSLyZfDwYHRl+qdKaWwN+LbaafJL5FSVtAPmSHxiY6q/1Sc+BbWowbNId+9PtLSKtYN3uv9/3ximIq0bodoM9jiNsz2/5snvRj/wATHp9Q6eBWsu+XZ/JZkyJmSDPrdU8BJj4cXI+VVKq2WrUpnjIle3Svjh9jOjtibbhu4VmgcOje4gjmrA6gjqDW/XP25m9rbOuOM5NvIQJ18OgkUeK9fEZ64w/4pQyhlIIIBBGoIOoIrhXVGp9kz6Ki5bk2hNHb+x1urd4GJUOBqMZGCGHPzFK607F7o/3lzBH+ojSf7itN6eYIrMeSgk+wamquvahYH/GYe2OT+WtVNdgivOO6YtWnINmM98grTsSgH97c3EnkvBGD8FJ5edQ3aJuBbWdqjwKwLPwOWdnLcSsRzOByPLHOr6naLYE4+UL71cfeVxX273n2dcRtDJcQMjqVYM3CCCCDrpjTqDmtoblcMwJ8ZhxS6FVKjwnjdvemJrO2LOOIwxFtVGpRc6cWmtFbUG5dkFULbx8IAA5nQctc66V8qSWRJ71bDuLeZhcFx3v74gsr517sjDBOOhOcipmzstkC1lKmVrr0bcBuOfFjTgC/kwc8utO6SMMCCAQeYOoPtqqbY7L7KfJVDA5+dCeEe9MFP9OfOrvWQ5HaA7uh/rhIPVWrB7Ijf1H98ZFdizj5JOPC5b70iphUpZuz7aNkS9nP6QcyFb0TH9ZGJRve3uq+blbXnuLUPcxmORWKHIxx8OO/yx3uemnhSLlXO2pzkx9DMAEZcYH0kX2q7VMViUU4MzBP2dWb4gY/aNJSml20epbfrSfuSlbXY0KgUg9ZxPSDE3EdMSZ3N3ZO0LsQkkQxjjmI0JXOAgPQsevgDV13436+T/8AwrLEYjAVnUAcGB6kfhgcz05DUZrD2HYzfcuLii9uMPj3Zz99L27Lekfj9fibiz9LJz9+aRUovvZn5Si5jp9Oip/txMxMxJydSeZPWvhPIakkgAAZLE8goGpJ8BRWayu3hkEsTFJACAynBAPPB6ZrpNtY93jOWmzn384jB3O7KC/DNfjC81ts/AzEc/1Bp4k6impGgUAAAADAA0AA5ACuffxyvf0qb7Zo/HK9/SpvtmuU+iusO0zCdivX01rsqpAnQmaM1z3+OV7+lTfbNH45Xv6VN9s1j2dZ1E37Tr6GdCZozXPf45Xv6VN9s0fjle/pU32zR7Os6iHtOvoZ0HS83z7MFk4prQBZObRaBX806KfLkfLqv/xyvf0qb7Zo/HK9/Spvtmm1aO6o5VhFW62i1dllPlIqeBkYq6lWU4KkYII6EHlWJ0BGDrW1f7RknbjldpGxjiY5OB0z761q6g3j3pyCQD7sv+4vaM6ulneH0sUhEaStqyltAkufXU6KGOozrkaiI7Qd2hZ3WEGIpBxoPo9GX3H7mFU/aBxGSOYwR7QRjFNvtjUehtiefEw+KqT94Fc1VFOpCrwInUZjfpS78VP4/MVhFN7sa2yZbN4GOWtpOAZ+gw4k+HeX2KKUNXzsTnIu7tOjRRsfapI/cx+Fe+kVGwG7556Mciwr3RpbfkC2s5PIRSE+5TSd7O9yotoG5MzSqIjGF9G/D6wYtnIIPzfvptb3ScNjcn/wyD4qR/zVK7EYfyd2/jMq/ZQH/wB/urnKStJI6j7GdNlDXgEf6n7iVHevdVLe/itInl4ZHhUsxDMPStwtg8ONBy0qT337PI7CFZo55ZOJwhWQJ1DtnKqPo4x51sb2wv8AjBbZDYaeAqSDhggUtw+ONc45VOdsz4toR/5T9yN/GqksbtUGTwHOSPUvY2HZHE8osrKwZ40YzTgsqnSRuoB01oq/7s7rwvZWzniy0ERPLmUU/RormTqyy7xdpFvaSNEVkkkTmoXAGQCMs2OhGoBqjbT7Z55G4IESMnkFBmf3aY/00xdu7h2d5Kss8XEygjRiobljj4SC2MaZPjUPvPtm12RDwW0UMczjuqqgYH03xqR4ZOp9hquoqSFRMnvkdqsAWd8Duiq21tu7kYi7aZcDi4ZSV58vyfJdPIcx40zuxxbj5G7S5ELuDbhic8OMMQOikjIH6x5EE07cPc59pzG6ucm2VyTxc7h86/sA8/Hl44dfpUUqmVUnRVyBnA+aPIDp4V7qLtoCteA/fCZ01GwTY3E9/wC75Su13ZxezWUDWKQE/qv3T/q4KTldLX1ks0bxOMo6lWHkdK583i2DJZztDJ01VsaOp5MP+R0ORVvo+0FezPESH0lSQwsHAyR7ON4BZ344ziK5URsTyVwcxsfLOVz9arXv72cSSStc2oDcerxaA8XVkzoc8yOeeWc4CvZQRgjIPSrXu52kXVoojJE8Q5LITxKPBZBk4/WDVqyiyuw21c+ImKr6rKhVdy4GQsu79ypw1vOD/wDif+WvH4EuPzE/+U/8tMy27ZoDjjt5V8eEo37ytbP9sVp+buPsp/Uo9Y1Hy576tpvmRVfgS4/MT/5T/wAtH4EuPzE/+U/8tNX+2K0/N3H2U/qUf2xWn5u4+yn9Sj1jUfLh6tpvmRVfgS4/MT/5T/y0fgS4/MT/AOU/8tNX+2K0/N3H2U/qUf2xWn5u4+yn9Sj1jUfLh6tpvmRVfgS4/MT/AOU/8tH4EuPzE/8AlP8Ay01f7YrT83cfZT+pR/bFafm7j7Kf1KPWNR8uHq2m+ZFV+BLj8xP/AJT/AMtH4EuPzE/+U/8ALTV/titPzdx9lP6lH9sVp+buPsp/Uo9Y1Hy4erab5kVX4EuPzE/+U/8ALQNiXHL5POSegikP/rTV/titPzdx9lP6lB7YrTH93cfZT+pR6xqPlw9W03zJW9zuy2aSVJrxfRxIQywkgtIw1HGBkKufm5yeRxWv2qbeE90IkOVgBUnxdscXwwo9oNfd4e1S4nBSEfJ0PMg5c/tacPuGfOqTWqKH2+1t4zGo1FfZ9jTwnymZ2H2Hdu7jo8ixr/8AqBJ++QfClrDbvK6RRLxyyHhRR1J6nwAGpPQCuhd1dgLZWkVuuvAveb6THVm97E+7ApHpG0bkH8yj0ZURmw/xPm8u80VlF6SXJJOERebHy8B4np8KX+6naXaRTCBLVLdJpNfRsXJdsKpKBMnJCjSo/tK9JebVjs1JGWjiU8+EOBI7Y/VP+kVfbzZtlsuz41gixFgplVLvIPVJYjJbOvF01PSoyqqAuzliPDPCXB2Yl9rCg+OOMsctnGzK7IrMmeFioJXPPhJGR7q1tubBhu4jFMvEp6jRhyPdYajkOXPlSQ2daXu1rqRoyGZNXkdmVUz6qLgEjkcADTFX/cLeyX5Q+z7o8UsfHwSZzxejOGUk89CCDzIBzQ9AQEq2SOMEvLkBlwDw7/xLjYbFihijiQHhjRUXJJOFAUZPXQV9reoqWVyM3l2sbW1lnVOMouQvtIGT5DOT5A1zxtm/aeUyzvnibL5OOL6uegwMacq6XliDKVYBlIwQRkEHoQedVzZnZvs+BuJbZGbOeKTMpHs4yQPcBVNN61qRs5Jkl1DWODtYA7vOK633t2jdKsVokvo1AVVtozGigaAek6D2tUlsnsv2k8glkmS1YHPFxGWUe9SBy+tTkVQBgaCvteHUORgYA7hNLpkBy2Se8/onwVE7y7sRXsXo5BgjVHHrIfLyPUdfcCJeikqxU5EeyhhhuERG3+z67tSTwGWMcnjBbT6y+sv7vOq1XTlaN7sO3m1lhikPiyKx+JGa6VfpEge+JyrPRgJyhxOcaKfv4h2P6LF8D/Gj8Q7H9Fi+B/jTfaK/CYr2W3xCIKin7+Idj+ixfA/xo/EOx/RYvgf40e0V+Ew9lt8QiCop+/iHY/osXwP8aPxDsf0WL4H+NHtFfhMPZbfEIgqKfv4h2P6LF8D/ABo/EOx/RYvgf40e0V+Ew9lt8QiCop+/iHY/osXwP8aPxDsf0WL4H+NHtFfhMPZbfEIgqKfv4h2P6LF8D/Gj8Q7H9Fi+B/jR7RX4TD2W3xCIKt/Ym79xeNw28ZfxkPdjX9Z8Y9wyfKnjDuRYqci1hz5oG/3ZqajjCgAAADkBoB7KVZ6RJGEGI6r0YoOXOZV9ydworBS5Ppbhxh5SMYH0Ix81c+89egFqoormEknJnVAAGBFnv5seW1vU2pEokVCpca90hTGScfNKaZ6HnVL3l3yn2pLHFGoZicRwxni7x5sx9nU6Ae8noCta32dFGxZI0Rm9YqoUnrqQNdapXUkDgMgYzJW0oJ4nBOccpTtkX1lsez9AZUeZNZVXV5JGAJ06DkAToABVS7MYXu9rSXTcoldmI5ekmOAv2eP4Vb95OyqG7nMwmkh4tXVAp4iSSWywJBOR5acqsu7270NlAsEC8KjUk6sxPNnPUn+AGAAKyXQJspnfxzNCt2fafG7hj+5J0UUVPKYUUUUQhRRVf3y3uSwh4scUr5EaeOOZb6oyPiB1yNIhc7K8Zl3CKWbhLBRSGtH2htiZgjM6qe87EpDH1wABqeWgBPInxqxXO6O0dnQmaC6LhdXRAcADmeBiwbHXriqewTOztjPl4yX1h8bWwdnz8I16Kqe4e/K36MrgJcR441HJgeTpnXBOhHQ6a6E2ypWUqcGVqwYZEKKKK8nsKKKKIQoooohCiiiiEKKKKIQoooohCiiiiEqu9e/yWMqRvDI4ZS3EuBy5Bc4DHx1GMjnmp/ZW1Y7mJZoWDo40I+8EcwQdCDqDWLbmxorqFoplBU9eRU/SU9CP/vSknsjeJ9m3b+gkE8PFhl5LKo04h9FvBuXQ5GKrSkWp7n+Q85G9xpf3z7p4d3/O+Pyio/YW3obuETQtxKdCDoVI5qw6EeHmCMgg1IVJLIUUUUQhRRRRCFFFFEIUie1OaSbaTQg6looU8uMKf9zn409qVvaxue7P8shB04fScIyUZPVkx4AAA+GB4nFOmPvEcyCBJdUPdB5Agn+IwthbFjtLeOCIYSMY8yeZY+ZOSfbW+5GDnl1qo7t9o9vPbh55EglUYkRjjJ+lH1ZTz8RyNVPf3tRWSNobYkRsCHlIwWHVUB1APUnB8hzrxNO7HBGP55T19TWq5Bz0xzlf3KueHbVv6Ed12lXH/jKsRn2YB/ZpsWXaDZyymES8LBioLDCtjTKt6up5ZIJ8KUFhZPZQG6lBSe5QpbodGjiPrysOhYd1eveY1Jdnm4Z2hHNPKzRxepDgDUj1mIPNR6uOpLfRqixa3JsckAnd9OcmqaxAK0AJAyfryjwopWJf7Q2OQso+U2o0DZJCjTk3NP1W7vh41f8AdzeKK9gWeHi4GJHeUqQRoR4HB0yCR51JZUU55BltdofdjBHKSlFFFKjYUUUUQhRRRRCFFFeXkA5kDJwM6ankKIT1WG7vEiQvI6oo5sxAA95rW25dyxwO8EfpZFGVTOM/Dnga464xShbY+1NqTt6VWRY2KlpcxxqVyCI1HrajHEAfM06utW3s2B5xFtjLuRcnyk7vR2xKp4LVcjOPSMDlvKNOevifhVas73aWz+C6ZJUSRm/JysWVuI5IkHNGbmGIDZycEZBy9m1xHa7TMdxEoeX8mjsO9FKuRwAnlx6jTqAOtOq8s0lRo5FDowwynkRVDutTGvZ93zPfJkRrkFm173kO7ET+/PaebmFYYFdFcDjHz2Y/4YxnIzzI9b2c5zcbssRYWlvk4p5lxwZ/uVOoC+D+J6ch1zAbybpS7LuY7uAB40fKMw4uHOnBIPMEgMMHwwaZm6e98N/FxR911x6SI+shP+5Trhhzx0IIHl+VVez/AMf77++e0YZm7X/P+u7ui5vNj3uxrhprZHnhOMgKWEi5ACyBdQ4LaMB100LLTdtJi8asyGMsoJRsEqSMlTgkZHLQ1moqayw2HJ4yqqoVjZHD7QooopcbCiiiiEKKKKIQoooohKxtfs5srjJMfomPzojwfEYKn4Vq2XZ9s+xBuGQuYgW9JM3pOHGuVX1QfDC5q41GbxbCW8gaB2dQ2DlTjUajI5EZ6HwpocsQHJxFFAoLIozEjdXM21tpKi6GVuuoiiXx9g+LHzq4fJtobG1T/wCTaA5K690czpqYzz1GV6kZNWTcXcBNnGZy/pZJW9fh4cIOS4yeuSSOfd8KttObU5OMZXpJ00uFznDdf3iJB7q73wbQjZ4c5QhZFYaqTrjPJh5g/CoztFuVttmukYCekIRQo4QOI8TYA8QG+NWqC1ROLgRV4jxNwgDiJwMnHM4AGfIUsO2nagDQQ50UNI3v7q/uf41nTKGtHTj4TeqYrSevDx3Ta7F7ueaO5eWWR4ldY4lZiwUqMtjP6yaVd949ti0tnnZeLgx3c4yWIUDPvpa7lb0vs20SN7OUwsfSCYZHEJO8DqvCe7gDvDQUdoG/0F5apHDxjv8AE4ZcYCg4GckHJOdD0pi6Z3syw3E/SKbUolWFO8DnxlktO120eNnKTrwMEYcAOCwYjDcWDop8D5Uf2wWn0Lj7Cf1KXMWzCmxYZSNbi6d/cFaMf7GPvq4dlWy7OTZqNcQ2zSccgLSpGWIDHGSwzyrzZrCBtknOefSa2rWcqGAwBy6/WSH9s1oD3o5lXqxCnHuDEn3VabveBRYm8TVfQ+lQNpnK8Sg+Gcge+vFtsixzwxw2uT0VI8nHkB4VHdo8gi2ZKqgKDwIAMAAFl0A/VB08KWAr2KAuPrGkslbMzZxnliVrYPa+zzpHcxxqkj8PpFJATIwvEDnILaFsjGeWlS3atsdnt1uIywe3bOhIPC2MkY5FSFOegzSv2Luq1xYXN0ve9FMVKeKBQWOMcxxA8+Qbwpl9me84vLZrS4PHLEvCeL/FiPdDHxOO63ng/Op77KMLqxuzgj96iTptOppsO/GQf3oZ67It4jPaG3kYtLbHhydS0bZMZ88DK/sjxq+UirCdtkbWHGfyYb0Uh8YpCCr/ALJ4WPsYU83cAEkgAaknQD21NfXsPgcOX8GU0WbaZPEbj/Iiq7Xt1cMLuMEBsCQjmrj1HHhyAz4geNXPcHen5daK7Y9NH3JgOjjqB4MMMPaR0rO+2LK9WS2E0cnHlCoYZOnESmfWwNeJcgEeVU7czc2+sNo5ARreRCJX4hghS3oyF58YOvhwuRnNMchq8NuZfMf8i0UrYSu9W8j/AN+8ZVxbq6lHUMrDBUjIIPQiqzsXs5t7W7+UxNKCEKhC54RxHJPidMDByNAeeCLVRU+0cYzulOyCdrG+FFFFZmoUUUUQhRRRRCFFFFEIUUUUQhRRRRCFFFFEIUge0i4N3tJ4kOS0qW6e4hT/AKyfjT+qOut3reSVJnhjaWNuJH4RxAjzGtNrs2A3eMRNle2V7jmbltbiNFRRhUUKB5KMD7hSN7X7lfljpGirwIiHhAHEzd45xzOGA91PeldtPsvuJNpR3DPFJCbgSyakMADxBeEggjQLz68q3S4QMTxxu+sxehcqAN2d/wBJm3/2ULbZFpBp+SeJD7RG/Efecmq9uFuAm0bUzvM8bCRk4VVCO7gjmCeRpgdpeyJLizCxLxMsitjIGgDA8yOhpW7nb8T2kJhtljdS7SEuCTluEfSUY7o+NPrZuyARgN554k9ir2xLoTuHLMva9ittgg3Fzk9VMaf/AMyaydr03BZRR5Oso59Qitz95FV9O03aJOBFEfLhA/fLW5v3YXt7ZW8zQLG6h/SRh1OGd1jQKeLByADzwM1lCRarOwP1zNOA1LLWpH0xxld3Q3e2jcWoFq3obZy5y0pQOfVY4QM51XGumlY9q7Fudj3MEwZXcDiBXIVxykiOddRj4qelNrcLZL22zreGQBXVMsM5wWJcjI0OrdNKktq7GhuUCTxiRQcgHOhwRkEajQmsrqTwce6eQAE2+lG5kPvDmSTF5v8AbJXaVtBe2qtLxrwMqjLFTnmByKPxKfDJ8Krdhszam00jQek9AqqokmJRMKMAhccUh09bByetODd7duGyiMUCsqlix4nZ8k4BPeJxyHLFSlZGoZVCjlz5zR0ysxY538uUpO6vZZBaOs0jvPOmqse4qHl3EB8DjvE1dqKKnJLHJlIUKMCFFFFeT2FFFFEIUUUUQhRRRRC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64" name="Picture 8" descr="NIH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895600"/>
            <a:ext cx="1143000" cy="1143000"/>
          </a:xfrm>
          <a:prstGeom prst="rect">
            <a:avLst/>
          </a:prstGeom>
          <a:noFill/>
        </p:spPr>
      </p:pic>
      <p:sp>
        <p:nvSpPr>
          <p:cNvPr id="2" name="AutoShape 2" descr="Image result for UConn healt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UConn healt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291" y="3059341"/>
            <a:ext cx="2112169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http://xlerant.com/wp-content/uploads/2015/10/connecticut-innovations-CI-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65714" y="3028168"/>
            <a:ext cx="2133600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439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31259" y="6505202"/>
            <a:ext cx="4192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</a:rPr>
              <a:t>Szulwach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 et al. </a:t>
            </a:r>
            <a:r>
              <a:rPr lang="en-US" altLang="en-US" sz="800" dirty="0">
                <a:hlinkClick r:id="rId2"/>
              </a:rPr>
              <a:t>http://journals.plos.org/plosone/article?id=10.1371/journal.pone.0135007</a:t>
            </a:r>
            <a:endParaRPr lang="en-US" altLang="en-US" sz="800" dirty="0"/>
          </a:p>
          <a:p>
            <a:endParaRPr lang="en-US" sz="800" dirty="0" smtClean="0">
              <a:solidFill>
                <a:schemeClr val="bg1">
                  <a:lumMod val="50000"/>
                </a:schemeClr>
              </a:solidFill>
              <a:hlinkClick r:id="rId3"/>
            </a:endParaRPr>
          </a:p>
          <a:p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ion\AppData\Local\Temp\journal.pone.0135007.g006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2"/>
          <a:stretch/>
        </p:blipFill>
        <p:spPr bwMode="auto">
          <a:xfrm>
            <a:off x="1981200" y="1371600"/>
            <a:ext cx="6858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52" y="1600200"/>
            <a:ext cx="3179748" cy="91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682038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Allelic dropouts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14363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25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Low RT efficiency &amp; </a:t>
            </a:r>
            <a:r>
              <a:rPr lang="en-US" dirty="0">
                <a:solidFill>
                  <a:srgbClr val="FF0000"/>
                </a:solidFill>
              </a:rPr>
              <a:t>sequencing </a:t>
            </a:r>
            <a:r>
              <a:rPr lang="en-US" dirty="0" smtClean="0">
                <a:solidFill>
                  <a:srgbClr val="FF0000"/>
                </a:solidFill>
              </a:rPr>
              <a:t>depth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6400800"/>
            <a:ext cx="8839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Hicks et al. 2015, http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://biorxiv.org/content/early/2017/05/08/025528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200" y="2748844"/>
            <a:ext cx="8839200" cy="3928955"/>
            <a:chOff x="76200" y="2748844"/>
            <a:chExt cx="8839200" cy="392895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748844"/>
              <a:ext cx="6629401" cy="3528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76200" y="6400800"/>
              <a:ext cx="8839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Hicks et al. 2015, http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://biorxiv.org/content/early/2017/05/08/025528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71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2038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PCR </a:t>
            </a:r>
            <a:r>
              <a:rPr lang="en-US" dirty="0">
                <a:solidFill>
                  <a:srgbClr val="FF0000"/>
                </a:solidFill>
              </a:rPr>
              <a:t>amplification </a:t>
            </a:r>
            <a:r>
              <a:rPr lang="en-US" dirty="0" smtClean="0">
                <a:solidFill>
                  <a:srgbClr val="FF0000"/>
                </a:solidFill>
              </a:rPr>
              <a:t>bias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6550223"/>
            <a:ext cx="62876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Ziegenhain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2017,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Mol.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Cel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.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65(4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 pp. 631–643.e4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85800" y="3348187"/>
            <a:ext cx="7696200" cy="3509813"/>
            <a:chOff x="0" y="3348187"/>
            <a:chExt cx="7696200" cy="3509813"/>
          </a:xfrm>
        </p:grpSpPr>
        <p:sp>
          <p:nvSpPr>
            <p:cNvPr id="6" name="Rectangle 5"/>
            <p:cNvSpPr/>
            <p:nvPr/>
          </p:nvSpPr>
          <p:spPr>
            <a:xfrm>
              <a:off x="0" y="6550223"/>
              <a:ext cx="628765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Ziegenhain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et al. 2017,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  <a:latin typeface="Arial"/>
                </a:rPr>
                <a:t>Mol. </a:t>
              </a:r>
              <a:r>
                <a:rPr lang="en-US" sz="1400" dirty="0" err="1" smtClean="0">
                  <a:solidFill>
                    <a:schemeClr val="bg1">
                      <a:lumMod val="50000"/>
                    </a:schemeClr>
                  </a:solidFill>
                  <a:latin typeface="Arial"/>
                </a:rPr>
                <a:t>Cel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  <a:latin typeface="Arial"/>
                </a:rPr>
                <a:t>.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65(4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, pp. 631–643.e4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  <a:latin typeface="Arial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t="34065" b="33353"/>
            <a:stretch/>
          </p:blipFill>
          <p:spPr>
            <a:xfrm>
              <a:off x="1104900" y="3348187"/>
              <a:ext cx="6591300" cy="30181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930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15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t="13839" r="13555" b="-1486"/>
          <a:stretch/>
        </p:blipFill>
        <p:spPr>
          <a:xfrm>
            <a:off x="2590800" y="3236591"/>
            <a:ext cx="6442285" cy="31642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Cell “quality”</a:t>
            </a:r>
          </a:p>
          <a:p>
            <a:pPr lvl="1"/>
            <a:r>
              <a:rPr lang="en-US" dirty="0" smtClean="0"/>
              <a:t>Live/dead</a:t>
            </a:r>
          </a:p>
          <a:p>
            <a:pPr lvl="1"/>
            <a:r>
              <a:rPr lang="en-US" dirty="0" smtClean="0"/>
              <a:t>Stress response</a:t>
            </a:r>
          </a:p>
          <a:p>
            <a:pPr lvl="1"/>
            <a:r>
              <a:rPr lang="en-US" dirty="0" err="1" smtClean="0"/>
              <a:t>Multiplets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127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Many more:</a:t>
            </a:r>
          </a:p>
          <a:p>
            <a:r>
              <a:rPr lang="en-US" dirty="0" smtClean="0"/>
              <a:t>Stochastic effects</a:t>
            </a:r>
          </a:p>
          <a:p>
            <a:pPr lvl="1"/>
            <a:r>
              <a:rPr lang="en-US" dirty="0" smtClean="0"/>
              <a:t>Cells </a:t>
            </a:r>
            <a:r>
              <a:rPr lang="en-US" dirty="0"/>
              <a:t>captured in different cell cycle phases</a:t>
            </a:r>
          </a:p>
          <a:p>
            <a:pPr lvl="1"/>
            <a:r>
              <a:rPr lang="en-US" dirty="0"/>
              <a:t>Transcriptional bursting hard to distinguish from technical artifacts </a:t>
            </a:r>
          </a:p>
          <a:p>
            <a:r>
              <a:rPr lang="en-US" dirty="0" smtClean="0"/>
              <a:t>Cell capture bias</a:t>
            </a:r>
          </a:p>
          <a:p>
            <a:pPr lvl="1"/>
            <a:r>
              <a:rPr lang="en-US" dirty="0" smtClean="0"/>
              <a:t>Capture rates may not be representative of population frequencies</a:t>
            </a:r>
          </a:p>
          <a:p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Million cell datasets…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658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Imputation for </a:t>
            </a:r>
            <a:r>
              <a:rPr lang="en-US" dirty="0" err="1" smtClean="0"/>
              <a:t>scRNA-Seq</a:t>
            </a:r>
            <a:r>
              <a:rPr lang="en-US" dirty="0" smtClean="0"/>
              <a:t>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143001"/>
            <a:ext cx="4495800" cy="3779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1905000" y="4114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B0F0"/>
                </a:solidFill>
              </a:rPr>
              <a:t>CD45-      </a:t>
            </a:r>
            <a:r>
              <a:rPr lang="en-US" dirty="0" smtClean="0">
                <a:solidFill>
                  <a:srgbClr val="F2B800"/>
                </a:solidFill>
              </a:rPr>
              <a:t>CD45+</a:t>
            </a:r>
            <a:endParaRPr lang="en-US" dirty="0">
              <a:solidFill>
                <a:srgbClr val="00B0F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800601" y="1188720"/>
            <a:ext cx="3962400" cy="3371612"/>
            <a:chOff x="4800601" y="1188720"/>
            <a:chExt cx="3962400" cy="337161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3448"/>
            <a:stretch/>
          </p:blipFill>
          <p:spPr>
            <a:xfrm>
              <a:off x="4800601" y="1188720"/>
              <a:ext cx="3962400" cy="327942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172200" y="4191000"/>
              <a:ext cx="251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7030A0"/>
                  </a:solidFill>
                </a:rPr>
                <a:t>CD45 UMI count=0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sp>
        <p:nvSpPr>
          <p:cNvPr id="14" name="Content Placeholder 1"/>
          <p:cNvSpPr txBox="1">
            <a:spLocks/>
          </p:cNvSpPr>
          <p:nvPr/>
        </p:nvSpPr>
        <p:spPr>
          <a:xfrm>
            <a:off x="152400" y="5410200"/>
            <a:ext cx="88392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i="0" dirty="0" smtClean="0">
                <a:solidFill>
                  <a:srgbClr val="FF0000"/>
                </a:solidFill>
              </a:rPr>
              <a:t>Can drop-outs be recovered by imputation?</a:t>
            </a:r>
            <a:r>
              <a:rPr lang="en-US" sz="2400" i="0" dirty="0" smtClean="0">
                <a:solidFill>
                  <a:srgbClr val="FF0000"/>
                </a:solidFill>
              </a:rPr>
              <a:t> </a:t>
            </a:r>
            <a:endParaRPr lang="en-US" sz="2400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42555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wcnc03_power">
  <a:themeElements>
    <a:clrScheme name="">
      <a:dk1>
        <a:srgbClr val="000000"/>
      </a:dk1>
      <a:lt1>
        <a:srgbClr val="FFFFFF"/>
      </a:lt1>
      <a:dk2>
        <a:srgbClr val="000066"/>
      </a:dk2>
      <a:lt2>
        <a:srgbClr val="000000"/>
      </a:lt2>
      <a:accent1>
        <a:srgbClr val="0000CC"/>
      </a:accent1>
      <a:accent2>
        <a:srgbClr val="009900"/>
      </a:accent2>
      <a:accent3>
        <a:srgbClr val="FFFFFF"/>
      </a:accent3>
      <a:accent4>
        <a:srgbClr val="000000"/>
      </a:accent4>
      <a:accent5>
        <a:srgbClr val="AAAAE2"/>
      </a:accent5>
      <a:accent6>
        <a:srgbClr val="008A00"/>
      </a:accent6>
      <a:hlink>
        <a:srgbClr val="FF0000"/>
      </a:hlink>
      <a:folHlink>
        <a:srgbClr val="969696"/>
      </a:folHlink>
    </a:clrScheme>
    <a:fontScheme name="wcnc03_pow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cnc03_pow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nc03_pow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nc03_pow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nc03_pow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nc03_pow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nc03_pow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nc03_pow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C:\PPT\wcnc03_power.ppt</Template>
  <TotalTime>0</TotalTime>
  <Words>785</Words>
  <Application>Microsoft Office PowerPoint</Application>
  <PresentationFormat>On-screen Show (4:3)</PresentationFormat>
  <Paragraphs>192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Cambria Math</vt:lpstr>
      <vt:lpstr>CMR10</vt:lpstr>
      <vt:lpstr>Times New Roman</vt:lpstr>
      <vt:lpstr>Wingdings</vt:lpstr>
      <vt:lpstr>wcnc03_power</vt:lpstr>
      <vt:lpstr> Challenges in  Single Cell Sequencing Data Analysis</vt:lpstr>
      <vt:lpstr>Challenges</vt:lpstr>
      <vt:lpstr>Challenges</vt:lpstr>
      <vt:lpstr>Challenges</vt:lpstr>
      <vt:lpstr>Challenges</vt:lpstr>
      <vt:lpstr>Challenges</vt:lpstr>
      <vt:lpstr>Challenges</vt:lpstr>
      <vt:lpstr>Challenges</vt:lpstr>
      <vt:lpstr>Imputation for scRNA-Seq Data</vt:lpstr>
      <vt:lpstr>Existing Imputation Methods</vt:lpstr>
      <vt:lpstr>LSImpute</vt:lpstr>
      <vt:lpstr>Toy example</vt:lpstr>
      <vt:lpstr>Imputation Experimental Setup</vt:lpstr>
      <vt:lpstr>Gene Detection Fraction</vt:lpstr>
      <vt:lpstr>Imputation effect on Clustering</vt:lpstr>
      <vt:lpstr>TF-IDF Transformation</vt:lpstr>
      <vt:lpstr>TF-IDF Based Feature Selection</vt:lpstr>
      <vt:lpstr>TF-IDF Based Clustering</vt:lpstr>
      <vt:lpstr>Experimental Setup: 10x PBMC</vt:lpstr>
      <vt:lpstr>Experimental Setup: 10x PBMC</vt:lpstr>
      <vt:lpstr>Experimental Setup: Pancreatic Cells</vt:lpstr>
      <vt:lpstr>Pairs: 1:1 mixtures</vt:lpstr>
      <vt:lpstr>Pairs: 1:3/3:1 mixtures</vt:lpstr>
      <vt:lpstr>Pairs: 1:7/7:1 mixtures</vt:lpstr>
      <vt:lpstr>7-Way PBMC Mixture</vt:lpstr>
      <vt:lpstr>Pancreatic Cells</vt:lpstr>
      <vt:lpstr>Joint analysis of bulk and scRNA-Seq</vt:lpstr>
      <vt:lpstr>Linear model</vt:lpstr>
      <vt:lpstr>Estimation of mixture proportions</vt:lpstr>
      <vt:lpstr>Simultaneous Estimation of Mixture Proportions and Missing Signature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2018-06-08T01:26:06Z</dcterms:created>
  <dcterms:modified xsi:type="dcterms:W3CDTF">2018-06-08T11:48:32Z</dcterms:modified>
</cp:coreProperties>
</file>