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9" r:id="rId1"/>
  </p:sldMasterIdLst>
  <p:notesMasterIdLst>
    <p:notesMasterId r:id="rId44"/>
  </p:notesMasterIdLst>
  <p:handoutMasterIdLst>
    <p:handoutMasterId r:id="rId45"/>
  </p:handoutMasterIdLst>
  <p:sldIdLst>
    <p:sldId id="578" r:id="rId2"/>
    <p:sldId id="629" r:id="rId3"/>
    <p:sldId id="658" r:id="rId4"/>
    <p:sldId id="679" r:id="rId5"/>
    <p:sldId id="678" r:id="rId6"/>
    <p:sldId id="677" r:id="rId7"/>
    <p:sldId id="632" r:id="rId8"/>
    <p:sldId id="657" r:id="rId9"/>
    <p:sldId id="659" r:id="rId10"/>
    <p:sldId id="665" r:id="rId11"/>
    <p:sldId id="660" r:id="rId12"/>
    <p:sldId id="661" r:id="rId13"/>
    <p:sldId id="662" r:id="rId14"/>
    <p:sldId id="663" r:id="rId15"/>
    <p:sldId id="664" r:id="rId16"/>
    <p:sldId id="637" r:id="rId17"/>
    <p:sldId id="593" r:id="rId18"/>
    <p:sldId id="594" r:id="rId19"/>
    <p:sldId id="596" r:id="rId20"/>
    <p:sldId id="597" r:id="rId21"/>
    <p:sldId id="601" r:id="rId22"/>
    <p:sldId id="642" r:id="rId23"/>
    <p:sldId id="638" r:id="rId24"/>
    <p:sldId id="609" r:id="rId25"/>
    <p:sldId id="610" r:id="rId26"/>
    <p:sldId id="611" r:id="rId27"/>
    <p:sldId id="612" r:id="rId28"/>
    <p:sldId id="625" r:id="rId29"/>
    <p:sldId id="624" r:id="rId30"/>
    <p:sldId id="626" r:id="rId31"/>
    <p:sldId id="639" r:id="rId32"/>
    <p:sldId id="673" r:id="rId33"/>
    <p:sldId id="674" r:id="rId34"/>
    <p:sldId id="675" r:id="rId35"/>
    <p:sldId id="676" r:id="rId36"/>
    <p:sldId id="668" r:id="rId37"/>
    <p:sldId id="656" r:id="rId38"/>
    <p:sldId id="669" r:id="rId39"/>
    <p:sldId id="655" r:id="rId40"/>
    <p:sldId id="670" r:id="rId41"/>
    <p:sldId id="672" r:id="rId42"/>
    <p:sldId id="671" r:id="rId43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A1D"/>
    <a:srgbClr val="E95C43"/>
    <a:srgbClr val="E69780"/>
    <a:srgbClr val="D73623"/>
    <a:srgbClr val="C8C8C8"/>
    <a:srgbClr val="BE0D08"/>
    <a:srgbClr val="0066CC"/>
    <a:srgbClr val="FFFFFF"/>
    <a:srgbClr val="F2B80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798" autoAdjust="0"/>
    <p:restoredTop sz="94091" autoAdjust="0"/>
  </p:normalViewPr>
  <p:slideViewPr>
    <p:cSldViewPr showGuides="1">
      <p:cViewPr varScale="1">
        <p:scale>
          <a:sx n="67" d="100"/>
          <a:sy n="67" d="100"/>
        </p:scale>
        <p:origin x="1450" y="42"/>
      </p:cViewPr>
      <p:guideLst>
        <p:guide orient="horz" pos="2160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322"/>
    </p:cViewPr>
  </p:sorterViewPr>
  <p:notesViewPr>
    <p:cSldViewPr>
      <p:cViewPr varScale="1">
        <p:scale>
          <a:sx n="54" d="100"/>
          <a:sy n="54" d="100"/>
        </p:scale>
        <p:origin x="2626" y="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on\Google%20Drive\Work\JAX\BigData17\growt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730732522071099E-2"/>
          <c:y val="2.6960784313725492E-2"/>
          <c:w val="0.88416010498687669"/>
          <c:h val="0.914922224795429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PubMed articles</c:v>
                </c:pt>
              </c:strCache>
            </c:strRef>
          </c:tx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11</c:v>
                </c:pt>
                <c:pt idx="4">
                  <c:v>27</c:v>
                </c:pt>
                <c:pt idx="5">
                  <c:v>46</c:v>
                </c:pt>
                <c:pt idx="6">
                  <c:v>113</c:v>
                </c:pt>
                <c:pt idx="7">
                  <c:v>195</c:v>
                </c:pt>
                <c:pt idx="8">
                  <c:v>333</c:v>
                </c:pt>
                <c:pt idx="9">
                  <c:v>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A-413A-983E-DF5815C01A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GEO series</c:v>
                </c:pt>
              </c:strCache>
            </c:strRef>
          </c:tx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8</c:v>
                </c:pt>
                <c:pt idx="4">
                  <c:v>17</c:v>
                </c:pt>
                <c:pt idx="5">
                  <c:v>39</c:v>
                </c:pt>
                <c:pt idx="6">
                  <c:v>221</c:v>
                </c:pt>
                <c:pt idx="7">
                  <c:v>158</c:v>
                </c:pt>
                <c:pt idx="8">
                  <c:v>333</c:v>
                </c:pt>
                <c:pt idx="9">
                  <c:v>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0A-413A-983E-DF5815C01A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990208"/>
        <c:axId val="45404672"/>
        <c:axId val="0"/>
      </c:bar3DChart>
      <c:catAx>
        <c:axId val="48990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5404672"/>
        <c:crosses val="autoZero"/>
        <c:auto val="1"/>
        <c:lblAlgn val="ctr"/>
        <c:lblOffset val="100"/>
        <c:noMultiLvlLbl val="0"/>
      </c:catAx>
      <c:valAx>
        <c:axId val="45404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8990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275098425196851"/>
          <c:y val="9.0531303072410058E-2"/>
          <c:w val="0.25899143999045571"/>
          <c:h val="0.15962366836498382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0F6BD-9C16-4708-B281-A904947D00E4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9BB5D-241C-47FD-9131-8C1C9BC85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50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9BBC2C-4205-4C83-A47F-9C28C163B8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631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6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Challenges: Deciding on PCs to use</a:t>
            </a:r>
          </a:p>
          <a:p>
            <a:pPr lvl="1"/>
            <a:r>
              <a:rPr lang="en-US" dirty="0"/>
              <a:t>CC genes based PCA vs. PC loadings analysis</a:t>
            </a:r>
          </a:p>
          <a:p>
            <a:r>
              <a:rPr lang="en-US" dirty="0"/>
              <a:t>Normalization</a:t>
            </a:r>
          </a:p>
          <a:p>
            <a:pPr lvl="1"/>
            <a:r>
              <a:rPr lang="en-US" dirty="0"/>
              <a:t>Centering (mean-based) &amp; Scaling (</a:t>
            </a:r>
            <a:r>
              <a:rPr lang="en-US" dirty="0" err="1"/>
              <a:t>sd</a:t>
            </a:r>
            <a:r>
              <a:rPr lang="en-US" dirty="0"/>
              <a:t>-based) of cells (genes)</a:t>
            </a:r>
          </a:p>
          <a:p>
            <a:r>
              <a:rPr lang="en-US" dirty="0"/>
              <a:t>Gene Lists</a:t>
            </a:r>
          </a:p>
          <a:p>
            <a:pPr lvl="1"/>
            <a:r>
              <a:rPr lang="en-US" dirty="0"/>
              <a:t>Genes Correlation Filter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939D8-F292-4DFD-B73A-4E7FAB9BA30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05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0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3D3C-9039-473B-9925-07B8776CB3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5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6F81E-87AA-4611-8054-98FA7E8D25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74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6F81E-87AA-4611-8054-98FA7E8D25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82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12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90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148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990600"/>
            <a:ext cx="8229600" cy="2108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429125"/>
            <a:ext cx="7772400" cy="1209675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3568700"/>
            <a:ext cx="9144000" cy="1270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99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14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264025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625" y="1371600"/>
            <a:ext cx="4265613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5" y="6492875"/>
            <a:ext cx="4251325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14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8682038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62400"/>
            <a:ext cx="8682038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075" y="6492875"/>
            <a:ext cx="4251325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63238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26402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625" y="1371600"/>
            <a:ext cx="4265613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68203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075" y="6492875"/>
            <a:ext cx="4251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965200"/>
            <a:ext cx="9144000" cy="1270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99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6432550"/>
            <a:ext cx="9144000" cy="63500"/>
          </a:xfrm>
          <a:prstGeom prst="rect">
            <a:avLst/>
          </a:prstGeom>
          <a:gradFill rotWithShape="0">
            <a:gsLst>
              <a:gs pos="0">
                <a:srgbClr val="003399"/>
              </a:gs>
              <a:gs pos="100000">
                <a:srgbClr val="99CC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070475" y="6507163"/>
            <a:ext cx="4068763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DEDC7489-C4C0-4BD4-BDA4-61ED596A0648}" type="slidenum">
              <a:rPr lang="en-US" sz="1400" i="0">
                <a:solidFill>
                  <a:schemeClr val="tx2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US" sz="1400" i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pull dir="r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on@engr.uconn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c1.engr.uconn.ed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0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 </a:t>
            </a:r>
            <a:r>
              <a:rPr lang="it-IT" sz="4000" dirty="0"/>
              <a:t>Single Cell RNA-Seq Data Analysis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" y="3886200"/>
            <a:ext cx="8763000" cy="1981200"/>
          </a:xfrm>
        </p:spPr>
        <p:txBody>
          <a:bodyPr>
            <a:normAutofit fontScale="92500"/>
          </a:bodyPr>
          <a:lstStyle/>
          <a:p>
            <a:r>
              <a:rPr lang="en-US" sz="4600" b="1" dirty="0" smtClean="0">
                <a:solidFill>
                  <a:srgbClr val="FF0000"/>
                </a:solidFill>
              </a:rPr>
              <a:t>Ion </a:t>
            </a:r>
            <a:r>
              <a:rPr lang="en-US" sz="4600" b="1" dirty="0" err="1" smtClean="0">
                <a:solidFill>
                  <a:srgbClr val="FF0000"/>
                </a:solidFill>
              </a:rPr>
              <a:t>Mandoiu</a:t>
            </a:r>
            <a:endParaRPr lang="en-US" sz="4600" b="1" dirty="0" smtClean="0">
              <a:solidFill>
                <a:srgbClr val="FF0000"/>
              </a:solidFill>
            </a:endParaRPr>
          </a:p>
          <a:p>
            <a:r>
              <a:rPr lang="en-US" sz="3600" dirty="0" smtClean="0">
                <a:solidFill>
                  <a:srgbClr val="002060"/>
                </a:solidFill>
              </a:rPr>
              <a:t>Computer </a:t>
            </a:r>
            <a:r>
              <a:rPr lang="en-US" sz="3600" dirty="0">
                <a:solidFill>
                  <a:srgbClr val="002060"/>
                </a:solidFill>
              </a:rPr>
              <a:t>Science &amp; Engineering Department</a:t>
            </a:r>
          </a:p>
          <a:p>
            <a:r>
              <a:rPr lang="en-US" sz="3600" dirty="0" smtClean="0">
                <a:solidFill>
                  <a:srgbClr val="002060"/>
                </a:solidFill>
                <a:hlinkClick r:id="rId2"/>
              </a:rPr>
              <a:t>ion@engr.uconn.edu</a:t>
            </a:r>
            <a:endParaRPr lang="en-US" sz="3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0153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6" t="20737" r="28001" b="43393"/>
          <a:stretch/>
        </p:blipFill>
        <p:spPr>
          <a:xfrm>
            <a:off x="76199" y="2908043"/>
            <a:ext cx="9144001" cy="2802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3862" y="6096000"/>
            <a:ext cx="235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solidFill>
                  <a:srgbClr val="CF2A1D"/>
                </a:solidFill>
              </a:rPr>
              <a:t>Log </a:t>
            </a:r>
            <a:r>
              <a:rPr lang="en-US" i="0" dirty="0" err="1">
                <a:solidFill>
                  <a:srgbClr val="CF2A1D"/>
                </a:solidFill>
              </a:rPr>
              <a:t>Ptprc</a:t>
            </a:r>
            <a:r>
              <a:rPr lang="en-US" i="0" dirty="0">
                <a:solidFill>
                  <a:srgbClr val="CF2A1D"/>
                </a:solidFill>
              </a:rPr>
              <a:t> expression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1371600"/>
            <a:ext cx="8610600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smtClean="0"/>
              <a:t>Low RT efficiency &amp; sequencing depth</a:t>
            </a:r>
          </a:p>
          <a:p>
            <a:pPr lvl="1"/>
            <a:r>
              <a:rPr lang="en-US" i="0" kern="0" smtClean="0"/>
              <a:t>Results in zero-inflated data due to drop-out effects </a:t>
            </a:r>
            <a:endParaRPr lang="en-US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2821214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Low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RT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efficiency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&amp; sequencing depth</a:t>
            </a:r>
          </a:p>
          <a:p>
            <a:r>
              <a:rPr lang="en-US" dirty="0" smtClean="0"/>
              <a:t>PCR amplification bias</a:t>
            </a:r>
          </a:p>
          <a:p>
            <a:pPr lvl="1"/>
            <a:r>
              <a:rPr lang="en-US" dirty="0" smtClean="0"/>
              <a:t>UMIs help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85800" y="3348187"/>
            <a:ext cx="7696200" cy="3509813"/>
            <a:chOff x="0" y="3348187"/>
            <a:chExt cx="7696200" cy="3509813"/>
          </a:xfrm>
        </p:grpSpPr>
        <p:sp>
          <p:nvSpPr>
            <p:cNvPr id="5" name="Rectangle 4"/>
            <p:cNvSpPr/>
            <p:nvPr/>
          </p:nvSpPr>
          <p:spPr>
            <a:xfrm>
              <a:off x="0" y="6550223"/>
              <a:ext cx="62876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Ziegenhain</a:t>
              </a:r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et al. 2017, </a:t>
              </a: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Arial"/>
                </a:rPr>
                <a:t>Mol. </a:t>
              </a:r>
              <a:r>
                <a:rPr lang="en-US" sz="1400" dirty="0" err="1" smtClean="0">
                  <a:solidFill>
                    <a:schemeClr val="bg1">
                      <a:lumMod val="50000"/>
                    </a:schemeClr>
                  </a:solidFill>
                  <a:latin typeface="Arial"/>
                </a:rPr>
                <a:t>Cel</a:t>
              </a: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Arial"/>
                </a:rPr>
                <a:t>. </a:t>
              </a: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65(4</a:t>
              </a:r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</a:rPr>
                <a:t>, pp. 631–643.e4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Arial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34065" b="33353"/>
            <a:stretch/>
          </p:blipFill>
          <p:spPr>
            <a:xfrm>
              <a:off x="1104900" y="3348187"/>
              <a:ext cx="6591300" cy="3018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69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Low RT efficiency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&amp; sequencing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depth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PCR amplification bias</a:t>
            </a:r>
          </a:p>
          <a:p>
            <a:r>
              <a:rPr lang="en-US" dirty="0" smtClean="0"/>
              <a:t>Cell quality </a:t>
            </a:r>
          </a:p>
          <a:p>
            <a:pPr lvl="1"/>
            <a:r>
              <a:rPr lang="en-US" dirty="0" smtClean="0"/>
              <a:t>Live/dead</a:t>
            </a:r>
          </a:p>
          <a:p>
            <a:pPr lvl="1"/>
            <a:r>
              <a:rPr lang="en-US" dirty="0" smtClean="0"/>
              <a:t>Stress response</a:t>
            </a:r>
          </a:p>
          <a:p>
            <a:pPr lvl="1"/>
            <a:r>
              <a:rPr lang="en-US" dirty="0" smtClean="0"/>
              <a:t>Contaminant mRNA</a:t>
            </a:r>
          </a:p>
          <a:p>
            <a:pPr lvl="1"/>
            <a:r>
              <a:rPr lang="en-US" dirty="0" smtClean="0"/>
              <a:t>Empty droplets</a:t>
            </a:r>
          </a:p>
          <a:p>
            <a:pPr lvl="1"/>
            <a:r>
              <a:rPr lang="en-US" dirty="0" smtClean="0"/>
              <a:t>Multiple cells</a:t>
            </a:r>
          </a:p>
        </p:txBody>
      </p:sp>
    </p:spTree>
    <p:extLst>
      <p:ext uri="{BB962C8B-B14F-4D97-AF65-F5344CB8AC3E}">
        <p14:creationId xmlns:p14="http://schemas.microsoft.com/office/powerpoint/2010/main" val="315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Low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RT efficiency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&amp; sequencing depth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PCR amplification bias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ell quality </a:t>
            </a:r>
          </a:p>
          <a:p>
            <a:r>
              <a:rPr lang="en-US" dirty="0" smtClean="0"/>
              <a:t>Stochastic effects</a:t>
            </a:r>
          </a:p>
          <a:p>
            <a:pPr lvl="1"/>
            <a:r>
              <a:rPr lang="en-US" dirty="0" smtClean="0"/>
              <a:t>Cells captured in different cell cycle phases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ranscriptional bursting </a:t>
            </a:r>
            <a:r>
              <a:rPr lang="en-US" dirty="0"/>
              <a:t>hard to distinguish from </a:t>
            </a:r>
            <a:r>
              <a:rPr lang="en-US" dirty="0" smtClean="0"/>
              <a:t>technical artifacts 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13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Low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RT efficiency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&amp; sequencing depth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PCR amplification bias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ell quality 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Stochastic effects</a:t>
            </a:r>
          </a:p>
          <a:p>
            <a:r>
              <a:rPr lang="en-US" dirty="0" smtClean="0"/>
              <a:t>Cell capture bias</a:t>
            </a:r>
          </a:p>
          <a:p>
            <a:pPr lvl="1"/>
            <a:r>
              <a:rPr lang="en-US" dirty="0" smtClean="0"/>
              <a:t>Capture rates may not be representative of population frequencies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989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Low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RT efficiency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&amp; sequencing depth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PCR amplification bias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ell quality 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Stochastic effects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Cell capture bias</a:t>
            </a:r>
          </a:p>
          <a:p>
            <a:r>
              <a:rPr lang="en-US" dirty="0" smtClean="0"/>
              <a:t>Analysis tools lagging behind</a:t>
            </a:r>
          </a:p>
          <a:p>
            <a:pPr lvl="1"/>
            <a:r>
              <a:rPr lang="en-US" sz="2400" dirty="0" smtClean="0"/>
              <a:t>Protocols still evolving rapidly</a:t>
            </a:r>
            <a:endParaRPr lang="en-US" sz="2400" dirty="0"/>
          </a:p>
          <a:p>
            <a:pPr lvl="1"/>
            <a:r>
              <a:rPr lang="en-US" sz="2400" dirty="0" smtClean="0"/>
              <a:t>Many analysis methods do not scale well with #cells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997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Motivation and challenges</a:t>
            </a:r>
          </a:p>
          <a:p>
            <a:r>
              <a:rPr lang="en-US" b="1" dirty="0"/>
              <a:t>Locality sensitive imputation</a:t>
            </a:r>
          </a:p>
          <a:p>
            <a:r>
              <a:rPr lang="en-US" dirty="0" smtClean="0"/>
              <a:t>TF-IDF based feature selection &amp; clustering</a:t>
            </a:r>
          </a:p>
          <a:p>
            <a:r>
              <a:rPr lang="en-US" dirty="0"/>
              <a:t>Cell cycle </a:t>
            </a:r>
            <a:r>
              <a:rPr lang="en-US" dirty="0" smtClean="0"/>
              <a:t>analysis</a:t>
            </a:r>
          </a:p>
          <a:p>
            <a:r>
              <a:rPr lang="en-US" dirty="0" smtClean="0"/>
              <a:t>SC1 pipeline</a:t>
            </a:r>
          </a:p>
          <a:p>
            <a:r>
              <a:rPr lang="en-US" dirty="0" smtClean="0"/>
              <a:t>Ongoing work</a:t>
            </a:r>
          </a:p>
        </p:txBody>
      </p:sp>
    </p:spTree>
    <p:extLst>
      <p:ext uri="{BB962C8B-B14F-4D97-AF65-F5344CB8AC3E}">
        <p14:creationId xmlns:p14="http://schemas.microsoft.com/office/powerpoint/2010/main" val="8075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Imputation for </a:t>
            </a:r>
            <a:r>
              <a:rPr lang="en-US" dirty="0" err="1" smtClean="0"/>
              <a:t>scRNA-Seq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152400" y="54102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i="0" dirty="0" smtClean="0">
                <a:solidFill>
                  <a:srgbClr val="FF0000"/>
                </a:solidFill>
              </a:rPr>
              <a:t>Can drop-outs be recovered by imputation?</a:t>
            </a:r>
            <a:r>
              <a:rPr lang="en-US" sz="2400" i="0" dirty="0" smtClean="0">
                <a:solidFill>
                  <a:srgbClr val="FF0000"/>
                </a:solidFill>
              </a:rPr>
              <a:t> </a:t>
            </a:r>
            <a:endParaRPr lang="en-US" sz="2400" i="0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1524000"/>
            <a:ext cx="9159544" cy="3557289"/>
            <a:chOff x="19044" y="2908043"/>
            <a:chExt cx="9159544" cy="35572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2" t="20740" r="27996" b="43390"/>
            <a:stretch/>
          </p:blipFill>
          <p:spPr>
            <a:xfrm>
              <a:off x="19044" y="2908043"/>
              <a:ext cx="9159544" cy="280695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9600" y="6096000"/>
              <a:ext cx="986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err="1" smtClean="0">
                  <a:solidFill>
                    <a:srgbClr val="0066CC"/>
                  </a:solidFill>
                </a:rPr>
                <a:t>Ptprc</a:t>
              </a:r>
              <a:r>
                <a:rPr lang="en-US" i="0" dirty="0" smtClean="0">
                  <a:solidFill>
                    <a:srgbClr val="0066CC"/>
                  </a:solidFill>
                </a:rPr>
                <a:t>=0</a:t>
              </a:r>
              <a:endParaRPr lang="en-US" i="0" dirty="0">
                <a:solidFill>
                  <a:srgbClr val="0066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542555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Existing Imputation Methods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9DB076-D5ED-4AC8-B272-FC2B1784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81534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BISCUIT</a:t>
            </a:r>
            <a:r>
              <a:rPr lang="en-US" dirty="0" smtClean="0"/>
              <a:t> (</a:t>
            </a:r>
            <a:r>
              <a:rPr lang="en-US" dirty="0" err="1" smtClean="0"/>
              <a:t>Azizi</a:t>
            </a:r>
            <a:r>
              <a:rPr lang="en-US" dirty="0" smtClean="0"/>
              <a:t> et al.</a:t>
            </a:r>
            <a:r>
              <a:rPr lang="en-US" i="1" dirty="0" smtClean="0"/>
              <a:t>, </a:t>
            </a:r>
            <a:r>
              <a:rPr lang="pt-BR" i="1" dirty="0" smtClean="0"/>
              <a:t>GCB</a:t>
            </a:r>
            <a:r>
              <a:rPr lang="pt-BR" dirty="0" smtClean="0"/>
              <a:t> 2017)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CIDR</a:t>
            </a:r>
            <a:r>
              <a:rPr lang="en-US" dirty="0"/>
              <a:t> (Lin, Troup, &amp; Ho, </a:t>
            </a:r>
            <a:r>
              <a:rPr lang="en-US" i="1" dirty="0"/>
              <a:t>Genome Biol.</a:t>
            </a:r>
            <a:r>
              <a:rPr lang="en-US" dirty="0"/>
              <a:t> 2017)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DRImpute</a:t>
            </a:r>
            <a:r>
              <a:rPr lang="en-US" dirty="0" smtClean="0"/>
              <a:t> (</a:t>
            </a:r>
            <a:r>
              <a:rPr lang="en-US" dirty="0" err="1"/>
              <a:t>Kwak</a:t>
            </a:r>
            <a:r>
              <a:rPr lang="en-US" dirty="0"/>
              <a:t> </a:t>
            </a:r>
            <a:r>
              <a:rPr lang="en-US" dirty="0" smtClean="0"/>
              <a:t>et al., </a:t>
            </a:r>
            <a:r>
              <a:rPr lang="en-US" dirty="0" err="1" smtClean="0"/>
              <a:t>bioRxiv</a:t>
            </a:r>
            <a:r>
              <a:rPr lang="en-US" dirty="0" smtClean="0"/>
              <a:t> 2017)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LSImpute</a:t>
            </a:r>
            <a:r>
              <a:rPr lang="en-US" dirty="0" smtClean="0"/>
              <a:t> </a:t>
            </a:r>
            <a:r>
              <a:rPr lang="en-US" dirty="0"/>
              <a:t>(Moussa &amp; </a:t>
            </a:r>
            <a:r>
              <a:rPr lang="en-US" dirty="0" err="1" smtClean="0"/>
              <a:t>Mandoiu</a:t>
            </a:r>
            <a:r>
              <a:rPr lang="en-US" dirty="0" smtClean="0"/>
              <a:t>, </a:t>
            </a:r>
            <a:r>
              <a:rPr lang="en-US" i="1" dirty="0" smtClean="0"/>
              <a:t>ISBRA</a:t>
            </a:r>
            <a:r>
              <a:rPr lang="en-US" dirty="0" smtClean="0"/>
              <a:t> </a:t>
            </a:r>
            <a:r>
              <a:rPr lang="en-US" dirty="0"/>
              <a:t>2018)</a:t>
            </a:r>
          </a:p>
          <a:p>
            <a:r>
              <a:rPr lang="en-US" dirty="0">
                <a:solidFill>
                  <a:srgbClr val="FF0000"/>
                </a:solidFill>
              </a:rPr>
              <a:t>MAGIC</a:t>
            </a:r>
            <a:r>
              <a:rPr lang="en-US" dirty="0"/>
              <a:t> (van </a:t>
            </a:r>
            <a:r>
              <a:rPr lang="en-US" dirty="0" err="1"/>
              <a:t>Dijk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 </a:t>
            </a:r>
            <a:r>
              <a:rPr lang="en-US" i="1" dirty="0" err="1"/>
              <a:t>bioRxiv</a:t>
            </a:r>
            <a:r>
              <a:rPr lang="en-US" i="1" dirty="0"/>
              <a:t>.</a:t>
            </a:r>
            <a:r>
              <a:rPr lang="en-US" dirty="0"/>
              <a:t> 2017</a:t>
            </a:r>
            <a:r>
              <a:rPr lang="en-US" dirty="0" smtClean="0"/>
              <a:t>)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netSmooth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Ronen &amp; </a:t>
            </a:r>
            <a:r>
              <a:rPr lang="en-US" dirty="0" err="1" smtClean="0"/>
              <a:t>Akalin</a:t>
            </a:r>
            <a:r>
              <a:rPr lang="en-US" dirty="0"/>
              <a:t>, </a:t>
            </a:r>
            <a:r>
              <a:rPr lang="en-US" i="1" dirty="0"/>
              <a:t>F1000Res.</a:t>
            </a:r>
            <a:r>
              <a:rPr lang="en-US" dirty="0"/>
              <a:t> 2018</a:t>
            </a:r>
            <a:r>
              <a:rPr lang="en-US" dirty="0" smtClean="0"/>
              <a:t>)</a:t>
            </a:r>
          </a:p>
          <a:p>
            <a:r>
              <a:rPr lang="en-US" dirty="0" err="1">
                <a:solidFill>
                  <a:srgbClr val="FF0000"/>
                </a:solidFill>
              </a:rPr>
              <a:t>scImpute</a:t>
            </a:r>
            <a:r>
              <a:rPr lang="en-US" dirty="0"/>
              <a:t> (Li &amp; Li, </a:t>
            </a:r>
            <a:r>
              <a:rPr lang="fr-FR" i="1" dirty="0"/>
              <a:t>Nat. </a:t>
            </a:r>
            <a:r>
              <a:rPr lang="fr-FR" i="1" dirty="0" err="1"/>
              <a:t>Comm</a:t>
            </a:r>
            <a:r>
              <a:rPr lang="fr-FR" i="1" dirty="0"/>
              <a:t>.</a:t>
            </a:r>
            <a:r>
              <a:rPr lang="fr-FR" dirty="0"/>
              <a:t> 2018</a:t>
            </a:r>
            <a:r>
              <a:rPr lang="fr-FR" dirty="0" smtClean="0"/>
              <a:t>)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…</a:t>
            </a: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03107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4F47F-3E89-437F-87C2-DF20FBA92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err="1" smtClean="0"/>
              <a:t>LSImpute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2C75C-8FA4-45CE-BF1C-C0B3A4F8A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4000"/>
            <a:ext cx="843915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5" dirty="0" smtClean="0"/>
          </a:p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Step </a:t>
            </a:r>
            <a:r>
              <a:rPr lang="en-US" i="1" dirty="0" smtClean="0">
                <a:solidFill>
                  <a:schemeClr val="accent1"/>
                </a:solidFill>
              </a:rPr>
              <a:t>1: </a:t>
            </a:r>
            <a:r>
              <a:rPr lang="en-US" dirty="0" smtClean="0"/>
              <a:t>Select pairs of cells with </a:t>
            </a:r>
            <a:r>
              <a:rPr lang="en-US" dirty="0"/>
              <a:t>highest </a:t>
            </a:r>
            <a:r>
              <a:rPr lang="en-US" dirty="0" smtClean="0"/>
              <a:t>similarity </a:t>
            </a:r>
            <a:r>
              <a:rPr lang="en-US" dirty="0" smtClean="0">
                <a:sym typeface="Wingdings" panose="05000000000000000000" pitchFamily="2" charset="2"/>
              </a:rPr>
              <a:t>using Locality </a:t>
            </a:r>
            <a:r>
              <a:rPr lang="en-US" dirty="0">
                <a:sym typeface="Wingdings" panose="05000000000000000000" pitchFamily="2" charset="2"/>
              </a:rPr>
              <a:t>Sensitive </a:t>
            </a:r>
            <a:r>
              <a:rPr lang="en-US" dirty="0" smtClean="0">
                <a:sym typeface="Wingdings" panose="05000000000000000000" pitchFamily="2" charset="2"/>
              </a:rPr>
              <a:t>Hashing</a:t>
            </a:r>
          </a:p>
          <a:p>
            <a:pPr marL="0" indent="0">
              <a:buNone/>
            </a:pPr>
            <a:endParaRPr lang="en-US" sz="1575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Step 2. </a:t>
            </a:r>
            <a:r>
              <a:rPr lang="en-US" dirty="0" smtClean="0"/>
              <a:t>Group selected cells into clusters using spherical k-means</a:t>
            </a:r>
            <a:endParaRPr lang="en-US" dirty="0"/>
          </a:p>
          <a:p>
            <a:pPr marL="0" indent="0">
              <a:buNone/>
            </a:pPr>
            <a:endParaRPr lang="en-US" sz="1575" dirty="0"/>
          </a:p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Step 3. </a:t>
            </a:r>
            <a:r>
              <a:rPr lang="en-US" dirty="0"/>
              <a:t>For each cluster, replace zeros </a:t>
            </a:r>
            <a:r>
              <a:rPr lang="en-US" dirty="0" smtClean="0"/>
              <a:t>with median/mean expression of the gene within the cluster</a:t>
            </a:r>
            <a:endParaRPr lang="en-US" dirty="0"/>
          </a:p>
          <a:p>
            <a:pPr marL="0" indent="0">
              <a:buNone/>
            </a:pPr>
            <a:endParaRPr lang="en-US" sz="1575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Step 4. </a:t>
            </a:r>
            <a:r>
              <a:rPr lang="en-US" dirty="0" smtClean="0"/>
              <a:t>Collapse selected cells into cluster centroids and repeat until highest </a:t>
            </a:r>
            <a:r>
              <a:rPr lang="en-US" dirty="0"/>
              <a:t>pair similarity drops below a given </a:t>
            </a:r>
            <a:r>
              <a:rPr lang="en-US" dirty="0" smtClean="0"/>
              <a:t>threshold</a:t>
            </a:r>
          </a:p>
        </p:txBody>
      </p:sp>
    </p:spTree>
    <p:extLst>
      <p:ext uri="{BB962C8B-B14F-4D97-AF65-F5344CB8AC3E}">
        <p14:creationId xmlns:p14="http://schemas.microsoft.com/office/powerpoint/2010/main" val="2710323742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Motivation and challenges</a:t>
            </a:r>
          </a:p>
          <a:p>
            <a:r>
              <a:rPr lang="en-US" dirty="0" smtClean="0"/>
              <a:t>Locality sensitive imputation</a:t>
            </a:r>
          </a:p>
          <a:p>
            <a:r>
              <a:rPr lang="en-US" dirty="0" smtClean="0"/>
              <a:t>TF-IDF based feature selection&amp; clustering</a:t>
            </a:r>
          </a:p>
          <a:p>
            <a:r>
              <a:rPr lang="en-US" dirty="0" smtClean="0"/>
              <a:t>Cell cycle analysis</a:t>
            </a:r>
          </a:p>
          <a:p>
            <a:r>
              <a:rPr lang="en-US" dirty="0" smtClean="0"/>
              <a:t>SC1 pipeline</a:t>
            </a:r>
          </a:p>
          <a:p>
            <a:r>
              <a:rPr lang="en-US" dirty="0" smtClean="0"/>
              <a:t>Conclusions and ongoing work</a:t>
            </a:r>
          </a:p>
        </p:txBody>
      </p:sp>
    </p:spTree>
    <p:extLst>
      <p:ext uri="{BB962C8B-B14F-4D97-AF65-F5344CB8AC3E}">
        <p14:creationId xmlns:p14="http://schemas.microsoft.com/office/powerpoint/2010/main" val="1927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79DDE-304F-41E7-A7DD-171704B7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924800" cy="994172"/>
          </a:xfrm>
        </p:spPr>
        <p:txBody>
          <a:bodyPr/>
          <a:lstStyle/>
          <a:p>
            <a:r>
              <a:rPr lang="en-US" dirty="0" smtClean="0"/>
              <a:t>Evaluation on Subsampled 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C0F446-9534-412C-B0D5-45ABF8934B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1"/>
                <a:ext cx="5119255" cy="436245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209 </a:t>
                </a:r>
                <a:r>
                  <a:rPr lang="en-US" dirty="0"/>
                  <a:t>somatosensory neurons isolated from the mouse dorsal root ganglion </a:t>
                </a:r>
                <a:r>
                  <a:rPr lang="en-US" dirty="0" smtClean="0"/>
                  <a:t>(Li et al., </a:t>
                </a:r>
                <a:r>
                  <a:rPr lang="en-US" i="1" dirty="0"/>
                  <a:t>Cell </a:t>
                </a:r>
                <a:r>
                  <a:rPr lang="en-US" i="1" dirty="0" smtClean="0"/>
                  <a:t>research</a:t>
                </a:r>
                <a:r>
                  <a:rPr lang="en-US" dirty="0" smtClean="0"/>
                  <a:t> 2016) 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31.5M </a:t>
                </a:r>
                <a:r>
                  <a:rPr lang="en-US" dirty="0" smtClean="0"/>
                  <a:t>reads/cell 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10,950 +/-1,218 </a:t>
                </a:r>
                <a:r>
                  <a:rPr lang="en-US" dirty="0" smtClean="0"/>
                  <a:t>genes/cell  </a:t>
                </a:r>
                <a:endParaRPr lang="en-US" dirty="0"/>
              </a:p>
              <a:p>
                <a:r>
                  <a:rPr lang="en-US" dirty="0" smtClean="0"/>
                  <a:t>Read subsampling</a:t>
                </a:r>
              </a:p>
              <a:p>
                <a:pPr lvl="1"/>
                <a:r>
                  <a:rPr lang="en-US" dirty="0" smtClean="0"/>
                  <a:t> 50k-20M reads</a:t>
                </a:r>
                <a:endParaRPr lang="en-US" sz="950" dirty="0"/>
              </a:p>
              <a:p>
                <a:r>
                  <a:rPr lang="en-US" dirty="0"/>
                  <a:t>G</a:t>
                </a:r>
                <a:r>
                  <a:rPr lang="en-US" dirty="0" smtClean="0"/>
                  <a:t>round truth: </a:t>
                </a:r>
              </a:p>
              <a:p>
                <a:pPr lvl="1"/>
                <a:r>
                  <a:rPr lang="en-US" dirty="0" smtClean="0"/>
                  <a:t>TPM </a:t>
                </a:r>
                <a:r>
                  <a:rPr lang="en-US" dirty="0"/>
                  <a:t>values determined by running IsoEM2 (</a:t>
                </a:r>
                <a:r>
                  <a:rPr lang="en-US" dirty="0" err="1"/>
                  <a:t>Mandric</a:t>
                </a:r>
                <a:r>
                  <a:rPr lang="en-US" dirty="0"/>
                  <a:t> </a:t>
                </a:r>
                <a:r>
                  <a:rPr lang="en-US" dirty="0" smtClean="0"/>
                  <a:t>et al., </a:t>
                </a:r>
                <a:r>
                  <a:rPr lang="en-US" i="1" dirty="0"/>
                  <a:t>Bioinformatics</a:t>
                </a:r>
                <a:r>
                  <a:rPr lang="en-US" dirty="0"/>
                  <a:t> </a:t>
                </a:r>
                <a:r>
                  <a:rPr lang="en-US" dirty="0" smtClean="0"/>
                  <a:t>2017</a:t>
                </a:r>
                <a:r>
                  <a:rPr lang="en-US" dirty="0"/>
                  <a:t>) </a:t>
                </a:r>
                <a:r>
                  <a:rPr lang="en-US" dirty="0" smtClean="0"/>
                  <a:t>on full </a:t>
                </a:r>
                <a:r>
                  <a:rPr lang="en-US" dirty="0"/>
                  <a:t>set of </a:t>
                </a:r>
                <a:r>
                  <a:rPr lang="en-US" dirty="0" smtClean="0"/>
                  <a:t>reads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C0F446-9534-412C-B0D5-45ABF8934B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1"/>
                <a:ext cx="5119255" cy="4362450"/>
              </a:xfrm>
              <a:blipFill>
                <a:blip r:embed="rId2"/>
                <a:stretch>
                  <a:fillRect l="-1310" t="-839" r="-2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7408342-9D09-496A-A0B5-6B382B247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00" r="2667" b="17414"/>
          <a:stretch/>
        </p:blipFill>
        <p:spPr>
          <a:xfrm>
            <a:off x="5271655" y="1524000"/>
            <a:ext cx="3779520" cy="417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03312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72651-D705-4F5E-AFB2-B18810979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1219200"/>
            <a:ext cx="2667000" cy="5181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Raw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DrImpute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scImpute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KNNImpute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LSImputeMed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LSImputeMean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85B5C3-F066-4749-8186-4E80695ED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14363"/>
          </a:xfrm>
        </p:spPr>
        <p:txBody>
          <a:bodyPr/>
          <a:lstStyle/>
          <a:p>
            <a:r>
              <a:rPr lang="en-US" dirty="0" smtClean="0"/>
              <a:t>Gene Detection Fraction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133600" y="1076326"/>
            <a:ext cx="3682309" cy="5769770"/>
            <a:chOff x="3124200" y="1076326"/>
            <a:chExt cx="3682309" cy="57697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8E4C38-50C8-48D5-B0CB-42E38A75C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235" b="8431"/>
            <a:stretch/>
          </p:blipFill>
          <p:spPr>
            <a:xfrm>
              <a:off x="3124200" y="1076326"/>
              <a:ext cx="3682309" cy="535174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429000" y="6476764"/>
              <a:ext cx="3069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i="0" dirty="0" smtClean="0"/>
                <a:t>  100k            1M         10M</a:t>
              </a:r>
              <a:endParaRPr lang="en-US" i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31732636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3696-946D-43B0-A11E-301C8B303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on 10x Data</a:t>
            </a:r>
            <a:r>
              <a:rPr lang="en-US" dirty="0"/>
              <a:t>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FD291B1-F9C5-4E6A-AA82-B32979B42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391" y="2683669"/>
            <a:ext cx="2454692" cy="2447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EF3EA-4938-42C9-A795-4F3A0EFB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083" y="2683669"/>
            <a:ext cx="2454692" cy="2447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BC4E26-B75D-4DE3-B4C0-C966C1CDA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774" y="2683669"/>
            <a:ext cx="2454692" cy="2447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D97C4-DD5F-4DA8-923C-2B951E74BC77}"/>
              </a:ext>
            </a:extLst>
          </p:cNvPr>
          <p:cNvSpPr txBox="1"/>
          <p:nvPr/>
        </p:nvSpPr>
        <p:spPr>
          <a:xfrm flipH="1">
            <a:off x="914400" y="5366451"/>
            <a:ext cx="2406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dirty="0"/>
              <a:t>True vs. down-sampled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E7A9B-076B-4966-B79E-786AB3EDD4E9}"/>
              </a:ext>
            </a:extLst>
          </p:cNvPr>
          <p:cNvSpPr txBox="1"/>
          <p:nvPr/>
        </p:nvSpPr>
        <p:spPr>
          <a:xfrm flipH="1">
            <a:off x="3649293" y="5373832"/>
            <a:ext cx="1974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dirty="0" err="1"/>
              <a:t>DrImpute</a:t>
            </a:r>
            <a:endParaRPr lang="en-US" sz="1600" i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8208A7-08A1-490F-BFC0-E9115BA915C4}"/>
              </a:ext>
            </a:extLst>
          </p:cNvPr>
          <p:cNvSpPr txBox="1"/>
          <p:nvPr/>
        </p:nvSpPr>
        <p:spPr>
          <a:xfrm flipH="1">
            <a:off x="6103984" y="5373830"/>
            <a:ext cx="1974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0" dirty="0" err="1"/>
              <a:t>LSImpute</a:t>
            </a:r>
            <a:endParaRPr lang="en-US" sz="1600" i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0D5C43-BBD3-40E5-8BA2-5875F8970055}"/>
              </a:ext>
            </a:extLst>
          </p:cNvPr>
          <p:cNvSpPr txBox="1"/>
          <p:nvPr/>
        </p:nvSpPr>
        <p:spPr>
          <a:xfrm>
            <a:off x="228600" y="1513121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0" dirty="0"/>
              <a:t>638 </a:t>
            </a:r>
            <a:r>
              <a:rPr lang="en-US" sz="2400" i="0" dirty="0" err="1" smtClean="0"/>
              <a:t>MethA</a:t>
            </a:r>
            <a:r>
              <a:rPr lang="en-US" sz="2400" i="0" dirty="0" smtClean="0"/>
              <a:t> cells</a:t>
            </a:r>
            <a:r>
              <a:rPr lang="en-US" sz="2400" i="0" dirty="0"/>
              <a:t>: </a:t>
            </a:r>
            <a:r>
              <a:rPr lang="en-US" sz="2400" i="0" dirty="0" smtClean="0"/>
              <a:t>500k reads/cell</a:t>
            </a:r>
            <a:r>
              <a:rPr lang="en-US" sz="2400" i="0" dirty="0"/>
              <a:t>, down-sampled to </a:t>
            </a:r>
            <a:r>
              <a:rPr lang="en-US" sz="2400" i="0" dirty="0" smtClean="0"/>
              <a:t>50k reads/cell</a:t>
            </a:r>
            <a:endParaRPr lang="en-US" sz="2400" i="0" dirty="0"/>
          </a:p>
        </p:txBody>
      </p:sp>
    </p:spTree>
    <p:extLst>
      <p:ext uri="{BB962C8B-B14F-4D97-AF65-F5344CB8AC3E}">
        <p14:creationId xmlns:p14="http://schemas.microsoft.com/office/powerpoint/2010/main" val="35347450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Motivation and challenges</a:t>
            </a:r>
          </a:p>
          <a:p>
            <a:r>
              <a:rPr lang="en-US" dirty="0"/>
              <a:t>Locality sensitive imputation</a:t>
            </a:r>
          </a:p>
          <a:p>
            <a:r>
              <a:rPr lang="en-US" b="1" dirty="0"/>
              <a:t>TF-IDF based </a:t>
            </a:r>
            <a:r>
              <a:rPr lang="en-US" b="1" dirty="0" smtClean="0"/>
              <a:t>feature selection </a:t>
            </a:r>
            <a:r>
              <a:rPr lang="en-US" b="1" dirty="0"/>
              <a:t>&amp; clustering</a:t>
            </a:r>
          </a:p>
          <a:p>
            <a:r>
              <a:rPr lang="en-US" dirty="0" smtClean="0"/>
              <a:t>Cell cycle analysis</a:t>
            </a:r>
          </a:p>
          <a:p>
            <a:r>
              <a:rPr lang="en-US" dirty="0" smtClean="0"/>
              <a:t>SC1 pipeline</a:t>
            </a:r>
          </a:p>
          <a:p>
            <a:r>
              <a:rPr lang="en-US" dirty="0"/>
              <a:t>Conclusions and ongoing </a:t>
            </a:r>
            <a:r>
              <a:rPr lang="en-US" dirty="0" smtClean="0"/>
              <a:t>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5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05B6B-BC12-4647-A370-4CC7AED9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TF-IDF Transformation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78A91-C4D7-4F0A-A2B9-DCB2F5E55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" y="1143000"/>
            <a:ext cx="5772193" cy="4050506"/>
          </a:xfrm>
        </p:spPr>
        <p:txBody>
          <a:bodyPr>
            <a:normAutofit/>
          </a:bodyPr>
          <a:lstStyle/>
          <a:p>
            <a:r>
              <a:rPr lang="en-US" dirty="0" smtClean="0"/>
              <a:t>Borrowed from </a:t>
            </a:r>
            <a:r>
              <a:rPr lang="en-US" i="1" dirty="0"/>
              <a:t>information retrieval</a:t>
            </a:r>
            <a:endParaRPr lang="en-US" dirty="0"/>
          </a:p>
          <a:p>
            <a:r>
              <a:rPr lang="en-US" dirty="0" smtClean="0"/>
              <a:t>Product of two factors:</a:t>
            </a:r>
            <a:endParaRPr lang="en-US" dirty="0"/>
          </a:p>
          <a:p>
            <a:endParaRPr lang="en-US" sz="600" dirty="0"/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Term frequency</a:t>
            </a:r>
            <a:r>
              <a:rPr lang="en-US" i="1" dirty="0" smtClean="0"/>
              <a:t>: </a:t>
            </a:r>
            <a:r>
              <a:rPr lang="en-US" dirty="0" smtClean="0"/>
              <a:t>How frequently </a:t>
            </a:r>
            <a:r>
              <a:rPr lang="en-US" dirty="0"/>
              <a:t>a term occurs in a document</a:t>
            </a:r>
            <a:r>
              <a:rPr lang="en-US" dirty="0" smtClean="0"/>
              <a:t>?</a:t>
            </a:r>
            <a:endParaRPr lang="en-US" dirty="0"/>
          </a:p>
          <a:p>
            <a:pPr lvl="1"/>
            <a:endParaRPr lang="en-US" sz="375" dirty="0"/>
          </a:p>
          <a:p>
            <a:pPr lvl="1"/>
            <a:r>
              <a:rPr lang="en-US" i="1" dirty="0">
                <a:solidFill>
                  <a:srgbClr val="FF0000"/>
                </a:solidFill>
              </a:rPr>
              <a:t>Inverse </a:t>
            </a:r>
            <a:r>
              <a:rPr lang="en-US" i="1" dirty="0" smtClean="0">
                <a:solidFill>
                  <a:srgbClr val="FF0000"/>
                </a:solidFill>
              </a:rPr>
              <a:t>document frequency</a:t>
            </a:r>
            <a:r>
              <a:rPr lang="en-US" i="1" dirty="0" smtClean="0"/>
              <a:t>: </a:t>
            </a:r>
            <a:r>
              <a:rPr lang="en-US" dirty="0" smtClean="0"/>
              <a:t>How uncommon the term is in the document collection?</a:t>
            </a:r>
            <a:endParaRPr lang="en-US" dirty="0"/>
          </a:p>
          <a:p>
            <a:pPr lvl="1"/>
            <a:endParaRPr lang="en-US" sz="600" dirty="0"/>
          </a:p>
        </p:txBody>
      </p:sp>
      <p:pic>
        <p:nvPicPr>
          <p:cNvPr id="4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3DDE151-DBEA-4AF0-8CD7-E36A2BA39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19200"/>
            <a:ext cx="3350819" cy="2960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6C382EBD-B648-439F-9EE8-E62CDCC579B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3861791"/>
                <a:ext cx="7010400" cy="3263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i="0" kern="0" dirty="0" smtClean="0"/>
                  <a:t>For </a:t>
                </a:r>
                <a:r>
                  <a:rPr lang="en-US" i="0" kern="0" dirty="0" err="1"/>
                  <a:t>scRNA-Seq</a:t>
                </a:r>
                <a:r>
                  <a:rPr lang="en-US" i="0" kern="0" dirty="0"/>
                  <a:t> data</a:t>
                </a:r>
                <a:r>
                  <a:rPr lang="en-US" i="0" kern="0" dirty="0" smtClean="0"/>
                  <a:t>:</a:t>
                </a:r>
                <a:endParaRPr lang="en-US" i="0" kern="0" dirty="0"/>
              </a:p>
              <a:p>
                <a:pPr lvl="1"/>
                <a:r>
                  <a:rPr lang="en-US" i="0" kern="0" dirty="0"/>
                  <a:t>For gene </a:t>
                </a:r>
                <a:r>
                  <a:rPr lang="en-US" kern="0" dirty="0"/>
                  <a:t>i</a:t>
                </a:r>
                <a:r>
                  <a:rPr lang="en-US" i="0" kern="0" dirty="0"/>
                  <a:t> in cell </a:t>
                </a:r>
                <a:r>
                  <a:rPr lang="en-US" kern="0" dirty="0"/>
                  <a:t>j</a:t>
                </a:r>
                <a:r>
                  <a:rPr lang="en-US" i="0" kern="0" dirty="0"/>
                  <a:t> with count </a:t>
                </a:r>
                <a:r>
                  <a:rPr lang="en-US" kern="0" dirty="0" err="1" smtClean="0"/>
                  <a:t>f</a:t>
                </a:r>
                <a:r>
                  <a:rPr lang="en-US" kern="0" baseline="-25000" dirty="0" err="1" smtClean="0"/>
                  <a:t>ij</a:t>
                </a:r>
                <a:r>
                  <a:rPr lang="en-US" i="0" kern="0" dirty="0" smtClean="0"/>
                  <a:t> </a:t>
                </a:r>
                <a:r>
                  <a:rPr lang="en-US" i="0" kern="0" dirty="0"/>
                  <a:t>:</a:t>
                </a:r>
              </a:p>
              <a:p>
                <a:pPr marL="342900" lvl="1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func>
                        <m:funcPr>
                          <m:ctrlP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𝑘𝑗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i="0" kern="0" dirty="0"/>
              </a:p>
              <a:p>
                <a:pPr lvl="1"/>
                <a:r>
                  <a:rPr lang="en-US" i="0" kern="0" dirty="0"/>
                  <a:t>If gene </a:t>
                </a:r>
                <a:r>
                  <a:rPr lang="en-US" kern="0" dirty="0"/>
                  <a:t>i</a:t>
                </a:r>
                <a:r>
                  <a:rPr lang="en-US" i="0" kern="0" dirty="0"/>
                  <a:t> is detected in </a:t>
                </a:r>
                <a:r>
                  <a:rPr lang="en-US" i="1" kern="0" dirty="0" err="1"/>
                  <a:t>n</a:t>
                </a:r>
                <a:r>
                  <a:rPr lang="en-US" i="1" kern="0" baseline="-25000" dirty="0" err="1"/>
                  <a:t>i</a:t>
                </a:r>
                <a:r>
                  <a:rPr lang="en-US" i="0" kern="0" dirty="0"/>
                  <a:t> out of </a:t>
                </a:r>
                <a:r>
                  <a:rPr lang="en-US" i="1" kern="0" dirty="0"/>
                  <a:t>N</a:t>
                </a:r>
                <a:r>
                  <a:rPr lang="en-US" i="0" kern="0" dirty="0"/>
                  <a:t> cells:</a:t>
                </a:r>
              </a:p>
              <a:p>
                <a:pPr marL="342900" lvl="1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𝐼𝐷</m:t>
                      </m:r>
                      <m:sSub>
                        <m:sSubPr>
                          <m:ctrlP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i="0" kern="0" dirty="0">
                  <a:solidFill>
                    <a:srgbClr val="C00000"/>
                  </a:solidFill>
                </a:endParaRPr>
              </a:p>
              <a:p>
                <a:pPr lvl="1"/>
                <a:r>
                  <a:rPr lang="en-US" i="0" kern="0" dirty="0"/>
                  <a:t>TF-IDF score:</a:t>
                </a:r>
              </a:p>
              <a:p>
                <a:pPr marL="342900" lvl="1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sSub>
                        <m:sSubPr>
                          <m:ctrlP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ker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𝐼𝐷</m:t>
                      </m:r>
                      <m:sSub>
                        <m:sSubPr>
                          <m:ctrlP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i="0" kern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12">
                <a:extLst>
                  <a:ext uri="{FF2B5EF4-FFF2-40B4-BE49-F238E27FC236}">
                    <a16:creationId xmlns:a16="http://schemas.microsoft.com/office/drawing/2014/main" id="{6C382EBD-B648-439F-9EE8-E62CDCC57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861791"/>
                <a:ext cx="7010400" cy="3263504"/>
              </a:xfrm>
              <a:prstGeom prst="rect">
                <a:avLst/>
              </a:prstGeom>
              <a:blipFill>
                <a:blip r:embed="rId4"/>
                <a:stretch>
                  <a:fillRect l="-1130" t="-130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5532783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8A735-38F1-48C2-A9CF-52C7C547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5" y="-76200"/>
            <a:ext cx="8229600" cy="1143000"/>
          </a:xfrm>
        </p:spPr>
        <p:txBody>
          <a:bodyPr/>
          <a:lstStyle/>
          <a:p>
            <a:r>
              <a:rPr lang="en-US" dirty="0"/>
              <a:t>TF-IDF </a:t>
            </a:r>
            <a:r>
              <a:rPr lang="en-US" dirty="0" smtClean="0"/>
              <a:t>Based </a:t>
            </a:r>
            <a:r>
              <a:rPr lang="en-US" dirty="0"/>
              <a:t>Feature </a:t>
            </a:r>
            <a:r>
              <a:rPr lang="en-US" dirty="0" smtClean="0"/>
              <a:t>Selection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16304" y="1217519"/>
            <a:ext cx="8927696" cy="5183281"/>
            <a:chOff x="-1" y="316930"/>
            <a:chExt cx="12289196" cy="6658927"/>
          </a:xfrm>
        </p:grpSpPr>
        <p:pic>
          <p:nvPicPr>
            <p:cNvPr id="8" name="Picture 7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2DD6A840-FC03-423E-BED8-C05DE73FC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109682"/>
              <a:ext cx="9941625" cy="58661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6FFA68-A989-44FB-BCBF-8DD7360EA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4777" y="1394442"/>
              <a:ext cx="5124695" cy="467978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85A413-A115-4609-B6CF-B578E88EBC3D}"/>
                </a:ext>
              </a:extLst>
            </p:cNvPr>
            <p:cNvSpPr txBox="1"/>
            <p:nvPr/>
          </p:nvSpPr>
          <p:spPr>
            <a:xfrm>
              <a:off x="10296262" y="316930"/>
              <a:ext cx="1992933" cy="1561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dirty="0"/>
                <a:t>5: Monocytes,</a:t>
              </a:r>
            </a:p>
            <a:p>
              <a:pPr algn="l"/>
              <a:r>
                <a:rPr lang="en-US" sz="800" dirty="0"/>
                <a:t>6: Natural Killer</a:t>
              </a:r>
            </a:p>
            <a:p>
              <a:pPr algn="l"/>
              <a:r>
                <a:rPr lang="en-US" sz="800" dirty="0"/>
                <a:t>4: B cells</a:t>
              </a:r>
            </a:p>
            <a:p>
              <a:pPr algn="l"/>
              <a:r>
                <a:rPr lang="en-US" sz="800" dirty="0"/>
                <a:t>7,8: naïve cytotoxic, cytotoxic, activated cytotoxic</a:t>
              </a:r>
            </a:p>
            <a:p>
              <a:pPr algn="l"/>
              <a:r>
                <a:rPr lang="en-US" sz="800" dirty="0"/>
                <a:t>1: helper</a:t>
              </a:r>
            </a:p>
            <a:p>
              <a:pPr algn="l"/>
              <a:r>
                <a:rPr lang="en-US" sz="800" dirty="0"/>
                <a:t>2: regulatory</a:t>
              </a:r>
            </a:p>
            <a:p>
              <a:pPr algn="l"/>
              <a:endParaRPr lang="en-US" sz="9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A1AED4-4282-44C8-9294-B94DC02CD5A4}"/>
                </a:ext>
              </a:extLst>
            </p:cNvPr>
            <p:cNvSpPr/>
            <p:nvPr/>
          </p:nvSpPr>
          <p:spPr>
            <a:xfrm>
              <a:off x="8205403" y="364279"/>
              <a:ext cx="1913540" cy="474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0" dirty="0"/>
                <a:t>PBMC, </a:t>
              </a:r>
              <a:r>
                <a:rPr lang="en-US" i="0" dirty="0" smtClean="0"/>
                <a:t>10X</a:t>
              </a:r>
              <a:endParaRPr lang="en-US" i="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FC9B0C-F6B2-4F28-B5B3-4E3368D99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1461" y="1474934"/>
              <a:ext cx="2902368" cy="2821644"/>
            </a:xfrm>
            <a:prstGeom prst="rect">
              <a:avLst/>
            </a:prstGeom>
          </p:spPr>
        </p:pic>
        <p:sp>
          <p:nvSpPr>
            <p:cNvPr id="14" name="Callout: Line with Accent Bar 14">
              <a:extLst>
                <a:ext uri="{FF2B5EF4-FFF2-40B4-BE49-F238E27FC236}">
                  <a16:creationId xmlns:a16="http://schemas.microsoft.com/office/drawing/2014/main" id="{D04A2B8A-FF61-40DE-8DE8-2778CC6FEC54}"/>
                </a:ext>
              </a:extLst>
            </p:cNvPr>
            <p:cNvSpPr/>
            <p:nvPr/>
          </p:nvSpPr>
          <p:spPr>
            <a:xfrm>
              <a:off x="2531773" y="3970029"/>
              <a:ext cx="1483739" cy="621827"/>
            </a:xfrm>
            <a:prstGeom prst="accentCallout1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200" i="0" dirty="0"/>
                <a:t>Genes with highest avg. TF-IDF </a:t>
              </a:r>
              <a:r>
                <a:rPr lang="en-US" sz="1100" b="0" i="0" dirty="0"/>
                <a:t>(highest mean GMM in red)</a:t>
              </a:r>
              <a:endParaRPr lang="en-US" sz="1400" i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6903788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8A735-38F1-48C2-A9CF-52C7C547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15" y="-76200"/>
            <a:ext cx="8229600" cy="1143000"/>
          </a:xfrm>
        </p:spPr>
        <p:txBody>
          <a:bodyPr/>
          <a:lstStyle/>
          <a:p>
            <a:r>
              <a:rPr lang="en-US" dirty="0" smtClean="0"/>
              <a:t>TF-IDF </a:t>
            </a:r>
            <a:r>
              <a:rPr lang="en-US" dirty="0"/>
              <a:t>B</a:t>
            </a:r>
            <a:r>
              <a:rPr lang="en-US" dirty="0" smtClean="0"/>
              <a:t>ased Clustering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4800" y="914400"/>
            <a:ext cx="9829800" cy="5792823"/>
            <a:chOff x="1597090" y="917511"/>
            <a:chExt cx="9829800" cy="5792823"/>
          </a:xfrm>
        </p:grpSpPr>
        <p:sp>
          <p:nvSpPr>
            <p:cNvPr id="8" name="Rectangle 7"/>
            <p:cNvSpPr/>
            <p:nvPr/>
          </p:nvSpPr>
          <p:spPr>
            <a:xfrm>
              <a:off x="1597090" y="917511"/>
              <a:ext cx="9829800" cy="5792823"/>
            </a:xfrm>
            <a:prstGeom prst="rect">
              <a:avLst/>
            </a:prstGeom>
            <a:ln>
              <a:noFill/>
            </a:ln>
            <a:effectLst/>
          </p:spPr>
        </p:sp>
        <p:sp>
          <p:nvSpPr>
            <p:cNvPr id="9" name="Freeform 8"/>
            <p:cNvSpPr/>
            <p:nvPr/>
          </p:nvSpPr>
          <p:spPr>
            <a:xfrm>
              <a:off x="7592552" y="6097844"/>
              <a:ext cx="642259" cy="4154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415498"/>
                  </a:lnTo>
                  <a:lnTo>
                    <a:pt x="642259" y="415498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592552" y="6052124"/>
              <a:ext cx="64225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642259" y="4572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592552" y="5682345"/>
              <a:ext cx="642259" cy="41549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15498"/>
                  </a:moveTo>
                  <a:lnTo>
                    <a:pt x="618808" y="415498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5431606" y="5422887"/>
              <a:ext cx="567665" cy="6749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544214" y="0"/>
                  </a:lnTo>
                  <a:lnTo>
                    <a:pt x="544214" y="674957"/>
                  </a:lnTo>
                  <a:lnTo>
                    <a:pt x="567665" y="674957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592552" y="4643598"/>
              <a:ext cx="642259" cy="6232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623248"/>
                  </a:lnTo>
                  <a:lnTo>
                    <a:pt x="642259" y="623248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7592552" y="4643598"/>
              <a:ext cx="642259" cy="2077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207749"/>
                  </a:lnTo>
                  <a:lnTo>
                    <a:pt x="642259" y="207749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7592552" y="4435849"/>
              <a:ext cx="642259" cy="2077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07749"/>
                  </a:moveTo>
                  <a:lnTo>
                    <a:pt x="618808" y="207749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7592552" y="4020350"/>
              <a:ext cx="642259" cy="62324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623248"/>
                  </a:moveTo>
                  <a:lnTo>
                    <a:pt x="618808" y="623248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5431606" y="4643598"/>
              <a:ext cx="567665" cy="77928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779289"/>
                  </a:moveTo>
                  <a:lnTo>
                    <a:pt x="544214" y="779289"/>
                  </a:lnTo>
                  <a:lnTo>
                    <a:pt x="544214" y="0"/>
                  </a:lnTo>
                  <a:lnTo>
                    <a:pt x="567665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199583" y="3923757"/>
              <a:ext cx="827711" cy="149912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804237" y="0"/>
                  </a:lnTo>
                  <a:lnTo>
                    <a:pt x="804237" y="1499129"/>
                  </a:lnTo>
                  <a:lnTo>
                    <a:pt x="827711" y="1499129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589623" y="2359676"/>
              <a:ext cx="642259" cy="124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1245363"/>
                  </a:lnTo>
                  <a:lnTo>
                    <a:pt x="642259" y="1245363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7589623" y="2359676"/>
              <a:ext cx="642259" cy="83024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830242"/>
                  </a:lnTo>
                  <a:lnTo>
                    <a:pt x="642259" y="830242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589623" y="2359676"/>
              <a:ext cx="642259" cy="4151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618808" y="0"/>
                  </a:lnTo>
                  <a:lnTo>
                    <a:pt x="618808" y="415121"/>
                  </a:lnTo>
                  <a:lnTo>
                    <a:pt x="642259" y="415121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7589623" y="2313956"/>
              <a:ext cx="64225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642259" y="4572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7589623" y="1944555"/>
              <a:ext cx="642259" cy="41512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15121"/>
                  </a:moveTo>
                  <a:lnTo>
                    <a:pt x="618808" y="415121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7589623" y="1529433"/>
              <a:ext cx="642259" cy="83024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830242"/>
                  </a:moveTo>
                  <a:lnTo>
                    <a:pt x="618808" y="830242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 25"/>
            <p:cNvSpPr/>
            <p:nvPr/>
          </p:nvSpPr>
          <p:spPr>
            <a:xfrm>
              <a:off x="7589623" y="1114312"/>
              <a:ext cx="642259" cy="12453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245363"/>
                  </a:moveTo>
                  <a:lnTo>
                    <a:pt x="618808" y="1245363"/>
                  </a:lnTo>
                  <a:lnTo>
                    <a:pt x="618808" y="0"/>
                  </a:lnTo>
                  <a:lnTo>
                    <a:pt x="642259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5430529" y="2307113"/>
              <a:ext cx="567369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3918" y="45720"/>
                  </a:lnTo>
                  <a:lnTo>
                    <a:pt x="543918" y="52562"/>
                  </a:lnTo>
                  <a:lnTo>
                    <a:pt x="567369" y="52562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3199583" y="2352833"/>
              <a:ext cx="828007" cy="157092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570924"/>
                  </a:moveTo>
                  <a:lnTo>
                    <a:pt x="804533" y="1570924"/>
                  </a:lnTo>
                  <a:lnTo>
                    <a:pt x="804533" y="0"/>
                  </a:lnTo>
                  <a:lnTo>
                    <a:pt x="828007" y="0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1597090" y="3482297"/>
              <a:ext cx="1602493" cy="882921"/>
            </a:xfrm>
            <a:custGeom>
              <a:avLst/>
              <a:gdLst>
                <a:gd name="connsiteX0" fmla="*/ 0 w 1602493"/>
                <a:gd name="connsiteY0" fmla="*/ 0 h 882921"/>
                <a:gd name="connsiteX1" fmla="*/ 1602493 w 1602493"/>
                <a:gd name="connsiteY1" fmla="*/ 0 h 882921"/>
                <a:gd name="connsiteX2" fmla="*/ 1602493 w 1602493"/>
                <a:gd name="connsiteY2" fmla="*/ 882921 h 882921"/>
                <a:gd name="connsiteX3" fmla="*/ 0 w 1602493"/>
                <a:gd name="connsiteY3" fmla="*/ 882921 h 882921"/>
                <a:gd name="connsiteX4" fmla="*/ 0 w 1602493"/>
                <a:gd name="connsiteY4" fmla="*/ 0 h 88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2493" h="882921">
                  <a:moveTo>
                    <a:pt x="0" y="0"/>
                  </a:moveTo>
                  <a:lnTo>
                    <a:pt x="1602493" y="0"/>
                  </a:lnTo>
                  <a:lnTo>
                    <a:pt x="1602493" y="882921"/>
                  </a:lnTo>
                  <a:lnTo>
                    <a:pt x="0" y="882921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i="1" dirty="0">
                  <a:solidFill>
                    <a:schemeClr val="tx1"/>
                  </a:solidFill>
                </a:rPr>
                <a:t>Cells QC, Genes QC, Gap-Statistics Analysis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027590" y="1944555"/>
              <a:ext cx="1402939" cy="738319"/>
            </a:xfrm>
            <a:custGeom>
              <a:avLst/>
              <a:gdLst>
                <a:gd name="connsiteX0" fmla="*/ 0 w 1402939"/>
                <a:gd name="connsiteY0" fmla="*/ 0 h 660082"/>
                <a:gd name="connsiteX1" fmla="*/ 1402939 w 1402939"/>
                <a:gd name="connsiteY1" fmla="*/ 0 h 660082"/>
                <a:gd name="connsiteX2" fmla="*/ 1402939 w 1402939"/>
                <a:gd name="connsiteY2" fmla="*/ 660082 h 660082"/>
                <a:gd name="connsiteX3" fmla="*/ 0 w 1402939"/>
                <a:gd name="connsiteY3" fmla="*/ 660082 h 660082"/>
                <a:gd name="connsiteX4" fmla="*/ 0 w 1402939"/>
                <a:gd name="connsiteY4" fmla="*/ 0 h 66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939" h="660082">
                  <a:moveTo>
                    <a:pt x="0" y="0"/>
                  </a:moveTo>
                  <a:lnTo>
                    <a:pt x="1402939" y="0"/>
                  </a:lnTo>
                  <a:lnTo>
                    <a:pt x="1402939" y="660082"/>
                  </a:lnTo>
                  <a:lnTo>
                    <a:pt x="0" y="660082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i="1" dirty="0">
                  <a:solidFill>
                    <a:schemeClr val="tx1"/>
                  </a:solidFill>
                </a:rPr>
                <a:t>Data Transformation: Log2(x+1) or none</a:t>
              </a: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997899" y="1743213"/>
              <a:ext cx="1591724" cy="1232925"/>
            </a:xfrm>
            <a:custGeom>
              <a:avLst/>
              <a:gdLst>
                <a:gd name="connsiteX0" fmla="*/ 0 w 1591724"/>
                <a:gd name="connsiteY0" fmla="*/ 0 h 1232925"/>
                <a:gd name="connsiteX1" fmla="*/ 1591724 w 1591724"/>
                <a:gd name="connsiteY1" fmla="*/ 0 h 1232925"/>
                <a:gd name="connsiteX2" fmla="*/ 1591724 w 1591724"/>
                <a:gd name="connsiteY2" fmla="*/ 1232925 h 1232925"/>
                <a:gd name="connsiteX3" fmla="*/ 0 w 1591724"/>
                <a:gd name="connsiteY3" fmla="*/ 1232925 h 1232925"/>
                <a:gd name="connsiteX4" fmla="*/ 0 w 1591724"/>
                <a:gd name="connsiteY4" fmla="*/ 0 h 12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1724" h="1232925">
                  <a:moveTo>
                    <a:pt x="0" y="0"/>
                  </a:moveTo>
                  <a:lnTo>
                    <a:pt x="1591724" y="0"/>
                  </a:lnTo>
                  <a:lnTo>
                    <a:pt x="1591724" y="1232925"/>
                  </a:lnTo>
                  <a:lnTo>
                    <a:pt x="0" y="123292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i="1" kern="1200" dirty="0">
                  <a:solidFill>
                    <a:schemeClr val="tx1"/>
                  </a:solidFill>
                </a:rPr>
                <a:t>Feature Selection: </a:t>
              </a:r>
              <a:r>
                <a:rPr lang="en-US" sz="1400" b="0" kern="1200" dirty="0">
                  <a:solidFill>
                    <a:schemeClr val="tx1"/>
                  </a:solidFill>
                </a:rPr>
                <a:t>PCA, </a:t>
              </a:r>
              <a:r>
                <a:rPr lang="en-US" sz="1400" b="0" kern="1200" dirty="0" err="1">
                  <a:solidFill>
                    <a:schemeClr val="tx1"/>
                  </a:solidFill>
                </a:rPr>
                <a:t>tSNE</a:t>
              </a:r>
              <a:r>
                <a:rPr lang="en-US" sz="1400" b="0" kern="1200" dirty="0">
                  <a:solidFill>
                    <a:schemeClr val="tx1"/>
                  </a:solidFill>
                </a:rPr>
                <a:t>, highly variable genes* or none</a:t>
              </a:r>
            </a:p>
          </p:txBody>
        </p:sp>
        <p:sp>
          <p:nvSpPr>
            <p:cNvPr id="32" name="Freeform 31"/>
            <p:cNvSpPr/>
            <p:nvPr/>
          </p:nvSpPr>
          <p:spPr>
            <a:xfrm>
              <a:off x="8231882" y="921408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Seurat (K-means)*</a:t>
              </a:r>
            </a:p>
          </p:txBody>
        </p:sp>
        <p:sp>
          <p:nvSpPr>
            <p:cNvPr id="33" name="Freeform 32"/>
            <p:cNvSpPr/>
            <p:nvPr/>
          </p:nvSpPr>
          <p:spPr>
            <a:xfrm>
              <a:off x="8231882" y="1336529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Seurat (SNN)*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8231882" y="1751651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GMM</a:t>
              </a:r>
            </a:p>
          </p:txBody>
        </p:sp>
        <p:sp>
          <p:nvSpPr>
            <p:cNvPr id="35" name="Freeform 34"/>
            <p:cNvSpPr/>
            <p:nvPr/>
          </p:nvSpPr>
          <p:spPr>
            <a:xfrm>
              <a:off x="8231882" y="2166772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K-means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8231882" y="2581893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 err="1">
                  <a:solidFill>
                    <a:schemeClr val="tx1"/>
                  </a:solidFill>
                </a:rPr>
                <a:t>Sph</a:t>
              </a:r>
              <a:r>
                <a:rPr lang="en-US" sz="1400" b="0" kern="1200" dirty="0">
                  <a:solidFill>
                    <a:schemeClr val="tx1"/>
                  </a:solidFill>
                </a:rPr>
                <a:t>. K-means</a:t>
              </a:r>
            </a:p>
          </p:txBody>
        </p:sp>
        <p:sp>
          <p:nvSpPr>
            <p:cNvPr id="37" name="Freeform 36"/>
            <p:cNvSpPr/>
            <p:nvPr/>
          </p:nvSpPr>
          <p:spPr>
            <a:xfrm>
              <a:off x="8231882" y="2997014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HC (E/P)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8231882" y="3412136"/>
              <a:ext cx="2034212" cy="385807"/>
            </a:xfrm>
            <a:custGeom>
              <a:avLst/>
              <a:gdLst>
                <a:gd name="connsiteX0" fmla="*/ 0 w 2034212"/>
                <a:gd name="connsiteY0" fmla="*/ 0 h 385807"/>
                <a:gd name="connsiteX1" fmla="*/ 2034212 w 2034212"/>
                <a:gd name="connsiteY1" fmla="*/ 0 h 385807"/>
                <a:gd name="connsiteX2" fmla="*/ 2034212 w 2034212"/>
                <a:gd name="connsiteY2" fmla="*/ 385807 h 385807"/>
                <a:gd name="connsiteX3" fmla="*/ 0 w 2034212"/>
                <a:gd name="connsiteY3" fmla="*/ 385807 h 385807"/>
                <a:gd name="connsiteX4" fmla="*/ 0 w 2034212"/>
                <a:gd name="connsiteY4" fmla="*/ 0 h 38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5807">
                  <a:moveTo>
                    <a:pt x="0" y="0"/>
                  </a:moveTo>
                  <a:lnTo>
                    <a:pt x="2034212" y="0"/>
                  </a:lnTo>
                  <a:lnTo>
                    <a:pt x="2034212" y="385807"/>
                  </a:lnTo>
                  <a:lnTo>
                    <a:pt x="0" y="385807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Louvain (E)</a:t>
              </a: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027295" y="5078450"/>
              <a:ext cx="1404311" cy="688874"/>
            </a:xfrm>
            <a:custGeom>
              <a:avLst/>
              <a:gdLst>
                <a:gd name="connsiteX0" fmla="*/ 0 w 1404311"/>
                <a:gd name="connsiteY0" fmla="*/ 0 h 688874"/>
                <a:gd name="connsiteX1" fmla="*/ 1404311 w 1404311"/>
                <a:gd name="connsiteY1" fmla="*/ 0 h 688874"/>
                <a:gd name="connsiteX2" fmla="*/ 1404311 w 1404311"/>
                <a:gd name="connsiteY2" fmla="*/ 688874 h 688874"/>
                <a:gd name="connsiteX3" fmla="*/ 0 w 1404311"/>
                <a:gd name="connsiteY3" fmla="*/ 688874 h 688874"/>
                <a:gd name="connsiteX4" fmla="*/ 0 w 1404311"/>
                <a:gd name="connsiteY4" fmla="*/ 0 h 68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311" h="688874">
                  <a:moveTo>
                    <a:pt x="0" y="0"/>
                  </a:moveTo>
                  <a:lnTo>
                    <a:pt x="1404311" y="0"/>
                  </a:lnTo>
                  <a:lnTo>
                    <a:pt x="1404311" y="688874"/>
                  </a:lnTo>
                  <a:lnTo>
                    <a:pt x="0" y="68887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i="1" kern="1200" dirty="0">
                  <a:solidFill>
                    <a:schemeClr val="tx1"/>
                  </a:solidFill>
                </a:rPr>
                <a:t>Data Transformation: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TF-IDF</a:t>
              </a: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99271" y="4111465"/>
              <a:ext cx="1593281" cy="946249"/>
            </a:xfrm>
            <a:custGeom>
              <a:avLst/>
              <a:gdLst>
                <a:gd name="connsiteX0" fmla="*/ 0 w 1593281"/>
                <a:gd name="connsiteY0" fmla="*/ 0 h 828231"/>
                <a:gd name="connsiteX1" fmla="*/ 1593281 w 1593281"/>
                <a:gd name="connsiteY1" fmla="*/ 0 h 828231"/>
                <a:gd name="connsiteX2" fmla="*/ 1593281 w 1593281"/>
                <a:gd name="connsiteY2" fmla="*/ 828231 h 828231"/>
                <a:gd name="connsiteX3" fmla="*/ 0 w 1593281"/>
                <a:gd name="connsiteY3" fmla="*/ 828231 h 828231"/>
                <a:gd name="connsiteX4" fmla="*/ 0 w 1593281"/>
                <a:gd name="connsiteY4" fmla="*/ 0 h 82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281" h="828231">
                  <a:moveTo>
                    <a:pt x="0" y="0"/>
                  </a:moveTo>
                  <a:lnTo>
                    <a:pt x="1593281" y="0"/>
                  </a:lnTo>
                  <a:lnTo>
                    <a:pt x="1593281" y="828231"/>
                  </a:lnTo>
                  <a:lnTo>
                    <a:pt x="0" y="828231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>
              <a:glow rad="228600">
                <a:schemeClr val="bg1">
                  <a:alpha val="40000"/>
                </a:schemeClr>
              </a:glow>
            </a:effectLst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i="1" kern="1200" dirty="0">
                  <a:solidFill>
                    <a:schemeClr val="tx1"/>
                  </a:solidFill>
                </a:rPr>
                <a:t>Feature Selection:</a:t>
              </a:r>
              <a:r>
                <a:rPr lang="en-US" sz="1400" b="0" kern="1200" dirty="0">
                  <a:solidFill>
                    <a:schemeClr val="tx1"/>
                  </a:solidFill>
                </a:rPr>
                <a:t> High avg. TFIDF score (Top)  or Highly variable TF-IDF (Var)</a:t>
              </a:r>
            </a:p>
          </p:txBody>
        </p:sp>
        <p:sp>
          <p:nvSpPr>
            <p:cNvPr id="41" name="Freeform 40"/>
            <p:cNvSpPr/>
            <p:nvPr/>
          </p:nvSpPr>
          <p:spPr>
            <a:xfrm>
              <a:off x="8234811" y="3827257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GMM</a:t>
              </a:r>
            </a:p>
          </p:txBody>
        </p:sp>
        <p:sp>
          <p:nvSpPr>
            <p:cNvPr id="42" name="Freeform 41"/>
            <p:cNvSpPr/>
            <p:nvPr/>
          </p:nvSpPr>
          <p:spPr>
            <a:xfrm>
              <a:off x="8234811" y="4242756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K-means</a:t>
              </a:r>
            </a:p>
          </p:txBody>
        </p:sp>
        <p:sp>
          <p:nvSpPr>
            <p:cNvPr id="43" name="Freeform 42"/>
            <p:cNvSpPr/>
            <p:nvPr/>
          </p:nvSpPr>
          <p:spPr>
            <a:xfrm>
              <a:off x="8234811" y="4658255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 err="1">
                  <a:solidFill>
                    <a:schemeClr val="tx1"/>
                  </a:solidFill>
                </a:rPr>
                <a:t>Sph</a:t>
              </a:r>
              <a:r>
                <a:rPr lang="en-US" sz="1400" b="0" kern="1200" dirty="0">
                  <a:solidFill>
                    <a:schemeClr val="tx1"/>
                  </a:solidFill>
                </a:rPr>
                <a:t>. K-means</a:t>
              </a:r>
            </a:p>
          </p:txBody>
        </p:sp>
        <p:sp>
          <p:nvSpPr>
            <p:cNvPr id="44" name="Freeform 43"/>
            <p:cNvSpPr/>
            <p:nvPr/>
          </p:nvSpPr>
          <p:spPr>
            <a:xfrm>
              <a:off x="8234811" y="5073754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HC (E/P/C)</a:t>
              </a: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999271" y="5565711"/>
              <a:ext cx="1593281" cy="1064266"/>
            </a:xfrm>
            <a:custGeom>
              <a:avLst/>
              <a:gdLst>
                <a:gd name="connsiteX0" fmla="*/ 0 w 1593281"/>
                <a:gd name="connsiteY0" fmla="*/ 0 h 1064266"/>
                <a:gd name="connsiteX1" fmla="*/ 1593281 w 1593281"/>
                <a:gd name="connsiteY1" fmla="*/ 0 h 1064266"/>
                <a:gd name="connsiteX2" fmla="*/ 1593281 w 1593281"/>
                <a:gd name="connsiteY2" fmla="*/ 1064266 h 1064266"/>
                <a:gd name="connsiteX3" fmla="*/ 0 w 1593281"/>
                <a:gd name="connsiteY3" fmla="*/ 1064266 h 1064266"/>
                <a:gd name="connsiteX4" fmla="*/ 0 w 1593281"/>
                <a:gd name="connsiteY4" fmla="*/ 0 h 106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281" h="1064266">
                  <a:moveTo>
                    <a:pt x="0" y="0"/>
                  </a:moveTo>
                  <a:lnTo>
                    <a:pt x="1593281" y="0"/>
                  </a:lnTo>
                  <a:lnTo>
                    <a:pt x="1593281" y="1064266"/>
                  </a:lnTo>
                  <a:lnTo>
                    <a:pt x="0" y="1064266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i="1" kern="1200" dirty="0">
                  <a:solidFill>
                    <a:schemeClr val="tx1"/>
                  </a:solidFill>
                </a:rPr>
                <a:t>Data Binarization: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Cutoff threshold per cell based on cell avg. TF-IDF</a:t>
              </a:r>
              <a:r>
                <a:rPr lang="en-US" sz="1400" b="0" i="0" kern="1200" dirty="0">
                  <a:solidFill>
                    <a:schemeClr val="tx1"/>
                  </a:solidFill>
                </a:rPr>
                <a:t>(Bin)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8234811" y="5489253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HC (E/P/C/J)</a:t>
              </a:r>
            </a:p>
          </p:txBody>
        </p:sp>
        <p:sp>
          <p:nvSpPr>
            <p:cNvPr id="47" name="Freeform 46"/>
            <p:cNvSpPr/>
            <p:nvPr/>
          </p:nvSpPr>
          <p:spPr>
            <a:xfrm>
              <a:off x="8234811" y="5904751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Greedy (E/P/C/J)</a:t>
              </a:r>
            </a:p>
          </p:txBody>
        </p:sp>
        <p:sp>
          <p:nvSpPr>
            <p:cNvPr id="48" name="Freeform 47"/>
            <p:cNvSpPr/>
            <p:nvPr/>
          </p:nvSpPr>
          <p:spPr>
            <a:xfrm>
              <a:off x="8234811" y="6320250"/>
              <a:ext cx="2034212" cy="386185"/>
            </a:xfrm>
            <a:custGeom>
              <a:avLst/>
              <a:gdLst>
                <a:gd name="connsiteX0" fmla="*/ 0 w 2034212"/>
                <a:gd name="connsiteY0" fmla="*/ 0 h 386185"/>
                <a:gd name="connsiteX1" fmla="*/ 2034212 w 2034212"/>
                <a:gd name="connsiteY1" fmla="*/ 0 h 386185"/>
                <a:gd name="connsiteX2" fmla="*/ 2034212 w 2034212"/>
                <a:gd name="connsiteY2" fmla="*/ 386185 h 386185"/>
                <a:gd name="connsiteX3" fmla="*/ 0 w 2034212"/>
                <a:gd name="connsiteY3" fmla="*/ 386185 h 386185"/>
                <a:gd name="connsiteX4" fmla="*/ 0 w 2034212"/>
                <a:gd name="connsiteY4" fmla="*/ 0 h 38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4212" h="386185">
                  <a:moveTo>
                    <a:pt x="0" y="0"/>
                  </a:moveTo>
                  <a:lnTo>
                    <a:pt x="2034212" y="0"/>
                  </a:lnTo>
                  <a:lnTo>
                    <a:pt x="2034212" y="386185"/>
                  </a:lnTo>
                  <a:lnTo>
                    <a:pt x="0" y="386185"/>
                  </a:lnTo>
                  <a:lnTo>
                    <a:pt x="0" y="0"/>
                  </a:lnTo>
                  <a:close/>
                </a:path>
              </a:pathLst>
            </a:custGeom>
            <a:ln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0" kern="1200" dirty="0">
                  <a:solidFill>
                    <a:schemeClr val="tx1"/>
                  </a:solidFill>
                </a:rPr>
                <a:t>Louvain (E/P/C/J)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69868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1BC9-4CEF-4313-A6FE-275AAA21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Evaluation on Synthetic PBMC Mixtures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42BC4-B5E5-499D-8AB9-A26C6FEF3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610600" cy="4953000"/>
          </a:xfrm>
        </p:spPr>
        <p:txBody>
          <a:bodyPr>
            <a:noAutofit/>
          </a:bodyPr>
          <a:lstStyle/>
          <a:p>
            <a:r>
              <a:rPr lang="en-US" i="1" dirty="0"/>
              <a:t>FACS</a:t>
            </a:r>
            <a:r>
              <a:rPr lang="en-US" dirty="0"/>
              <a:t> sorted blood cells of 7 types [Zheng et </a:t>
            </a:r>
            <a:r>
              <a:rPr lang="en-US" dirty="0" smtClean="0"/>
              <a:t>al., </a:t>
            </a:r>
            <a:r>
              <a:rPr lang="en-US" i="1" dirty="0" smtClean="0"/>
              <a:t>Nat. Comm.</a:t>
            </a:r>
            <a:r>
              <a:rPr lang="en-US" dirty="0" smtClean="0"/>
              <a:t> 2017]</a:t>
            </a:r>
          </a:p>
          <a:p>
            <a:r>
              <a:rPr lang="en-US" dirty="0" smtClean="0"/>
              <a:t>7-way mixtures, </a:t>
            </a:r>
            <a:r>
              <a:rPr lang="en-US" dirty="0"/>
              <a:t>equal proportions </a:t>
            </a:r>
            <a:r>
              <a:rPr lang="en-US" dirty="0" smtClean="0"/>
              <a:t>(7000 cells/mix)</a:t>
            </a:r>
          </a:p>
        </p:txBody>
      </p:sp>
      <p:pic>
        <p:nvPicPr>
          <p:cNvPr id="4" name="Picture 3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A34C409F-6F9B-4474-8FE9-384DC521A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59405"/>
            <a:ext cx="3348113" cy="3364604"/>
          </a:xfrm>
          <a:prstGeom prst="rect">
            <a:avLst/>
          </a:prstGeom>
        </p:spPr>
      </p:pic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A40F8B52-8E2C-40EC-9101-1571DF987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232548"/>
            <a:ext cx="3625452" cy="36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67183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Clustering Accuracy on PBMC Mixture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FC1AD2-7BD8-4479-9823-3E6FE83FCDF5}"/>
              </a:ext>
            </a:extLst>
          </p:cNvPr>
          <p:cNvSpPr txBox="1">
            <a:spLocks/>
          </p:cNvSpPr>
          <p:nvPr/>
        </p:nvSpPr>
        <p:spPr>
          <a:xfrm>
            <a:off x="3480155" y="1822349"/>
            <a:ext cx="4074739" cy="3717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9D9464-3C97-49EA-8052-CF78CBC8C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317" y="1173912"/>
            <a:ext cx="5235501" cy="52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97445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F0FE7D-E1D3-4B93-AE70-E9515E11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124200"/>
            <a:ext cx="3059743" cy="3051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CB1BC9-4CEF-4313-A6FE-275AAA21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Pancreatic Cells Dataset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7924800" cy="2762251"/>
          </a:xfrm>
        </p:spPr>
        <p:txBody>
          <a:bodyPr>
            <a:normAutofit/>
          </a:bodyPr>
          <a:lstStyle/>
          <a:p>
            <a:r>
              <a:rPr lang="en-US" dirty="0"/>
              <a:t>2045 Pancreatic cells of 7 types [</a:t>
            </a:r>
            <a:r>
              <a:rPr lang="en-US" dirty="0" err="1"/>
              <a:t>Segerstolpe</a:t>
            </a:r>
            <a:r>
              <a:rPr lang="en-US" dirty="0"/>
              <a:t> et al. 2016]</a:t>
            </a:r>
          </a:p>
          <a:p>
            <a:pPr lvl="1"/>
            <a:r>
              <a:rPr lang="en-US" dirty="0"/>
              <a:t>Annotated based on known </a:t>
            </a:r>
            <a:r>
              <a:rPr lang="en-US" dirty="0" smtClean="0"/>
              <a:t>markers (removed for clustering)</a:t>
            </a:r>
            <a:endParaRPr lang="en-US" dirty="0"/>
          </a:p>
          <a:p>
            <a:pPr lvl="1"/>
            <a:r>
              <a:rPr lang="en-US" dirty="0"/>
              <a:t>Capture proportions: </a:t>
            </a:r>
            <a:r>
              <a:rPr lang="en-US" sz="1950" dirty="0" smtClean="0">
                <a:latin typeface="CMR10"/>
              </a:rPr>
              <a:t>185 </a:t>
            </a:r>
            <a:r>
              <a:rPr lang="en-US" sz="1950" dirty="0">
                <a:latin typeface="CMR10"/>
              </a:rPr>
              <a:t>acinar cells, 886 alpha cells, 270 beta cells, 197 gamma cells, 114 delta cells, 386 ductal cells, and 7 epsilon </a:t>
            </a:r>
            <a:r>
              <a:rPr lang="en-US" sz="1950" dirty="0" smtClean="0">
                <a:latin typeface="CMR10"/>
              </a:rPr>
              <a:t>cells</a:t>
            </a:r>
            <a:endParaRPr lang="en-US" sz="1950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EA8E9F-7358-4470-8913-DAD75655B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3732033"/>
            <a:ext cx="2853062" cy="226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4869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152400" y="305937"/>
            <a:ext cx="8991600" cy="7608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i="0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Single Cell RNA-</a:t>
            </a:r>
            <a:r>
              <a:rPr lang="en-US" b="1" i="0" dirty="0" err="1">
                <a:solidFill>
                  <a:srgbClr val="000099"/>
                </a:solidFill>
                <a:latin typeface="+mj-lt"/>
                <a:ea typeface="+mj-ea"/>
                <a:cs typeface="+mj-cs"/>
              </a:rPr>
              <a:t>Seq</a:t>
            </a:r>
            <a:r>
              <a:rPr lang="en-US" b="1" i="0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 Growth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295301"/>
              </p:ext>
            </p:extLst>
          </p:nvPr>
        </p:nvGraphicFramePr>
        <p:xfrm>
          <a:off x="1143000" y="1143000"/>
          <a:ext cx="67056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181257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Clustering Accuracy </a:t>
            </a:r>
            <a:r>
              <a:rPr lang="en-US" dirty="0" smtClean="0"/>
              <a:t>on Pancreatic Cells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47FF5-1473-4118-B655-E6A26FF48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1143000"/>
            <a:ext cx="6172200" cy="528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46685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Motivation and challenges</a:t>
            </a:r>
          </a:p>
          <a:p>
            <a:r>
              <a:rPr lang="en-US" dirty="0"/>
              <a:t>Locality sensitive imputation</a:t>
            </a:r>
          </a:p>
          <a:p>
            <a:r>
              <a:rPr lang="en-US" dirty="0" smtClean="0"/>
              <a:t>TF-IDF based feature selection &amp; clustering</a:t>
            </a:r>
          </a:p>
          <a:p>
            <a:r>
              <a:rPr lang="en-US" b="1" dirty="0" smtClean="0"/>
              <a:t>Cell cycle analysis</a:t>
            </a:r>
          </a:p>
          <a:p>
            <a:r>
              <a:rPr lang="en-US" dirty="0" smtClean="0"/>
              <a:t>SC1 pipeline</a:t>
            </a:r>
          </a:p>
          <a:p>
            <a:r>
              <a:rPr lang="en-US" dirty="0"/>
              <a:t>Conclusions and ongoing </a:t>
            </a:r>
            <a:r>
              <a:rPr lang="en-US" dirty="0" smtClean="0"/>
              <a:t>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4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B49C-ED35-435A-873D-AE01E1705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Cycle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F35CB-A26B-4BE2-A11E-476F41A79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87" y="857251"/>
            <a:ext cx="3011442" cy="30114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6487" y="1295400"/>
            <a:ext cx="6019800" cy="5323648"/>
            <a:chOff x="-36487" y="1295400"/>
            <a:chExt cx="6019800" cy="5323648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AF5ADE67-BC16-4BD2-A8A2-7F5CF9D89351}"/>
                </a:ext>
              </a:extLst>
            </p:cNvPr>
            <p:cNvSpPr txBox="1">
              <a:spLocks/>
            </p:cNvSpPr>
            <p:nvPr/>
          </p:nvSpPr>
          <p:spPr>
            <a:xfrm>
              <a:off x="-36487" y="1295400"/>
              <a:ext cx="6019800" cy="5228253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US" i="0" dirty="0" smtClean="0"/>
                <a:t>Goal: disentangle cell </a:t>
              </a:r>
              <a:r>
                <a:rPr lang="en-US" i="0" dirty="0"/>
                <a:t>t</a:t>
              </a:r>
              <a:r>
                <a:rPr lang="en-US" i="0" dirty="0" smtClean="0"/>
                <a:t>ype effects from </a:t>
              </a:r>
              <a:r>
                <a:rPr lang="en-US" i="0" dirty="0"/>
                <a:t>c</a:t>
              </a:r>
              <a:r>
                <a:rPr lang="en-US" i="0" dirty="0" smtClean="0"/>
                <a:t>ell </a:t>
              </a:r>
              <a:r>
                <a:rPr lang="en-US" i="0" dirty="0"/>
                <a:t>c</a:t>
              </a:r>
              <a:r>
                <a:rPr lang="en-US" i="0" dirty="0" smtClean="0"/>
                <a:t>ycle effects</a:t>
              </a:r>
              <a:endParaRPr lang="en-US" i="0" dirty="0"/>
            </a:p>
            <a:p>
              <a:pPr lvl="1"/>
              <a:r>
                <a:rPr lang="en-US" i="0" dirty="0"/>
                <a:t>Existing Methods:</a:t>
              </a:r>
            </a:p>
            <a:p>
              <a:pPr lvl="2"/>
              <a:r>
                <a:rPr lang="en-US" b="1" i="0" dirty="0" smtClean="0"/>
                <a:t>Cyclone</a:t>
              </a:r>
              <a:r>
                <a:rPr lang="en-US" i="0" dirty="0"/>
                <a:t> </a:t>
              </a:r>
              <a:r>
                <a:rPr lang="en-US" i="0" dirty="0" smtClean="0"/>
                <a:t>(classifies cells into </a:t>
              </a:r>
              <a:r>
                <a:rPr lang="en-US" i="0" dirty="0"/>
                <a:t>G1, S, and G2 </a:t>
              </a:r>
              <a:r>
                <a:rPr lang="en-US" i="0" dirty="0" smtClean="0"/>
                <a:t>cycle phases)</a:t>
              </a:r>
            </a:p>
            <a:p>
              <a:pPr lvl="2"/>
              <a:r>
                <a:rPr lang="en-US" b="1" i="0" dirty="0" err="1" smtClean="0"/>
                <a:t>Oscope</a:t>
              </a:r>
              <a:r>
                <a:rPr lang="en-US" b="1" i="0" dirty="0" smtClean="0"/>
                <a:t>/</a:t>
              </a:r>
              <a:r>
                <a:rPr lang="en-US" b="1" i="0" dirty="0" err="1" smtClean="0"/>
                <a:t>reCAT</a:t>
              </a:r>
              <a:r>
                <a:rPr lang="en-US" i="0" dirty="0" smtClean="0"/>
                <a:t>: identifies oscillatory genes/orders cells based on cell </a:t>
              </a:r>
              <a:r>
                <a:rPr lang="en-US" i="0" dirty="0"/>
                <a:t>cycle </a:t>
              </a:r>
              <a:r>
                <a:rPr lang="en-US" i="0" dirty="0" smtClean="0"/>
                <a:t>pseudo-time</a:t>
              </a:r>
              <a:endParaRPr lang="en-US" i="0" dirty="0"/>
            </a:p>
            <a:p>
              <a:pPr lvl="2"/>
              <a:r>
                <a:rPr lang="en-US" b="1" i="0" dirty="0" err="1" smtClean="0"/>
                <a:t>ccRemover</a:t>
              </a:r>
              <a:r>
                <a:rPr lang="en-US" i="0" dirty="0" smtClean="0"/>
                <a:t>: attempts to subtract cell cycle signal; fails on mix of </a:t>
              </a:r>
              <a:r>
                <a:rPr lang="en-US" i="0" dirty="0" err="1" smtClean="0"/>
                <a:t>Jurkat</a:t>
              </a:r>
              <a:r>
                <a:rPr lang="en-US" i="0" dirty="0" smtClean="0"/>
                <a:t> </a:t>
              </a:r>
              <a:r>
                <a:rPr lang="en-US" i="0" dirty="0"/>
                <a:t>&amp; 293 </a:t>
              </a:r>
              <a:r>
                <a:rPr lang="en-US" i="0" dirty="0" smtClean="0"/>
                <a:t>cells</a:t>
              </a:r>
              <a:endParaRPr lang="en-US" sz="2400" i="0" dirty="0"/>
            </a:p>
            <a:p>
              <a:pPr lvl="1"/>
              <a:endParaRPr lang="en-US" i="0" dirty="0"/>
            </a:p>
            <a:p>
              <a:pPr lvl="1"/>
              <a:endParaRPr lang="en-US" sz="2100" i="0" dirty="0"/>
            </a:p>
            <a:p>
              <a:pPr lvl="1"/>
              <a:endParaRPr lang="en-US" sz="2100" i="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F795C1-8894-4A79-B361-EB6CE459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0" y="4794664"/>
              <a:ext cx="1869687" cy="18053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265A6F-EE77-40C2-A249-80D10911E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7600" y="4701748"/>
              <a:ext cx="2131251" cy="1917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71235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222A-F576-47CB-A19C-05089191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SC1CC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FD7BE-3005-4CFD-87D4-57D85A684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PCA </a:t>
            </a:r>
            <a:r>
              <a:rPr lang="en-US" dirty="0"/>
              <a:t>of normalized RNA-Seq counts sub-matrix </a:t>
            </a:r>
            <a:r>
              <a:rPr lang="en-US" dirty="0" smtClean="0"/>
              <a:t>for cell </a:t>
            </a:r>
            <a:r>
              <a:rPr lang="en-US" dirty="0"/>
              <a:t>cycle marker genes </a:t>
            </a:r>
            <a:r>
              <a:rPr lang="en-US" dirty="0" smtClean="0"/>
              <a:t>only</a:t>
            </a:r>
          </a:p>
          <a:p>
            <a:pPr lvl="1"/>
            <a:r>
              <a:rPr lang="en-US" dirty="0" smtClean="0"/>
              <a:t>Captures global variation due to cell cycle </a:t>
            </a:r>
            <a:endParaRPr lang="en-US" dirty="0"/>
          </a:p>
          <a:p>
            <a:r>
              <a:rPr lang="en-US" dirty="0" smtClean="0"/>
              <a:t>3 </a:t>
            </a:r>
            <a:r>
              <a:rPr lang="en-US" dirty="0"/>
              <a:t>component t-SNE transformation using </a:t>
            </a:r>
            <a:r>
              <a:rPr lang="en-US" dirty="0" smtClean="0"/>
              <a:t>first </a:t>
            </a:r>
            <a:r>
              <a:rPr lang="en-US" dirty="0"/>
              <a:t>few </a:t>
            </a:r>
            <a:r>
              <a:rPr lang="en-US" dirty="0" smtClean="0"/>
              <a:t>PCs</a:t>
            </a:r>
          </a:p>
          <a:p>
            <a:pPr lvl="1"/>
            <a:r>
              <a:rPr lang="en-US" dirty="0" smtClean="0"/>
              <a:t>Captures local cell similarity</a:t>
            </a:r>
            <a:endParaRPr lang="en-US" dirty="0"/>
          </a:p>
          <a:p>
            <a:r>
              <a:rPr lang="en-US" dirty="0"/>
              <a:t>Hierarchical </a:t>
            </a:r>
            <a:r>
              <a:rPr lang="en-US" dirty="0" smtClean="0"/>
              <a:t>clustering</a:t>
            </a:r>
          </a:p>
          <a:p>
            <a:pPr lvl="1"/>
            <a:r>
              <a:rPr lang="en-US" dirty="0" smtClean="0"/>
              <a:t>Using average linkage, cosine similarity</a:t>
            </a:r>
            <a:endParaRPr lang="en-US" dirty="0"/>
          </a:p>
          <a:p>
            <a:r>
              <a:rPr lang="en-US" dirty="0" smtClean="0"/>
              <a:t>Reorder leaves </a:t>
            </a:r>
            <a:r>
              <a:rPr lang="en-US" dirty="0"/>
              <a:t>of </a:t>
            </a:r>
            <a:r>
              <a:rPr lang="en-US" dirty="0" smtClean="0"/>
              <a:t>HC </a:t>
            </a:r>
            <a:r>
              <a:rPr lang="en-US" dirty="0"/>
              <a:t>dendrogram using </a:t>
            </a:r>
            <a:r>
              <a:rPr lang="en-US" dirty="0" smtClean="0"/>
              <a:t>the </a:t>
            </a:r>
            <a:r>
              <a:rPr lang="en-US" dirty="0"/>
              <a:t>O</a:t>
            </a:r>
            <a:r>
              <a:rPr lang="en-US" dirty="0" smtClean="0"/>
              <a:t>ptimal </a:t>
            </a:r>
            <a:r>
              <a:rPr lang="en-US" dirty="0"/>
              <a:t>Leaf Ordering </a:t>
            </a:r>
            <a:r>
              <a:rPr lang="en-US" dirty="0" smtClean="0"/>
              <a:t>algorithm (OLO)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118E1-9BB4-4EE4-A94F-475CD8D1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800600"/>
            <a:ext cx="3446444" cy="130313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>
            <a:off x="5990422" y="5257800"/>
            <a:ext cx="304800" cy="22860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6767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15EF-838D-4A0A-9A68-5FD10D85B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Scoring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0F207-08E0-49BC-92F6-17191058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Dividing/non-dividing clusters identified based on gene smoothness scores:</a:t>
            </a:r>
            <a:endParaRPr lang="en-US" dirty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1"/>
            <a:endParaRPr lang="en-US" sz="1500" dirty="0" smtClean="0"/>
          </a:p>
          <a:p>
            <a:pPr lvl="1"/>
            <a:r>
              <a:rPr lang="en-US" sz="1500" dirty="0" smtClean="0"/>
              <a:t>N </a:t>
            </a:r>
            <a:r>
              <a:rPr lang="en-US" sz="1500" dirty="0"/>
              <a:t>is the number of genes. </a:t>
            </a:r>
          </a:p>
          <a:p>
            <a:pPr lvl="1"/>
            <a:r>
              <a:rPr lang="en-US" sz="1500" i="1" dirty="0" err="1" smtClean="0"/>
              <a:t>SC</a:t>
            </a:r>
            <a:r>
              <a:rPr lang="en-US" sz="1500" i="1" baseline="-25000" dirty="0" err="1" smtClean="0"/>
              <a:t>ord</a:t>
            </a:r>
            <a:r>
              <a:rPr lang="en-US" sz="1500" i="1" dirty="0" smtClean="0"/>
              <a:t>(</a:t>
            </a:r>
            <a:r>
              <a:rPr lang="en-US" sz="1500" i="1" dirty="0" err="1" smtClean="0"/>
              <a:t>g</a:t>
            </a:r>
            <a:r>
              <a:rPr lang="en-US" sz="1500" i="1" baseline="-25000" dirty="0" err="1" smtClean="0"/>
              <a:t>i</a:t>
            </a:r>
            <a:r>
              <a:rPr lang="en-US" sz="1500" i="1" dirty="0"/>
              <a:t>)</a:t>
            </a:r>
            <a:r>
              <a:rPr lang="en-US" sz="1500" dirty="0"/>
              <a:t> is the serial-correlation of </a:t>
            </a:r>
            <a:r>
              <a:rPr lang="en-US" sz="1500" dirty="0" smtClean="0"/>
              <a:t>gene </a:t>
            </a:r>
            <a:r>
              <a:rPr lang="en-US" sz="1500" dirty="0" err="1" smtClean="0"/>
              <a:t>i</a:t>
            </a:r>
            <a:r>
              <a:rPr lang="en-US" sz="1500" dirty="0" smtClean="0"/>
              <a:t> under OLO order</a:t>
            </a:r>
            <a:endParaRPr lang="en-US" sz="1500" dirty="0"/>
          </a:p>
          <a:p>
            <a:pPr lvl="1"/>
            <a:r>
              <a:rPr lang="en-US" sz="1500" i="1" dirty="0" err="1" smtClean="0"/>
              <a:t>SC</a:t>
            </a:r>
            <a:r>
              <a:rPr lang="en-US" sz="1500" i="1" baseline="-25000" dirty="0" err="1" smtClean="0"/>
              <a:t>rand</a:t>
            </a:r>
            <a:r>
              <a:rPr lang="en-US" sz="1500" i="1" dirty="0" smtClean="0"/>
              <a:t>(</a:t>
            </a:r>
            <a:r>
              <a:rPr lang="en-US" sz="1500" i="1" dirty="0" err="1" smtClean="0"/>
              <a:t>g</a:t>
            </a:r>
            <a:r>
              <a:rPr lang="en-US" sz="1500" i="1" baseline="-25000" dirty="0" err="1" smtClean="0"/>
              <a:t>i</a:t>
            </a:r>
            <a:r>
              <a:rPr lang="en-US" sz="1500" i="1" dirty="0"/>
              <a:t>)</a:t>
            </a:r>
            <a:r>
              <a:rPr lang="en-US" sz="1500" dirty="0"/>
              <a:t> is the serial-correlation of gene </a:t>
            </a:r>
            <a:r>
              <a:rPr lang="en-US" sz="1500" dirty="0" err="1"/>
              <a:t>i</a:t>
            </a:r>
            <a:r>
              <a:rPr lang="en-US" sz="1500" dirty="0"/>
              <a:t> under </a:t>
            </a:r>
            <a:r>
              <a:rPr lang="en-US" sz="1500" dirty="0" smtClean="0"/>
              <a:t>a random order</a:t>
            </a:r>
          </a:p>
          <a:p>
            <a:pPr lvl="1"/>
            <a:endParaRPr lang="en-US" sz="1500" dirty="0" smtClean="0"/>
          </a:p>
          <a:p>
            <a:r>
              <a:rPr lang="en-US" dirty="0" smtClean="0"/>
              <a:t>Cell phase assigned based on max mean (normalized) expression of cell cycle marker genes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09800"/>
            <a:ext cx="5670075" cy="81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44721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784"/>
          <a:stretch/>
        </p:blipFill>
        <p:spPr>
          <a:xfrm>
            <a:off x="76200" y="3124200"/>
            <a:ext cx="6700552" cy="341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B502A7-E4CF-4BD7-98F3-0B601E4CF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on Labeled 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6C1D2-522D-4F6A-A381-A10E3D3AA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62025"/>
            <a:ext cx="48768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Undifferentiated </a:t>
            </a:r>
            <a:r>
              <a:rPr lang="en-US" dirty="0"/>
              <a:t>human embryonic stem cells </a:t>
            </a:r>
            <a:r>
              <a:rPr lang="en-US" dirty="0" smtClean="0"/>
              <a:t>sorted </a:t>
            </a:r>
            <a:r>
              <a:rPr lang="en-US" dirty="0"/>
              <a:t>by FACS into </a:t>
            </a:r>
            <a:r>
              <a:rPr lang="en-US" dirty="0" smtClean="0"/>
              <a:t>G1</a:t>
            </a:r>
            <a:r>
              <a:rPr lang="en-US" dirty="0"/>
              <a:t>, S and </a:t>
            </a:r>
            <a:r>
              <a:rPr lang="en-US" dirty="0" smtClean="0"/>
              <a:t>G2/M phases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752" y="3733800"/>
            <a:ext cx="2314597" cy="243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894" y="1066800"/>
            <a:ext cx="3830106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37352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Motivation and challenges</a:t>
            </a:r>
          </a:p>
          <a:p>
            <a:r>
              <a:rPr lang="en-US" dirty="0"/>
              <a:t>Locality sensitive imputation</a:t>
            </a:r>
          </a:p>
          <a:p>
            <a:r>
              <a:rPr lang="en-US" dirty="0" smtClean="0"/>
              <a:t>TF-IDF based feature selection &amp; clustering</a:t>
            </a:r>
          </a:p>
          <a:p>
            <a:r>
              <a:rPr lang="en-US" dirty="0" smtClean="0"/>
              <a:t>Cell cycle analysis</a:t>
            </a:r>
          </a:p>
          <a:p>
            <a:r>
              <a:rPr lang="en-US" b="1" dirty="0" smtClean="0"/>
              <a:t>SC1 pipeline</a:t>
            </a:r>
          </a:p>
          <a:p>
            <a:r>
              <a:rPr lang="en-US" dirty="0"/>
              <a:t>Conclusions and ongoing </a:t>
            </a:r>
            <a:r>
              <a:rPr lang="en-US" dirty="0" smtClean="0"/>
              <a:t>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5A31-DF1D-4F68-B024-A9096810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SC1 </a:t>
            </a:r>
            <a:r>
              <a:rPr lang="en-US" dirty="0"/>
              <a:t>Analysis Workflow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608404" y="1455271"/>
            <a:ext cx="5850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hlinkClick r:id="rId3"/>
              </a:rPr>
              <a:t>https://</a:t>
            </a:r>
            <a:r>
              <a:rPr lang="en-US" sz="2800" i="0" dirty="0" smtClean="0">
                <a:hlinkClick r:id="rId3"/>
              </a:rPr>
              <a:t>sc1.engr.uconn.edu</a:t>
            </a:r>
            <a:endParaRPr lang="en-US" sz="2800" i="0" dirty="0" smtClean="0"/>
          </a:p>
        </p:txBody>
      </p:sp>
      <p:pic>
        <p:nvPicPr>
          <p:cNvPr id="61" name="pasted-image.tif">
            <a:hlinkClick r:id="rId3"/>
          </p:cNvPr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3199" y="2514600"/>
            <a:ext cx="3581401" cy="3276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0644169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Motivation and challenges</a:t>
            </a:r>
          </a:p>
          <a:p>
            <a:r>
              <a:rPr lang="en-US" dirty="0"/>
              <a:t>Locality sensitive imputation</a:t>
            </a:r>
          </a:p>
          <a:p>
            <a:r>
              <a:rPr lang="en-US" dirty="0" smtClean="0"/>
              <a:t>TF-IDF based feature selection &amp; clustering</a:t>
            </a:r>
          </a:p>
          <a:p>
            <a:r>
              <a:rPr lang="en-US" dirty="0" smtClean="0"/>
              <a:t>Cell cycle analysis</a:t>
            </a:r>
          </a:p>
          <a:p>
            <a:r>
              <a:rPr lang="en-US" dirty="0" smtClean="0"/>
              <a:t>SC1 pipeline</a:t>
            </a:r>
          </a:p>
          <a:p>
            <a:r>
              <a:rPr lang="en-US" b="1" dirty="0"/>
              <a:t>Conclusions and ongoing </a:t>
            </a:r>
            <a:r>
              <a:rPr lang="en-US" b="1" dirty="0" smtClean="0"/>
              <a:t>work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99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D7EFC79-B8E2-4F7C-9D07-15844A4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AEFE04-2693-49C3-A840-6FB3E8EA2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range of single-cell applications continues to </a:t>
            </a:r>
            <a:r>
              <a:rPr lang="en-US" dirty="0" smtClean="0"/>
              <a:t>expand rapidly, </a:t>
            </a:r>
            <a:r>
              <a:rPr lang="en-US" dirty="0"/>
              <a:t>fueled by </a:t>
            </a:r>
            <a:r>
              <a:rPr lang="en-US" dirty="0" smtClean="0"/>
              <a:t>rapid advances </a:t>
            </a:r>
            <a:r>
              <a:rPr lang="en-US" dirty="0"/>
              <a:t>in technology</a:t>
            </a:r>
          </a:p>
          <a:p>
            <a:pPr lvl="1"/>
            <a:r>
              <a:rPr lang="en-US" dirty="0" smtClean="0"/>
              <a:t>Analysis </a:t>
            </a:r>
            <a:r>
              <a:rPr lang="en-US" dirty="0"/>
              <a:t>tools lagging </a:t>
            </a:r>
            <a:r>
              <a:rPr lang="en-US" dirty="0" smtClean="0"/>
              <a:t>behind</a:t>
            </a:r>
          </a:p>
          <a:p>
            <a:r>
              <a:rPr lang="en-US" dirty="0" smtClean="0"/>
              <a:t>Our contributions</a:t>
            </a:r>
          </a:p>
          <a:p>
            <a:pPr lvl="1"/>
            <a:r>
              <a:rPr lang="en-US" dirty="0" smtClean="0"/>
              <a:t>Scalable imputation method based on LSH</a:t>
            </a:r>
          </a:p>
          <a:p>
            <a:pPr lvl="1"/>
            <a:r>
              <a:rPr lang="en-US" dirty="0" smtClean="0"/>
              <a:t>TF-IDF </a:t>
            </a:r>
            <a:r>
              <a:rPr lang="en-US" dirty="0"/>
              <a:t>based </a:t>
            </a:r>
            <a:r>
              <a:rPr lang="en-US" dirty="0" smtClean="0"/>
              <a:t>gene selection and clustering</a:t>
            </a:r>
          </a:p>
          <a:p>
            <a:pPr lvl="1"/>
            <a:r>
              <a:rPr lang="en-US" dirty="0" smtClean="0"/>
              <a:t>Robust methods for cell cycle analysis</a:t>
            </a:r>
          </a:p>
          <a:p>
            <a:pPr lvl="1"/>
            <a:r>
              <a:rPr lang="en-US" dirty="0" smtClean="0"/>
              <a:t>Web-based workflow for </a:t>
            </a:r>
            <a:r>
              <a:rPr lang="en-US" dirty="0" err="1" smtClean="0"/>
              <a:t>scRNA-Seq</a:t>
            </a:r>
            <a:r>
              <a:rPr lang="en-US" dirty="0" smtClean="0"/>
              <a:t> analysis </a:t>
            </a:r>
            <a:r>
              <a:rPr lang="en-US" dirty="0"/>
              <a:t>and </a:t>
            </a:r>
            <a:r>
              <a:rPr lang="en-US" dirty="0" smtClean="0"/>
              <a:t>interactive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34780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F912A-2FDD-407B-BE62-3AD649A0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Rapid Technology Advances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859734-CE37-4A06-8610-73E68DC21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599" y="1600200"/>
            <a:ext cx="8758501" cy="434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068192-02AC-41A8-BCE9-10DCA525D756}"/>
              </a:ext>
            </a:extLst>
          </p:cNvPr>
          <p:cNvSpPr txBox="1"/>
          <p:nvPr/>
        </p:nvSpPr>
        <p:spPr>
          <a:xfrm>
            <a:off x="7086600" y="6324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Svensson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et al.)</a:t>
            </a:r>
          </a:p>
        </p:txBody>
      </p:sp>
    </p:spTree>
    <p:extLst>
      <p:ext uri="{BB962C8B-B14F-4D97-AF65-F5344CB8AC3E}">
        <p14:creationId xmlns:p14="http://schemas.microsoft.com/office/powerpoint/2010/main" val="382510143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D7EFC79-B8E2-4F7C-9D07-15844A4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</a:t>
            </a:r>
            <a:r>
              <a:rPr lang="en-US" dirty="0"/>
              <a:t>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AEFE04-2693-49C3-A840-6FB3E8EA2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pipeline components in progress</a:t>
            </a:r>
          </a:p>
          <a:p>
            <a:pPr lvl="1"/>
            <a:r>
              <a:rPr lang="en-US" dirty="0" smtClean="0"/>
              <a:t>Correction for mRNA contamination</a:t>
            </a:r>
          </a:p>
          <a:p>
            <a:pPr lvl="1"/>
            <a:r>
              <a:rPr lang="en-US" dirty="0" smtClean="0"/>
              <a:t>Batch effect removal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ineage inference</a:t>
            </a:r>
          </a:p>
          <a:p>
            <a:pPr lvl="1"/>
            <a:r>
              <a:rPr lang="en-US" dirty="0" smtClean="0"/>
              <a:t>RNA velocity</a:t>
            </a:r>
          </a:p>
          <a:p>
            <a:pPr lvl="1"/>
            <a:r>
              <a:rPr lang="en-US" dirty="0" smtClean="0"/>
              <a:t>Cell </a:t>
            </a:r>
            <a:r>
              <a:rPr lang="en-US" dirty="0"/>
              <a:t>type </a:t>
            </a:r>
            <a:r>
              <a:rPr lang="en-US" dirty="0" smtClean="0"/>
              <a:t>matching</a:t>
            </a:r>
          </a:p>
          <a:p>
            <a:pPr lvl="1"/>
            <a:r>
              <a:rPr lang="en-US" dirty="0" smtClean="0"/>
              <a:t>Integration of </a:t>
            </a:r>
            <a:r>
              <a:rPr lang="en-US" dirty="0" err="1" smtClean="0"/>
              <a:t>scTCR-Seq</a:t>
            </a:r>
            <a:r>
              <a:rPr lang="en-US" dirty="0" smtClean="0"/>
              <a:t>, </a:t>
            </a:r>
            <a:r>
              <a:rPr lang="en-US" dirty="0" err="1" smtClean="0"/>
              <a:t>scATAC-Seq</a:t>
            </a:r>
            <a:r>
              <a:rPr lang="en-US" smtClean="0"/>
              <a:t>, …</a:t>
            </a:r>
            <a:endParaRPr lang="en-US" dirty="0"/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27968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1" name="Picture 9"/>
          <p:cNvPicPr>
            <a:picLocks noChangeAspect="1"/>
          </p:cNvPicPr>
          <p:nvPr/>
        </p:nvPicPr>
        <p:blipFill>
          <a:blip r:embed="rId2" cstate="print"/>
          <a:srcRect r="50131"/>
          <a:stretch>
            <a:fillRect/>
          </a:stretch>
        </p:blipFill>
        <p:spPr bwMode="auto">
          <a:xfrm>
            <a:off x="3200399" y="3953679"/>
            <a:ext cx="563378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4042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648879"/>
            <a:ext cx="1447800" cy="1456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060" name="AutoShape 4" descr="data:image/jpeg;base64,/9j/4AAQSkZJRgABAQAAAQABAAD/2wCEAAkGBhQSERUTExQVFBUVGBsaGBcYGRwYHhgeGCAaGRwcGBweGyYgHCAjGhgZIC8gJScqLCwsGB4xNTAqNSYrLCoBCQoKDgwOGg8PGiokHyQvLDQ1NjMsLC4tLzQsLSwsLyotNjQqLCktLSopLSwpMiwsNC4sLCksLCwsLCwsLCwsLP/AABEIAN8A4gMBIgACEQEDEQH/xAAcAAACAgMBAQAAAAAAAAAAAAAABwUGAwQIAgH/xABIEAACAQMBBQQFBgsIAgIDAAABAgMABBEhBQYSMUEHIlFhEzJxgZEUQlJikqEVFiNTVHKCsdHS0xczQ5OissHwY8Ik8XODw//EABoBAAMBAQEBAAAAAAAAAAAAAAADBAIFAQb/xAAyEQACAgEBBQQKAgMBAAAAAAABAgADEQQSITFBURNhkaEFFBUiUlOBsdHwccEyQuEj/9oADAMBAAIRAxEAPwB40UUUQhRRRRCFFFFEIUUVqWO1oZi4ikSQocNwsDwnzx/3Q+Fe4M8yOE26j59vwJOtu0gErjITXlgnnjA5HmakKVfbTs48UE66Ehkz4Mp40+8sfdTaaxY2ye+KvsNabQ7vCNSitPY20RPbxTDlLGr/AGgDj3ZxW5SY6YbtcxuMkd06g4I06HpS17JN5JpZpbeWRpFEYkXiJYg8XC3eJJx6unLn40z2GRjxpM9kT42lIvjbv/pkj/jVNYzS/wBJLYcXJ9Z87TNrum08o7I0axgEHGusg9urdaZW5O8PyyzSVv7wdyT9deZ8gwwwHgwpYX0Iut4FRgGU3J4hzBEKHOc/qa++pjcyVtnbUlspD+TlOFJ6sNY2/aQlT9bhHSqLlDVhRxUA+PHwk1DFbCx4MSPqOHjJHf3fyaxvY0jw8fApaM4HEWZlHf4SR06dKYYpLb5/ltuxx9PlFsmngvAzfDX4Vfe03ackNg3oyQZGVCw5hWyTjwzjh/apL17TIg5geceluyru3InykxLvVaK/o2uYQ3gXXTyOuAfI1Jo4IBBBB1BGufZSZ3G7M/ltv8pmnkjVmYIkYXkhKksWU8yDoBy664Eg1xNsGdFeQzWsgJIxjhAI4iq5IDAEHQ4bPTp52SNlUJyOvPE9F1i4ZwMHoeGesbFFYZbxFjMjMqoF4ixOABzznwxWSKUMAykMCMgg5BB6g9alleZ6oooohCiiiiEKKKKIQoooohCiiiiEKKKKIQoopeJvLcbPvmivnMlvMxaOXGi8uWOQGgZemhHPVtdZszjjFWWivG1wPlL9dQB0ZDyZSp9hGP8AmkHuva3QnkNqcTQJxcI5uASrgA+tg8PdPPPjin+jggEEEEZBHXPhSYk2p+DdszyFSy/lQVGBkS8Mq9cetw664GdKp0rNssq7zu/795Lq1XaRm3Dfv+m77Rgbnb+R3o4GxHOOadGxzKZ1PmOY8+deO07Z/pdnyEc4isg9xw3+lm+FKz5Rc7VvTJbQANkcTx9xI8cmaQ838+ZxoKvOxN9TIHsNogxSsDHxt3Q3GMAP0BORhho2R79GsK/aVnhxHT8iYFrMhrtHHcD1/Bkj2SbQ9Js8RnnBI8fuJ9Iv+lwPdV1rn/ZW2rywlmtoFk9MxTjRYvSMCAcEDBAyGHwFS0OwNt3bK7CSMAhgZ5eAAg6ERrkjHP1aXZSgYnbGPGNqucoBsHPhHVSY7O34NtMoGjJcL7MOjf8ArTd2VHKsMazsryhFEjLoGYDUgYGMnXGOtQlpuHBFfG9QurEEejHDwZf1jyzknB54pKWBUZTzx5GPess6sOWfMRdbhH0+3PSeAuJddfWIX498/fVo7W9hFo47uPIeEgMRzAzlWH6r4+15VZ9m7n28F091EpSSReBgD3MZU91eS+qOWOvjUreWiyxvG4yrqVYeIYYNbN//AK9pjd/WMRY0/wD49mTv/vOYkN2Lo3m27eVwAWkklI5gcMbYA9hxj2Uydn702m0Wms5FwwLD0bkflFUkcSEHORgHoRkc+dR+6/Zo1nfm59MHjCSKi8JDDjZccRyQ2FGMjGvSoW7sm2PtI3bIXt5eNQy819IQ5U5PrBlGMnUA9c4a2za7bHHdj6RK7VKLt8N+19Z6ns73YsjPFmezJyQdQoP08eo3TjGh0z4VObR2Xa7dtQyu0ci6cQwWjJByjg8weemM4GDzrYuu0+x9EzBy7YP5LgYEnwOV4ffnFUvsaLtfTlf7pYcP4cRcFBz5gCT7/GvbNo1l3GGHPhmeV7AsCIcqd+OOI1bnYsUlv8mdeKPhC48lxgjwIwD7qWlzd3Gwp1jWVZ7eTLCNjhgM4Jx8w+Y7rYOmmAzNs7XS1heaQ4VB7yeijzJ0pG29rNtraBQkgMeKZhyijHJV8yO6Pic96sac7KMz/wCPTqZvUjadVT/Lr0Hf+I6t3t54L1OKFtR6yHRk9o/5GlS1L7b/AGbNH+X2Y3oZkHdj4jwnAxoxzgkcwchuuMk1bdm7ZVnFvJJGbpEVpUTIGSNeHOdM9M5AIzzpDqp315/EorZhusx+ZKUUUUqOhRRRRCFFFFEIUUUUQhVc323u+QRKwiMjO2B0UY1PE3jjkOuD4VY61tpbOjniaKVQyOMEH948CDqD0rdZUMCwyJiwMVIU4MpmzO1+2fSZJIT4/wB4vxHe/wBNTV81ntSAxCVJM6jhYcaHowB1B9o8RS4n3agsLv0N7CJbeU9ycFkdemeJSDpkcS+wjwM5fdjiMA9rdMARkCQCQa6jDrwnGOveq2xKkYMMjoeI/Mgre51Ktg9Qdx/Ezbr7fk2fP+D709z/AAZTywdAM/QPT6J0OnKA7WrJF2hG8gzG6xNIMkZCvwuMggjuAa6Vh27udtRUCyK1yiaqUf0vDprgPiQDyAI0HlUvu/u1NtW1Ed/HNEIX4YpTlJHT56FW1AyAOMjPToTWnatffBzkEHH3niJa3/mQRgggnu5Rm2FhHDGscSLGi8lUAAe4Voba3Stbt43uIUkaM5XPXno30l1zwnIzUrFHwgAZ0AGup08TXqubOnPioByGK+0UUQhRRRRCFFFFEIViubZJEKSKrowwVYAgjwIOhrLRRCU667JdnuxPo3TPzUlkVfcOLA9g0qwbC3fgs4vRW8YjTOTzJY+LE6k+ZqRor0knjPAAOESHaTve15OsEGXRX4I1XX0sh7vEPEZOB7z86mVuFuguz7YIcNM/emf6TeA+qvIe89TWyu5lsL35aExNwkc+7ltC/D0bGRkeJ661g303wSxizo0z/wB2n/s31R9/LzFDMbSqIN37kyZVFIaxzvPP7Cae/wDvwLKP0cZBncaeEY+m3/A8vAa0Hs23Xmvblb13dIIpCwbJDTSDnrnPDk949dRrk40N1t2ptsXTSSM3oFfM8p5yHn6NPdjUeqMfVBe1paJEixxqERAAqqMAAcgBXtjitezT6nr3fxM1I1jdrZ9B07/5kRsvfCGa5ltu8ksZIAcY4wOZX2eHPGvLlO0re1K7gjnilhk4byMji4OgGoLnoR4dQSCMYq7bobzrfW4kGBIukifRby8jzB9o5g15bThBYo3H985qq7LmtjvH74iTlFFFTSqFFFFEIVjuJ1RWdyFVQSxPIAakn3VkqldrV4yWIVeUkqq3sAZ8fFRTKk7RwvWLts7NC/SU/eDtVuZpvRWgZAThFROOV/M6HHsHLxNerXfLa1oA9xFKY9M+miwNfrqO6f1j7qsfY7u9HHZi6IBmuCxLdVRWKqg8B3cnxJ8hV/ZQRgjINPOoUHAQY8/GTjTsRtFzteXh0lWtNoWu2bVkIwfnIcccTdGU9euD11B6iq9u5t59lz/IL1gISfyUxOFGeWp+YT9k56aiP36tfwVeRXlsOBW4i0Y0B4cca45BWUjToRkchhlXmyre7WJpY1lClZI+IcjjQ49h5HT4Vp2CLgb1beO4zNas7ZO5lOD3iSNFFFRS6FFFFEIUUUUQhXwnFRW8O88FlHxzNqfVQas3sH/J0FJnerfWe+bDHgiB7sSnTyLH5x8z7gKqo0r3b+Akmo1aU7uJ6R9RyBgCpBBGQQcgg9Qa9Uhdzd+ZdnsE1ltie9F1jzqWhycDU5KHQ+R1p37K2rHcwpNCweNxlWHw5HUEHII8qXbS1TbLRtN6XLtLNuiiikx0KKKKIQqub5bkRbQjCuTHIOUqgcQGdVOeYOvsOviDY6K9BI4TwgHcZpbO2dDaQLFGqxxRr7AANSWJ68ySfM0uN+O1cANFaNwryabqfKL+b4eNW7f/AHdlvLUrC5Dr3gmcLLj5re/kToD8RA7kdlKQFbi84Zp+apzji9g+ew8ToOmo4qfW1aLtHeenL6yexbHbZG5evM9w6Srbn9mc18RPd8cNue8E5STZ1yx5qp8eZ6Y0arFtjYsuyrpLqyieSCQrHJCneI4iFAA56nBB6HIJANMpmAGScAcyelU/b3ahawZWM/KHHRD3R7X5fDNaR7bGON+Zl0pqUZ3Y8f8AuZcEbIBxjPQ19qibh9pPy6eSB0VXALqUyQFHCOFs/O1Jz110GKvdTupU7JlKMHXaEKKKKzNQqG3u3f8Allq8OQG0ZCejLyz5HUHyJrZ28Z/k8nybHpsdzOOfvBBOM4B64pdbN7X5Y29Hdwd4c8AxOPbG/P7qoprdveTGR4ya+1F92zOD3bps7h73raL8hvAYGjY8LNoBxEsVY9NSSG5EEa8ssNtpRBPSGRAnPj4hw/HOKo+0p9mbXAzL6GcDCscI48FIbuuMnlk9cEZqv3PYzdcWI7i3ZfpMrqcfqjiB+NNsWsnL5U9MfaJra0DCYYdc/eRfaFvAdp3ccFuCwJ9FF9YuRxPjoNB7lzprh32dsI40jHJFCj2KAB+6qpuT2bRWDGVnM9wRj0hHCEHURrk8Oepzk+QyKuNItsDkBeA4SmmsoCWOSeMKKKKTHQoorXv9oRwRmSVwiLzY/wDdT5CvQM7hPCcbzNiqNvh2mR2/FFb4lm5FuaIfP6R8hoOp6VVN8e0yS44orfMUPItyeQf+qnw5+PhVGrq6fQ/7WeH5nH1PpD/Wrx/E2L/aEk8hklcu7c2P/dB5DStfPIakkgAAZJJ5AAaknwFbeytkzXUoht0Mj9eioPpSNyUfeegNN7dncm22XGbid1eYDvTPoEzoViHzQeX0mz7qpv1S1e4m8/v7iTafRtd777h9/wB6yu7m9lBfE1+MLzW2zz8DMR/sGnj1FWLeftHgsz6GFRLIuhVTwogHQkA6jlwgadccqqe+Hac8/FFbZji5F+Tv7PoD7z5cqoVIq0jWHbv8I+3WLUOzoH1/fvHTud2mRXZWGYCC4OgXPck//Gx6/UOvhnnV0rmW3snmcRRoZHbUIPAfOJOiqOrEgDxpj7udo6WaJb3Msl1hsNOo4ljGNACfykwU6ceMnOmQBmTUabYYivf/AFLNNq9tQbN39xp0Vhs7xJUWSNldHGVZTkEeINZqil8KKKKIQrV2ptBYIZJn9WNSxxzOOg8zyraqJ3s2YbizniX1mQ8I8SveA95AFaQAsAeEy5IUkcYmtp7fvtrXBiiVn6iJTwxxjoZG0B9rc+mOVWrYPYqujX0xkP5qLKIPIv6ze7hrZ7FvRiG5UACUyhm8SpUBfcGDjHiT41dtsbx29quZ5VTwXmx9ijU/CqrnsLGpdw6D93yShKwgtY5J5n93TNszZENsno4IkiTwRQM+Z8T5nWtylNvH2zHBFsgjH5yTBb9lBoPfn2VaezXbt1c27G5ideEj0cjrw+lU65weZB64AIK+dJspasZbGenOOrvWw4XOOvKXCiiikx8o2+XaC1jeRRcAeMopcAd/LsyqFPEAOQ5551bto7JhuF4ZoklXwdQ2PZnkfMUld/dqr+FjI2CsMsWFLcPF6HhJXPTLA+zwq52XbJA395DKnmpVx+9f3Va+mchSg5CQV6pAWDnmfCe9sdj1u+TbyPAfon8qnwY8Q9zY8qhtn7u7XsJoxFiaIuoIEhMYDHhJZGKsuAc93PLryq5WfaPYSf44Q+Dqy/eRj76sFpeJKoeN1dTyZSGBx5iltZci7LZx3xq10O20mM9xmaiiippVCiil5vj2orHmG0Id+Rl0Kr+p9I+fL202qprThRFW3JUu0xlk3p3zgsV7545CO7Ep1Pmfor5n3A0mN4t6J71+KVtB6qDRV9g8fM6/uqMuLhpGLuxZmOSxOST5msfUAAkscKoBJYnkFA1J8hXbp0yUDaPHrOBfqrNQdkcOkKsm5+4k1+Q+sNt1lI1fxEIPP9c6Dpxcqs25/ZTynvwMDVbfOQOuZiNGP1B3fEtyG7vd2npEDBZcLMNDJgFExphByYjx9UedT2ah7jsU+Mpr0tdC9pf4fvH7SYvNqWWxrcRRqA3NY1OXc/SkY66/Sb2DOMUqd496p71+KVu6PVjXRV9g6nzOv7qi7i4aRi7sWZjksTkk+ZrCzgc//vPIDxPlVNGmSkbR49ZLfqnvOyOHSfamt1t0J79vyQ4IQcPOwyo8Qg+e3s0HU18TYqQAPehuIgFLQHDMDyNww1jU8+Ad49cVrbT25LOwLNwBMejSP8msYXVfRquOHHQ8/OhnstBFW4dev8fmCJXSQbd56dP5/EuW+O6ktjb8Fqn/AMYgGeQd6WRh1mP0PADujrjSl9TG3Q7VyuIb85XkLjHLymUf7xp4gamt7ezsySZflFjwgsOL0YI4HB1zGeS58PVPlU2nv7E9laMd/wC/eVanT9sO1qOR0/H4lA3b3onsH4oGBRjl4W9R/P6jfWHvBp0bqb6wX6fkyVlUZeJtGXz+sufnDT2HSkLPAyMUdSrKcFSMEEdCK8xSMjq6MyOhyrqcMp8j/wAcjTNRols95Nx8jFabXNV7r7x5idN0Uttz+1hXxDfFY30CzDSN/wBf823n6p8uVMkGuM6Mh2WG+d1HVxtKciFFFFYm4vt8uzZ5ZDcWTLHI2S6EsgY/SVlB4Seoxg89Nc1qy7H72VszzQwqTqVLSufiFHvzTmJrQu9v28X95PEnkzqD8M5qgX3EbIJ/fOTNp6QdogfvlIXdvs3s7PDLH6WUf4svfbPivRf2QKyXe/EcV+LOVGTj4AknMM0mAq4A0ycjiJxkV4uu0uwT/G4z9RGb78Y++llv1vXFcXUVzCHX0QQnjAGTG/pM91ieWnurdenc5LKeB8Zi3UouyEYcR4R60V5BoqSWRNbnbN9PtyX08YzGs0jo4zgyMoUMCD818jPtpi3vZ5s+XVrWJT4xj0R69YyvjUjtLalvbflJnjjJHM4DN7B6zcuQzyqk7a7Yo1yttGXPR5O6vuX1j7+Gqtiy9tpRJNurTpsMfzNm77G7RsmOS4i8g4cf61Y/fUtuRuabASg3DTrIVKgrwhAoOcDiI1JySMdKV0+29p7UZkjWaVc4ZUHo4l64ZtAf2iTTe3MsLiGzjjumDSrxZ4TkAZPAoOB6q4HLp1ry7KjZL57t+6e0YY7QTHfuyZN1r3+0I4I2klcIi82P/dT5CsssoVSzEAKCSTyAGpJpEb672tfTkgkQoSI18vpEfSP3DA8cmm05ubHKGq1IoXPMyQ3y7RpLvMUOYoOvRpP1sch9X455CmUVYdz9yJtoNxAmK3Bw02NWxzWIHmc6FjoPM6V2i1emTp/c4IW3VP1+wkTsjZE13L6G3Tjfmc6Kg+lI3QfEnoDTa2JuvabHi+UTuHmxgysNdfmQprgezJPU45edpbw2ex4fk1sitJz4Ac6n50z8yT8TpyFKzbW3JrqQyTOWPQcgo8FHQf8ATmowlurOW3LLi9WjGE3vJ7e/tDlvMxpmKD6Oe8/65H+0ae2qjRVg3S3In2gQy5it86zEet4iEH1j9b1R58qtLV6ZOgkKrbqn6n7SH2bs6W4lEMCGSQ64HJR9JzyVfM+7NOLcvs2is8TSkTXP0sd2PPMRA/7zqfLlU/u/u3BZReigThHNmOrOfpO3Nj+7kMCpSuLqNU127gJ3NPpEpGeJ6yF3m3Shvk4ZBhwO5IPWX+I+qfuOtJXeTdWayk4ZVyp9SQeq3s8D5HX2jWuhK17/AGfHPG0cqB0bmp/7ofMaitafVNTuO8TzU6Nbt43H94zmqp7dTfWewOE/KQE96BjoM6kxH5h8vVPhnWpffPs4ktcywZkg5nq0f63iv1h7/E0quwRVqU6j7TiA26V+h8jHNc2NjtuD0kTcMqjHFjEkZ6LKvUfdz4TSt2/u7NZyejmXHPhYaq4HVT/xzHWtKxvpIJBLC7RSLyZfDwYHRl+qdKaWwN+LbaafJL5FSVtAPmSHxiY6q/1Sc+BbWowbNId+9PtLSKtYN3uv9/3ximIq0bodoM9jiNsz2/5snvRj/wATHp9Q6eBWsu+XZ/JZkyJmSDPrdU8BJj4cXI+VVKq2WrUpnjIle3Svjh9jOjtibbhu4VmgcOje4gjmrA6gjqDW/XP25m9rbOuOM5NvIQJ18OgkUeK9fEZ64w/4pQyhlIIIBBGoIOoIrhXVGp9kz6Ki5bk2hNHb+x1urd4GJUOBqMZGCGHPzFK607F7o/3lzBH+ojSf7itN6eYIrMeSgk+wamquvahYH/GYe2OT+WtVNdgivOO6YtWnINmM98grTsSgH97c3EnkvBGD8FJ5edQ3aJuBbWdqjwKwLPwOWdnLcSsRzOByPLHOr6naLYE4+UL71cfeVxX273n2dcRtDJcQMjqVYM3CCCCDrpjTqDmtoblcMwJ8ZhxS6FVKjwnjdvemJrO2LOOIwxFtVGpRc6cWmtFbUG5dkFULbx8IAA5nQctc66V8qSWRJ71bDuLeZhcFx3v74gsr517sjDBOOhOcipmzstkC1lKmVrr0bcBuOfFjTgC/kwc8utO6SMMCCAQeYOoPtqqbY7L7KfJVDA5+dCeEe9MFP9OfOrvWQ5HaA7uh/rhIPVWrB7Ijf1H98ZFdizj5JOPC5b70iphUpZuz7aNkS9nP6QcyFb0TH9ZGJRve3uq+blbXnuLUPcxmORWKHIxx8OO/yx3uemnhSLlXO2pzkx9DMAEZcYH0kX2q7VMViUU4MzBP2dWb4gY/aNJSml20epbfrSfuSlbXY0KgUg9ZxPSDE3EdMSZ3N3ZO0LsQkkQxjjmI0JXOAgPQsevgDV13436+T/8AwrLEYjAVnUAcGB6kfhgcz05DUZrD2HYzfcuLii9uMPj3Zz99L27Lekfj9fibiz9LJz9+aRUovvZn5Si5jp9Oip/txMxMxJydSeZPWvhPIakkgAAZLE8goGpJ8BRWayu3hkEsTFJACAynBAPPB6ZrpNtY93jOWmzn384jB3O7KC/DNfjC81ts/AzEc/1Bp4k6impGgUAAAADAA0AA5ACuffxyvf0qb7Zo/HK9/SpvtmuU+iusO0zCdivX01rsqpAnQmaM1z3+OV7+lTfbNH45Xv6VN9s1j2dZ1E37Tr6GdCZozXPf45Xv6VN9s0fjle/pU32zR7Os6iHtOvoZ0HS83z7MFk4prQBZObRaBX806KfLkfLqv/xyvf0qb7Zo/HK9/Spvtmm1aO6o5VhFW62i1dllPlIqeBkYq6lWU4KkYII6EHlWJ0BGDrW1f7RknbjldpGxjiY5OB0z761q6g3j3pyCQD7sv+4vaM6ulneH0sUhEaStqyltAkufXU6KGOozrkaiI7Qd2hZ3WEGIpBxoPo9GX3H7mFU/aBxGSOYwR7QRjFNvtjUehtiefEw+KqT94Fc1VFOpCrwInUZjfpS78VP4/MVhFN7sa2yZbN4GOWtpOAZ+gw4k+HeX2KKUNXzsTnIu7tOjRRsfapI/cx+Fe+kVGwG7556Mciwr3RpbfkC2s5PIRSE+5TSd7O9yotoG5MzSqIjGF9G/D6wYtnIIPzfvptb3ScNjcn/wyD4qR/zVK7EYfyd2/jMq/ZQH/wB/urnKStJI6j7GdNlDXgEf6n7iVHevdVLe/itInl4ZHhUsxDMPStwtg8ONBy0qT337PI7CFZo55ZOJwhWQJ1DtnKqPo4x51sb2wv8AjBbZDYaeAqSDhggUtw+ONc45VOdsz4toR/5T9yN/GqksbtUGTwHOSPUvY2HZHE8osrKwZ40YzTgsqnSRuoB01oq/7s7rwvZWzniy0ERPLmUU/RormTqyy7xdpFvaSNEVkkkTmoXAGQCMs2OhGoBqjbT7Z55G4IESMnkFBmf3aY/00xdu7h2d5Kss8XEygjRiobljj4SC2MaZPjUPvPtm12RDwW0UMczjuqqgYH03xqR4ZOp9hquoqSFRMnvkdqsAWd8Duiq21tu7kYi7aZcDi4ZSV58vyfJdPIcx40zuxxbj5G7S5ELuDbhic8OMMQOikjIH6x5EE07cPc59pzG6ucm2VyTxc7h86/sA8/Hl44dfpUUqmVUnRVyBnA+aPIDp4V7qLtoCteA/fCZ01GwTY3E9/wC75Su13ZxezWUDWKQE/qv3T/q4KTldLX1ks0bxOMo6lWHkdK583i2DJZztDJ01VsaOp5MP+R0ORVvo+0FezPESH0lSQwsHAyR7ON4BZ344ziK5URsTyVwcxsfLOVz9arXv72cSSStc2oDcerxaA8XVkzoc8yOeeWc4CvZQRgjIPSrXu52kXVoojJE8Q5LITxKPBZBk4/WDVqyiyuw21c+ImKr6rKhVdy4GQsu79ypw1vOD/wDif+WvH4EuPzE/+U/8tMy27ZoDjjt5V8eEo37ytbP9sVp+buPsp/Uo9Y1Hy576tpvmRVfgS4/MT/5T/wAtH4EuPzE/+U/8tNX+2K0/N3H2U/qUf2xWn5u4+yn9Sj1jUfLh6tpvmRVfgS4/MT/5T/y0fgS4/MT/AOU/8tNX+2K0/N3H2U/qUf2xWn5u4+yn9Sj1jUfLh6tpvmRVfgS4/MT/AOU/8tH4EuPzE/8AlP8Ay01f7YrT83cfZT+pR/bFafm7j7Kf1KPWNR8uHq2m+ZFV+BLj8xP/AJT/AMtH4EuPzE/+U/8ALTV/titPzdx9lP6lH9sVp+buPsp/Uo9Y1Hy4erab5kVX4EuPzE/+U/8ALQNiXHL5POSegikP/rTV/titPzdx9lP6lB7YrTH93cfZT+pR6xqPlw9W03zJW9zuy2aSVJrxfRxIQywkgtIw1HGBkKufm5yeRxWv2qbeE90IkOVgBUnxdscXwwo9oNfd4e1S4nBSEfJ0PMg5c/tacPuGfOqTWqKH2+1t4zGo1FfZ9jTwnymZ2H2Hdu7jo8ixr/8AqBJ++QfClrDbvK6RRLxyyHhRR1J6nwAGpPQCuhd1dgLZWkVuuvAveb6THVm97E+7ApHpG0bkH8yj0ZURmw/xPm8u80VlF6SXJJOERebHy8B4np8KX+6naXaRTCBLVLdJpNfRsXJdsKpKBMnJCjSo/tK9JebVjs1JGWjiU8+EOBI7Y/VP+kVfbzZtlsuz41gixFgplVLvIPVJYjJbOvF01PSoyqqAuzliPDPCXB2Yl9rCg+OOMsctnGzK7IrMmeFioJXPPhJGR7q1tubBhu4jFMvEp6jRhyPdYajkOXPlSQ2daXu1rqRoyGZNXkdmVUz6qLgEjkcADTFX/cLeyX5Q+z7o8UsfHwSZzxejOGUk89CCDzIBzQ9AQEq2SOMEvLkBlwDw7/xLjYbFihijiQHhjRUXJJOFAUZPXQV9reoqWVyM3l2sbW1lnVOMouQvtIGT5DOT5A1zxtm/aeUyzvnibL5OOL6uegwMacq6XliDKVYBlIwQRkEHoQedVzZnZvs+BuJbZGbOeKTMpHs4yQPcBVNN61qRs5Jkl1DWODtYA7vOK633t2jdKsVokvo1AVVtozGigaAek6D2tUlsnsv2k8glkmS1YHPFxGWUe9SBy+tTkVQBgaCvteHUORgYA7hNLpkBy2Se8/onwVE7y7sRXsXo5BgjVHHrIfLyPUdfcCJeikqxU5EeyhhhuERG3+z67tSTwGWMcnjBbT6y+sv7vOq1XTlaN7sO3m1lhikPiyKx+JGa6VfpEge+JyrPRgJyhxOcaKfv4h2P6LF8D/Gj8Q7H9Fi+B/jTfaK/CYr2W3xCIKin7+Idj+ixfA/xo/EOx/RYvgf40e0V+Ew9lt8QiCop+/iHY/osXwP8aPxDsf0WL4H+NHtFfhMPZbfEIgqKfv4h2P6LF8D/ABo/EOx/RYvgf40e0V+Ew9lt8QiCop+/iHY/osXwP8aPxDsf0WL4H+NHtFfhMPZbfEIgqKfv4h2P6LF8D/Gj8Q7H9Fi+B/jR7RX4TD2W3xCIKt/Ym79xeNw28ZfxkPdjX9Z8Y9wyfKnjDuRYqci1hz5oG/3ZqajjCgAAADkBoB7KVZ6RJGEGI6r0YoOXOZV9ydworBS5Ppbhxh5SMYH0Ix81c+89egFqoormEknJnVAAGBFnv5seW1vU2pEokVCpca90hTGScfNKaZ6HnVL3l3yn2pLHFGoZicRwxni7x5sx9nU6Ae8noCta32dFGxZI0Rm9YqoUnrqQNdapXUkDgMgYzJW0oJ4nBOccpTtkX1lsez9AZUeZNZVXV5JGAJ06DkAToABVS7MYXu9rSXTcoldmI5ekmOAv2eP4Vb95OyqG7nMwmkh4tXVAp4iSSWywJBOR5acqsu7270NlAsEC8KjUk6sxPNnPUn+AGAAKyXQJspnfxzNCt2fafG7hj+5J0UUVPKYUUUUQhRRVf3y3uSwh4scUr5EaeOOZb6oyPiB1yNIhc7K8Zl3CKWbhLBRSGtH2htiZgjM6qe87EpDH1wABqeWgBPInxqxXO6O0dnQmaC6LhdXRAcADmeBiwbHXriqewTOztjPl4yX1h8bWwdnz8I16Kqe4e/K36MrgJcR441HJgeTpnXBOhHQ6a6E2ypWUqcGVqwYZEKKKK8nsKKKKIQoooohCiiiiEKKKKIQoooohCiiiiEqu9e/yWMqRvDI4ZS3EuBy5Bc4DHx1GMjnmp/ZW1Y7mJZoWDo40I+8EcwQdCDqDWLbmxorqFoplBU9eRU/SU9CP/vSknsjeJ9m3b+gkE8PFhl5LKo04h9FvBuXQ5GKrSkWp7n+Q85G9xpf3z7p4d3/O+Pyio/YW3obuETQtxKdCDoVI5qw6EeHmCMgg1IVJLIUUUUQhRRRRCFFFFEIUie1OaSbaTQg6looU8uMKf9zn409qVvaxue7P8shB04fScIyUZPVkx4AAA+GB4nFOmPvEcyCBJdUPdB5Agn+IwthbFjtLeOCIYSMY8yeZY+ZOSfbW+5GDnl1qo7t9o9vPbh55EglUYkRjjJ+lH1ZTz8RyNVPf3tRWSNobYkRsCHlIwWHVUB1APUnB8hzrxNO7HBGP55T19TWq5Bz0xzlf3KueHbVv6Ed12lXH/jKsRn2YB/ZpsWXaDZyymES8LBioLDCtjTKt6up5ZIJ8KUFhZPZQG6lBSe5QpbodGjiPrysOhYd1eveY1Jdnm4Z2hHNPKzRxepDgDUj1mIPNR6uOpLfRqixa3JsckAnd9OcmqaxAK0AJAyfryjwopWJf7Q2OQso+U2o0DZJCjTk3NP1W7vh41f8AdzeKK9gWeHi4GJHeUqQRoR4HB0yCR51JZUU55BltdofdjBHKSlFFFKjYUUUUQhRRRRCFFFeXkA5kDJwM6ankKIT1WG7vEiQvI6oo5sxAA95rW25dyxwO8EfpZFGVTOM/Dnga464xShbY+1NqTt6VWRY2KlpcxxqVyCI1HrajHEAfM06utW3s2B5xFtjLuRcnyk7vR2xKp4LVcjOPSMDlvKNOevifhVas73aWz+C6ZJUSRm/JysWVuI5IkHNGbmGIDZycEZBy9m1xHa7TMdxEoeX8mjsO9FKuRwAnlx6jTqAOtOq8s0lRo5FDowwynkRVDutTGvZ93zPfJkRrkFm173kO7ET+/PaebmFYYFdFcDjHz2Y/4YxnIzzI9b2c5zcbssRYWlvk4p5lxwZ/uVOoC+D+J6ch1zAbybpS7LuY7uAB40fKMw4uHOnBIPMEgMMHwwaZm6e98N/FxR911x6SI+shP+5Trhhzx0IIHl+VVez/AMf77++e0YZm7X/P+u7ui5vNj3uxrhprZHnhOMgKWEi5ACyBdQ4LaMB100LLTdtJi8asyGMsoJRsEqSMlTgkZHLQ1moqayw2HJ4yqqoVjZHD7QooopcbCiiiiEKKKKIQoooohKxtfs5srjJMfomPzojwfEYKn4Vq2XZ9s+xBuGQuYgW9JM3pOHGuVX1QfDC5q41GbxbCW8gaB2dQ2DlTjUajI5EZ6HwpocsQHJxFFAoLIozEjdXM21tpKi6GVuuoiiXx9g+LHzq4fJtobG1T/wCTaA5K690czpqYzz1GV6kZNWTcXcBNnGZy/pZJW9fh4cIOS4yeuSSOfd8KttObU5OMZXpJ00uFznDdf3iJB7q73wbQjZ4c5QhZFYaqTrjPJh5g/CoztFuVttmukYCekIRQo4QOI8TYA8QG+NWqC1ROLgRV4jxNwgDiJwMnHM4AGfIUsO2nagDQQ50UNI3v7q/uf41nTKGtHTj4TeqYrSevDx3Ta7F7ueaO5eWWR4ldY4lZiwUqMtjP6yaVd949ti0tnnZeLgx3c4yWIUDPvpa7lb0vs20SN7OUwsfSCYZHEJO8DqvCe7gDvDQUdoG/0F5apHDxjv8AE4ZcYCg4GckHJOdD0pi6Z3syw3E/SKbUolWFO8DnxlktO120eNnKTrwMEYcAOCwYjDcWDop8D5Uf2wWn0Lj7Cf1KXMWzCmxYZSNbi6d/cFaMf7GPvq4dlWy7OTZqNcQ2zSccgLSpGWIDHGSwzyrzZrCBtknOefSa2rWcqGAwBy6/WSH9s1oD3o5lXqxCnHuDEn3VabveBRYm8TVfQ+lQNpnK8Sg+Gcge+vFtsixzwxw2uT0VI8nHkB4VHdo8gi2ZKqgKDwIAMAAFl0A/VB08KWAr2KAuPrGkslbMzZxnliVrYPa+zzpHcxxqkj8PpFJATIwvEDnILaFsjGeWlS3atsdnt1uIywe3bOhIPC2MkY5FSFOegzSv2Luq1xYXN0ve9FMVKeKBQWOMcxxA8+Qbwpl9me84vLZrS4PHLEvCeL/FiPdDHxOO63ng/Op77KMLqxuzgj96iTptOppsO/GQf3oZ67It4jPaG3kYtLbHhydS0bZMZ88DK/sjxq+UirCdtkbWHGfyYb0Uh8YpCCr/ALJ4WPsYU83cAEkgAaknQD21NfXsPgcOX8GU0WbaZPEbj/Iiq7Xt1cMLuMEBsCQjmrj1HHhyAz4geNXPcHen5daK7Y9NH3JgOjjqB4MMMPaR0rO+2LK9WS2E0cnHlCoYZOnESmfWwNeJcgEeVU7czc2+sNo5ARreRCJX4hghS3oyF58YOvhwuRnNMchq8NuZfMf8i0UrYSu9W8j/AN+8ZVxbq6lHUMrDBUjIIPQiqzsXs5t7W7+UxNKCEKhC54RxHJPidMDByNAeeCLVRU+0cYzulOyCdrG+FFFFZmoUUUUQhRRRRCFFFFEIUUUUQhRRRRCFFFFEIUge0i4N3tJ4kOS0qW6e4hT/AKyfjT+qOut3reSVJnhjaWNuJH4RxAjzGtNrs2A3eMRNle2V7jmbltbiNFRRhUUKB5KMD7hSN7X7lfljpGirwIiHhAHEzd45xzOGA91PeldtPsvuJNpR3DPFJCbgSyakMADxBeEggjQLz68q3S4QMTxxu+sxehcqAN2d/wBJm3/2ULbZFpBp+SeJD7RG/Efecmq9uFuAm0bUzvM8bCRk4VVCO7gjmCeRpgdpeyJLizCxLxMsitjIGgDA8yOhpW7nb8T2kJhtljdS7SEuCTluEfSUY7o+NPrZuyARgN554k9ir2xLoTuHLMva9ittgg3Fzk9VMaf/AMyaydr03BZRR5Oso59Qitz95FV9O03aJOBFEfLhA/fLW5v3YXt7ZW8zQLG6h/SRh1OGd1jQKeLByADzwM1lCRarOwP1zNOA1LLWpH0xxld3Q3e2jcWoFq3obZy5y0pQOfVY4QM51XGumlY9q7Fudj3MEwZXcDiBXIVxykiOddRj4qelNrcLZL22zreGQBXVMsM5wWJcjI0OrdNKktq7GhuUCTxiRQcgHOhwRkEajQmsrqTwce6eQAE2+lG5kPvDmSTF5v8AbJXaVtBe2qtLxrwMqjLFTnmByKPxKfDJ8Krdhszam00jQek9AqqokmJRMKMAhccUh09bByetODd7duGyiMUCsqlix4nZ8k4BPeJxyHLFSlZGoZVCjlz5zR0ysxY538uUpO6vZZBaOs0jvPOmqse4qHl3EB8DjvE1dqKKnJLHJlIUKMCFFFFeT2FFFFEIUUUUQhRRRRC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AutoShape 6" descr="data:image/jpeg;base64,/9j/4AAQSkZJRgABAQAAAQABAAD/2wCEAAkGBhQSERUTExQVFBUVGBsaGBcYGRwYHhgeGCAaGRwcGBweGyYgHCAjGhgZIC8gJScqLCwsGB4xNTAqNSYrLCoBCQoKDgwOGg8PGiokHyQvLDQ1NjMsLC4tLzQsLSwsLyotNjQqLCktLSopLSwpMiwsNC4sLCksLCwsLCwsLCwsLP/AABEIAN8A4gMBIgACEQEDEQH/xAAcAAACAgMBAQAAAAAAAAAAAAAABwUGAwQIAgH/xABIEAACAQMBBQQFBgsIAgIDAAABAgMABBEhBQYSMUEHIlFhEzJxgZEUQlJikqEVFiNTVHKCsdHS0xczQ5OissHwY8Ik8XODw//EABoBAAMBAQEBAAAAAAAAAAAAAAADBAIFAQb/xAAyEQACAgEBBQQKAgMBAAAAAAABAgADEQQSITFBURNhkaEFFBUiUlOBsdHwccEyQuEj/9oADAMBAAIRAxEAPwB40UUUQhRRRRCFFFFEIUUVqWO1oZi4ikSQocNwsDwnzx/3Q+Fe4M8yOE26j59vwJOtu0gErjITXlgnnjA5HmakKVfbTs48UE66Ehkz4Mp40+8sfdTaaxY2ye+KvsNabQ7vCNSitPY20RPbxTDlLGr/AGgDj3ZxW5SY6YbtcxuMkd06g4I06HpS17JN5JpZpbeWRpFEYkXiJYg8XC3eJJx6unLn40z2GRjxpM9kT42lIvjbv/pkj/jVNYzS/wBJLYcXJ9Z87TNrum08o7I0axgEHGusg9urdaZW5O8PyyzSVv7wdyT9deZ8gwwwHgwpYX0Iut4FRgGU3J4hzBEKHOc/qa++pjcyVtnbUlspD+TlOFJ6sNY2/aQlT9bhHSqLlDVhRxUA+PHwk1DFbCx4MSPqOHjJHf3fyaxvY0jw8fApaM4HEWZlHf4SR06dKYYpLb5/ltuxx9PlFsmngvAzfDX4Vfe03ackNg3oyQZGVCw5hWyTjwzjh/apL17TIg5geceluyru3InykxLvVaK/o2uYQ3gXXTyOuAfI1Jo4IBBBB1BGufZSZ3G7M/ltv8pmnkjVmYIkYXkhKksWU8yDoBy664Eg1xNsGdFeQzWsgJIxjhAI4iq5IDAEHQ4bPTp52SNlUJyOvPE9F1i4ZwMHoeGesbFFYZbxFjMjMqoF4ixOABzznwxWSKUMAykMCMgg5BB6g9alleZ6oooohCiiiiEKKKKIQoooohCiiiiEKKKKIQoopeJvLcbPvmivnMlvMxaOXGi8uWOQGgZemhHPVtdZszjjFWWivG1wPlL9dQB0ZDyZSp9hGP8AmkHuva3QnkNqcTQJxcI5uASrgA+tg8PdPPPjin+jggEEEEZBHXPhSYk2p+DdszyFSy/lQVGBkS8Mq9cetw664GdKp0rNssq7zu/795Lq1XaRm3Dfv+m77Rgbnb+R3o4GxHOOadGxzKZ1PmOY8+deO07Z/pdnyEc4isg9xw3+lm+FKz5Rc7VvTJbQANkcTx9xI8cmaQ838+ZxoKvOxN9TIHsNogxSsDHxt3Q3GMAP0BORhho2R79GsK/aVnhxHT8iYFrMhrtHHcD1/Bkj2SbQ9Js8RnnBI8fuJ9Iv+lwPdV1rn/ZW2rywlmtoFk9MxTjRYvSMCAcEDBAyGHwFS0OwNt3bK7CSMAhgZ5eAAg6ERrkjHP1aXZSgYnbGPGNqucoBsHPhHVSY7O34NtMoGjJcL7MOjf8ArTd2VHKsMazsryhFEjLoGYDUgYGMnXGOtQlpuHBFfG9QurEEejHDwZf1jyzknB54pKWBUZTzx5GPess6sOWfMRdbhH0+3PSeAuJddfWIX498/fVo7W9hFo47uPIeEgMRzAzlWH6r4+15VZ9m7n28F091EpSSReBgD3MZU91eS+qOWOvjUreWiyxvG4yrqVYeIYYNbN//AK9pjd/WMRY0/wD49mTv/vOYkN2Lo3m27eVwAWkklI5gcMbYA9hxj2Uydn702m0Wms5FwwLD0bkflFUkcSEHORgHoRkc+dR+6/Zo1nfm59MHjCSKi8JDDjZccRyQ2FGMjGvSoW7sm2PtI3bIXt5eNQy819IQ5U5PrBlGMnUA9c4a2za7bHHdj6RK7VKLt8N+19Z6ns73YsjPFmezJyQdQoP08eo3TjGh0z4VObR2Xa7dtQyu0ci6cQwWjJByjg8weemM4GDzrYuu0+x9EzBy7YP5LgYEnwOV4ffnFUvsaLtfTlf7pYcP4cRcFBz5gCT7/GvbNo1l3GGHPhmeV7AsCIcqd+OOI1bnYsUlv8mdeKPhC48lxgjwIwD7qWlzd3Gwp1jWVZ7eTLCNjhgM4Jx8w+Y7rYOmmAzNs7XS1heaQ4VB7yeijzJ0pG29rNtraBQkgMeKZhyijHJV8yO6Pic96sac7KMz/wCPTqZvUjadVT/Lr0Hf+I6t3t54L1OKFtR6yHRk9o/5GlS1L7b/AGbNH+X2Y3oZkHdj4jwnAxoxzgkcwchuuMk1bdm7ZVnFvJJGbpEVpUTIGSNeHOdM9M5AIzzpDqp315/EorZhusx+ZKUUUUqOhRRRRCFFFFEIUUUUQhVc323u+QRKwiMjO2B0UY1PE3jjkOuD4VY61tpbOjniaKVQyOMEH948CDqD0rdZUMCwyJiwMVIU4MpmzO1+2fSZJIT4/wB4vxHe/wBNTV81ntSAxCVJM6jhYcaHowB1B9o8RS4n3agsLv0N7CJbeU9ycFkdemeJSDpkcS+wjwM5fdjiMA9rdMARkCQCQa6jDrwnGOveq2xKkYMMjoeI/Mgre51Ktg9Qdx/Ezbr7fk2fP+D709z/AAZTywdAM/QPT6J0OnKA7WrJF2hG8gzG6xNIMkZCvwuMggjuAa6Vh27udtRUCyK1yiaqUf0vDprgPiQDyAI0HlUvu/u1NtW1Ed/HNEIX4YpTlJHT56FW1AyAOMjPToTWnatffBzkEHH3niJa3/mQRgggnu5Rm2FhHDGscSLGi8lUAAe4Voba3Stbt43uIUkaM5XPXno30l1zwnIzUrFHwgAZ0AGup08TXqubOnPioByGK+0UUQhRRRRCFFFFEIViubZJEKSKrowwVYAgjwIOhrLRRCU667JdnuxPo3TPzUlkVfcOLA9g0qwbC3fgs4vRW8YjTOTzJY+LE6k+ZqRor0knjPAAOESHaTve15OsEGXRX4I1XX0sh7vEPEZOB7z86mVuFuguz7YIcNM/emf6TeA+qvIe89TWyu5lsL35aExNwkc+7ltC/D0bGRkeJ661g303wSxizo0z/wB2n/s31R9/LzFDMbSqIN37kyZVFIaxzvPP7Cae/wDvwLKP0cZBncaeEY+m3/A8vAa0Hs23Xmvblb13dIIpCwbJDTSDnrnPDk949dRrk40N1t2ptsXTSSM3oFfM8p5yHn6NPdjUeqMfVBe1paJEixxqERAAqqMAAcgBXtjitezT6nr3fxM1I1jdrZ9B07/5kRsvfCGa5ltu8ksZIAcY4wOZX2eHPGvLlO0re1K7gjnilhk4byMji4OgGoLnoR4dQSCMYq7bobzrfW4kGBIukifRby8jzB9o5g15bThBYo3H985qq7LmtjvH74iTlFFFTSqFFFFEIVjuJ1RWdyFVQSxPIAakn3VkqldrV4yWIVeUkqq3sAZ8fFRTKk7RwvWLts7NC/SU/eDtVuZpvRWgZAThFROOV/M6HHsHLxNerXfLa1oA9xFKY9M+miwNfrqO6f1j7qsfY7u9HHZi6IBmuCxLdVRWKqg8B3cnxJ8hV/ZQRgjINPOoUHAQY8/GTjTsRtFzteXh0lWtNoWu2bVkIwfnIcccTdGU9euD11B6iq9u5t59lz/IL1gISfyUxOFGeWp+YT9k56aiP36tfwVeRXlsOBW4i0Y0B4cca45BWUjToRkchhlXmyre7WJpY1lClZI+IcjjQ49h5HT4Vp2CLgb1beO4zNas7ZO5lOD3iSNFFFRS6FFFFEIUUUUQhXwnFRW8O88FlHxzNqfVQas3sH/J0FJnerfWe+bDHgiB7sSnTyLH5x8z7gKqo0r3b+Akmo1aU7uJ6R9RyBgCpBBGQQcgg9Qa9Uhdzd+ZdnsE1ltie9F1jzqWhycDU5KHQ+R1p37K2rHcwpNCweNxlWHw5HUEHII8qXbS1TbLRtN6XLtLNuiiikx0KKKKIQqub5bkRbQjCuTHIOUqgcQGdVOeYOvsOviDY6K9BI4TwgHcZpbO2dDaQLFGqxxRr7AANSWJ68ySfM0uN+O1cANFaNwryabqfKL+b4eNW7f/AHdlvLUrC5Dr3gmcLLj5re/kToD8RA7kdlKQFbi84Zp+apzji9g+ew8ToOmo4qfW1aLtHeenL6yexbHbZG5evM9w6Srbn9mc18RPd8cNue8E5STZ1yx5qp8eZ6Y0arFtjYsuyrpLqyieSCQrHJCneI4iFAA56nBB6HIJANMpmAGScAcyelU/b3ahawZWM/KHHRD3R7X5fDNaR7bGON+Zl0pqUZ3Y8f8AuZcEbIBxjPQ19qibh9pPy6eSB0VXALqUyQFHCOFs/O1Jz110GKvdTupU7JlKMHXaEKKKKzNQqG3u3f8Allq8OQG0ZCejLyz5HUHyJrZ28Z/k8nybHpsdzOOfvBBOM4B64pdbN7X5Y29Hdwd4c8AxOPbG/P7qoprdveTGR4ya+1F92zOD3bps7h73raL8hvAYGjY8LNoBxEsVY9NSSG5EEa8ssNtpRBPSGRAnPj4hw/HOKo+0p9mbXAzL6GcDCscI48FIbuuMnlk9cEZqv3PYzdcWI7i3ZfpMrqcfqjiB+NNsWsnL5U9MfaJra0DCYYdc/eRfaFvAdp3ccFuCwJ9FF9YuRxPjoNB7lzprh32dsI40jHJFCj2KAB+6qpuT2bRWDGVnM9wRj0hHCEHURrk8Oepzk+QyKuNItsDkBeA4SmmsoCWOSeMKKKKTHQoorXv9oRwRmSVwiLzY/wDdT5CvQM7hPCcbzNiqNvh2mR2/FFb4lm5FuaIfP6R8hoOp6VVN8e0yS44orfMUPItyeQf+qnw5+PhVGrq6fQ/7WeH5nH1PpD/Wrx/E2L/aEk8hklcu7c2P/dB5DStfPIakkgAAZJJ5AAaknwFbeytkzXUoht0Mj9eioPpSNyUfeegNN7dncm22XGbid1eYDvTPoEzoViHzQeX0mz7qpv1S1e4m8/v7iTafRtd777h9/wB6yu7m9lBfE1+MLzW2zz8DMR/sGnj1FWLeftHgsz6GFRLIuhVTwogHQkA6jlwgadccqqe+Hac8/FFbZji5F+Tv7PoD7z5cqoVIq0jWHbv8I+3WLUOzoH1/fvHTud2mRXZWGYCC4OgXPck//Gx6/UOvhnnV0rmW3snmcRRoZHbUIPAfOJOiqOrEgDxpj7udo6WaJb3Msl1hsNOo4ljGNACfykwU6ceMnOmQBmTUabYYivf/AFLNNq9tQbN39xp0Vhs7xJUWSNldHGVZTkEeINZqil8KKKKIQrV2ptBYIZJn9WNSxxzOOg8zyraqJ3s2YbizniX1mQ8I8SveA95AFaQAsAeEy5IUkcYmtp7fvtrXBiiVn6iJTwxxjoZG0B9rc+mOVWrYPYqujX0xkP5qLKIPIv6ze7hrZ7FvRiG5UACUyhm8SpUBfcGDjHiT41dtsbx29quZ5VTwXmx9ijU/CqrnsLGpdw6D93yShKwgtY5J5n93TNszZENsno4IkiTwRQM+Z8T5nWtylNvH2zHBFsgjH5yTBb9lBoPfn2VaezXbt1c27G5ideEj0cjrw+lU65weZB64AIK+dJspasZbGenOOrvWw4XOOvKXCiiikx8o2+XaC1jeRRcAeMopcAd/LsyqFPEAOQ5551bto7JhuF4ZoklXwdQ2PZnkfMUld/dqr+FjI2CsMsWFLcPF6HhJXPTLA+zwq52XbJA395DKnmpVx+9f3Va+mchSg5CQV6pAWDnmfCe9sdj1u+TbyPAfon8qnwY8Q9zY8qhtn7u7XsJoxFiaIuoIEhMYDHhJZGKsuAc93PLryq5WfaPYSf44Q+Dqy/eRj76sFpeJKoeN1dTyZSGBx5iltZci7LZx3xq10O20mM9xmaiiippVCiil5vj2orHmG0Id+Rl0Kr+p9I+fL202qprThRFW3JUu0xlk3p3zgsV7545CO7Ep1Pmfor5n3A0mN4t6J71+KVtB6qDRV9g8fM6/uqMuLhpGLuxZmOSxOST5msfUAAkscKoBJYnkFA1J8hXbp0yUDaPHrOBfqrNQdkcOkKsm5+4k1+Q+sNt1lI1fxEIPP9c6Dpxcqs25/ZTynvwMDVbfOQOuZiNGP1B3fEtyG7vd2npEDBZcLMNDJgFExphByYjx9UedT2ah7jsU+Mpr0tdC9pf4fvH7SYvNqWWxrcRRqA3NY1OXc/SkY66/Sb2DOMUqd496p71+KVu6PVjXRV9g6nzOv7qi7i4aRi7sWZjksTkk+ZrCzgc//vPIDxPlVNGmSkbR49ZLfqnvOyOHSfamt1t0J79vyQ4IQcPOwyo8Qg+e3s0HU18TYqQAPehuIgFLQHDMDyNww1jU8+Ad49cVrbT25LOwLNwBMejSP8msYXVfRquOHHQ8/OhnstBFW4dev8fmCJXSQbd56dP5/EuW+O6ktjb8Fqn/AMYgGeQd6WRh1mP0PADujrjSl9TG3Q7VyuIb85XkLjHLymUf7xp4gamt7ezsySZflFjwgsOL0YI4HB1zGeS58PVPlU2nv7E9laMd/wC/eVanT9sO1qOR0/H4lA3b3onsH4oGBRjl4W9R/P6jfWHvBp0bqb6wX6fkyVlUZeJtGXz+sufnDT2HSkLPAyMUdSrKcFSMEEdCK8xSMjq6MyOhyrqcMp8j/wAcjTNRols95Nx8jFabXNV7r7x5idN0Uttz+1hXxDfFY30CzDSN/wBf823n6p8uVMkGuM6Mh2WG+d1HVxtKciFFFFYm4vt8uzZ5ZDcWTLHI2S6EsgY/SVlB4Seoxg89Nc1qy7H72VszzQwqTqVLSufiFHvzTmJrQu9v28X95PEnkzqD8M5qgX3EbIJ/fOTNp6QdogfvlIXdvs3s7PDLH6WUf4svfbPivRf2QKyXe/EcV+LOVGTj4AknMM0mAq4A0ycjiJxkV4uu0uwT/G4z9RGb78Y++llv1vXFcXUVzCHX0QQnjAGTG/pM91ieWnurdenc5LKeB8Zi3UouyEYcR4R60V5BoqSWRNbnbN9PtyX08YzGs0jo4zgyMoUMCD818jPtpi3vZ5s+XVrWJT4xj0R69YyvjUjtLalvbflJnjjJHM4DN7B6zcuQzyqk7a7Yo1yttGXPR5O6vuX1j7+Gqtiy9tpRJNurTpsMfzNm77G7RsmOS4i8g4cf61Y/fUtuRuabASg3DTrIVKgrwhAoOcDiI1JySMdKV0+29p7UZkjWaVc4ZUHo4l64ZtAf2iTTe3MsLiGzjjumDSrxZ4TkAZPAoOB6q4HLp1ry7KjZL57t+6e0YY7QTHfuyZN1r3+0I4I2klcIi82P/dT5CsssoVSzEAKCSTyAGpJpEb672tfTkgkQoSI18vpEfSP3DA8cmm05ubHKGq1IoXPMyQ3y7RpLvMUOYoOvRpP1sch9X455CmUVYdz9yJtoNxAmK3Bw02NWxzWIHmc6FjoPM6V2i1emTp/c4IW3VP1+wkTsjZE13L6G3Tjfmc6Kg+lI3QfEnoDTa2JuvabHi+UTuHmxgysNdfmQprgezJPU45edpbw2ex4fk1sitJz4Ac6n50z8yT8TpyFKzbW3JrqQyTOWPQcgo8FHQf8ATmowlurOW3LLi9WjGE3vJ7e/tDlvMxpmKD6Oe8/65H+0ae2qjRVg3S3In2gQy5it86zEet4iEH1j9b1R58qtLV6ZOgkKrbqn6n7SH2bs6W4lEMCGSQ64HJR9JzyVfM+7NOLcvs2is8TSkTXP0sd2PPMRA/7zqfLlU/u/u3BZReigThHNmOrOfpO3Nj+7kMCpSuLqNU127gJ3NPpEpGeJ6yF3m3Shvk4ZBhwO5IPWX+I+qfuOtJXeTdWayk4ZVyp9SQeq3s8D5HX2jWuhK17/AGfHPG0cqB0bmp/7ofMaitafVNTuO8TzU6Nbt43H94zmqp7dTfWewOE/KQE96BjoM6kxH5h8vVPhnWpffPs4ktcywZkg5nq0f63iv1h7/E0quwRVqU6j7TiA26V+h8jHNc2NjtuD0kTcMqjHFjEkZ6LKvUfdz4TSt2/u7NZyejmXHPhYaq4HVT/xzHWtKxvpIJBLC7RSLyZfDwYHRl+qdKaWwN+LbaafJL5FSVtAPmSHxiY6q/1Sc+BbWowbNId+9PtLSKtYN3uv9/3ximIq0bodoM9jiNsz2/5snvRj/wATHp9Q6eBWsu+XZ/JZkyJmSDPrdU8BJj4cXI+VVKq2WrUpnjIle3Svjh9jOjtibbhu4VmgcOje4gjmrA6gjqDW/XP25m9rbOuOM5NvIQJ18OgkUeK9fEZ64w/4pQyhlIIIBBGoIOoIrhXVGp9kz6Ki5bk2hNHb+x1urd4GJUOBqMZGCGHPzFK607F7o/3lzBH+ojSf7itN6eYIrMeSgk+wamquvahYH/GYe2OT+WtVNdgivOO6YtWnINmM98grTsSgH97c3EnkvBGD8FJ5edQ3aJuBbWdqjwKwLPwOWdnLcSsRzOByPLHOr6naLYE4+UL71cfeVxX273n2dcRtDJcQMjqVYM3CCCCDrpjTqDmtoblcMwJ8ZhxS6FVKjwnjdvemJrO2LOOIwxFtVGpRc6cWmtFbUG5dkFULbx8IAA5nQctc66V8qSWRJ71bDuLeZhcFx3v74gsr517sjDBOOhOcipmzstkC1lKmVrr0bcBuOfFjTgC/kwc8utO6SMMCCAQeYOoPtqqbY7L7KfJVDA5+dCeEe9MFP9OfOrvWQ5HaA7uh/rhIPVWrB7Ijf1H98ZFdizj5JOPC5b70iphUpZuz7aNkS9nP6QcyFb0TH9ZGJRve3uq+blbXnuLUPcxmORWKHIxx8OO/yx3uemnhSLlXO2pzkx9DMAEZcYH0kX2q7VMViUU4MzBP2dWb4gY/aNJSml20epbfrSfuSlbXY0KgUg9ZxPSDE3EdMSZ3N3ZO0LsQkkQxjjmI0JXOAgPQsevgDV13436+T/8AwrLEYjAVnUAcGB6kfhgcz05DUZrD2HYzfcuLii9uMPj3Zz99L27Lekfj9fibiz9LJz9+aRUovvZn5Si5jp9Oip/txMxMxJydSeZPWvhPIakkgAAZLE8goGpJ8BRWayu3hkEsTFJACAynBAPPB6ZrpNtY93jOWmzn384jB3O7KC/DNfjC81ts/AzEc/1Bp4k6impGgUAAAADAA0AA5ACuffxyvf0qb7Zo/HK9/SpvtmuU+iusO0zCdivX01rsqpAnQmaM1z3+OV7+lTfbNH45Xv6VN9s1j2dZ1E37Tr6GdCZozXPf45Xv6VN9s0fjle/pU32zR7Os6iHtOvoZ0HS83z7MFk4prQBZObRaBX806KfLkfLqv/xyvf0qb7Zo/HK9/Spvtmm1aO6o5VhFW62i1dllPlIqeBkYq6lWU4KkYII6EHlWJ0BGDrW1f7RknbjldpGxjiY5OB0z761q6g3j3pyCQD7sv+4vaM6ulneH0sUhEaStqyltAkufXU6KGOozrkaiI7Qd2hZ3WEGIpBxoPo9GX3H7mFU/aBxGSOYwR7QRjFNvtjUehtiefEw+KqT94Fc1VFOpCrwInUZjfpS78VP4/MVhFN7sa2yZbN4GOWtpOAZ+gw4k+HeX2KKUNXzsTnIu7tOjRRsfapI/cx+Fe+kVGwG7556Mciwr3RpbfkC2s5PIRSE+5TSd7O9yotoG5MzSqIjGF9G/D6wYtnIIPzfvptb3ScNjcn/wyD4qR/zVK7EYfyd2/jMq/ZQH/wB/urnKStJI6j7GdNlDXgEf6n7iVHevdVLe/itInl4ZHhUsxDMPStwtg8ONBy0qT337PI7CFZo55ZOJwhWQJ1DtnKqPo4x51sb2wv8AjBbZDYaeAqSDhggUtw+ONc45VOdsz4toR/5T9yN/GqksbtUGTwHOSPUvY2HZHE8osrKwZ40YzTgsqnSRuoB01oq/7s7rwvZWzniy0ERPLmUU/RormTqyy7xdpFvaSNEVkkkTmoXAGQCMs2OhGoBqjbT7Z55G4IESMnkFBmf3aY/00xdu7h2d5Kss8XEygjRiobljj4SC2MaZPjUPvPtm12RDwW0UMczjuqqgYH03xqR4ZOp9hquoqSFRMnvkdqsAWd8Duiq21tu7kYi7aZcDi4ZSV58vyfJdPIcx40zuxxbj5G7S5ELuDbhic8OMMQOikjIH6x5EE07cPc59pzG6ucm2VyTxc7h86/sA8/Hl44dfpUUqmVUnRVyBnA+aPIDp4V7qLtoCteA/fCZ01GwTY3E9/wC75Su13ZxezWUDWKQE/qv3T/q4KTldLX1ks0bxOMo6lWHkdK583i2DJZztDJ01VsaOp5MP+R0ORVvo+0FezPESH0lSQwsHAyR7ON4BZ344ziK5URsTyVwcxsfLOVz9arXv72cSSStc2oDcerxaA8XVkzoc8yOeeWc4CvZQRgjIPSrXu52kXVoojJE8Q5LITxKPBZBk4/WDVqyiyuw21c+ImKr6rKhVdy4GQsu79ypw1vOD/wDif+WvH4EuPzE/+U/8tMy27ZoDjjt5V8eEo37ytbP9sVp+buPsp/Uo9Y1Hy576tpvmRVfgS4/MT/5T/wAtH4EuPzE/+U/8tNX+2K0/N3H2U/qUf2xWn5u4+yn9Sj1jUfLh6tpvmRVfgS4/MT/5T/y0fgS4/MT/AOU/8tNX+2K0/N3H2U/qUf2xWn5u4+yn9Sj1jUfLh6tpvmRVfgS4/MT/AOU/8tH4EuPzE/8AlP8Ay01f7YrT83cfZT+pR/bFafm7j7Kf1KPWNR8uHq2m+ZFV+BLj8xP/AJT/AMtH4EuPzE/+U/8ALTV/titPzdx9lP6lH9sVp+buPsp/Uo9Y1Hy4erab5kVX4EuPzE/+U/8ALQNiXHL5POSegikP/rTV/titPzdx9lP6lB7YrTH93cfZT+pR6xqPlw9W03zJW9zuy2aSVJrxfRxIQywkgtIw1HGBkKufm5yeRxWv2qbeE90IkOVgBUnxdscXwwo9oNfd4e1S4nBSEfJ0PMg5c/tacPuGfOqTWqKH2+1t4zGo1FfZ9jTwnymZ2H2Hdu7jo8ixr/8AqBJ++QfClrDbvK6RRLxyyHhRR1J6nwAGpPQCuhd1dgLZWkVuuvAveb6THVm97E+7ApHpG0bkH8yj0ZURmw/xPm8u80VlF6SXJJOERebHy8B4np8KX+6naXaRTCBLVLdJpNfRsXJdsKpKBMnJCjSo/tK9JebVjs1JGWjiU8+EOBI7Y/VP+kVfbzZtlsuz41gixFgplVLvIPVJYjJbOvF01PSoyqqAuzliPDPCXB2Yl9rCg+OOMsctnGzK7IrMmeFioJXPPhJGR7q1tubBhu4jFMvEp6jRhyPdYajkOXPlSQ2daXu1rqRoyGZNXkdmVUz6qLgEjkcADTFX/cLeyX5Q+z7o8UsfHwSZzxejOGUk89CCDzIBzQ9AQEq2SOMEvLkBlwDw7/xLjYbFihijiQHhjRUXJJOFAUZPXQV9reoqWVyM3l2sbW1lnVOMouQvtIGT5DOT5A1zxtm/aeUyzvnibL5OOL6uegwMacq6XliDKVYBlIwQRkEHoQedVzZnZvs+BuJbZGbOeKTMpHs4yQPcBVNN61qRs5Jkl1DWODtYA7vOK633t2jdKsVokvo1AVVtozGigaAek6D2tUlsnsv2k8glkmS1YHPFxGWUe9SBy+tTkVQBgaCvteHUORgYA7hNLpkBy2Se8/onwVE7y7sRXsXo5BgjVHHrIfLyPUdfcCJeikqxU5EeyhhhuERG3+z67tSTwGWMcnjBbT6y+sv7vOq1XTlaN7sO3m1lhikPiyKx+JGa6VfpEge+JyrPRgJyhxOcaKfv4h2P6LF8D/Gj8Q7H9Fi+B/jTfaK/CYr2W3xCIKin7+Idj+ixfA/xo/EOx/RYvgf40e0V+Ew9lt8QiCop+/iHY/osXwP8aPxDsf0WL4H+NHtFfhMPZbfEIgqKfv4h2P6LF8D/ABo/EOx/RYvgf40e0V+Ew9lt8QiCop+/iHY/osXwP8aPxDsf0WL4H+NHtFfhMPZbfEIgqKfv4h2P6LF8D/Gj8Q7H9Fi+B/jR7RX4TD2W3xCIKt/Ym79xeNw28ZfxkPdjX9Z8Y9wyfKnjDuRYqci1hz5oG/3ZqajjCgAAADkBoB7KVZ6RJGEGI6r0YoOXOZV9ydworBS5Ppbhxh5SMYH0Ix81c+89egFqoormEknJnVAAGBFnv5seW1vU2pEokVCpca90hTGScfNKaZ6HnVL3l3yn2pLHFGoZicRwxni7x5sx9nU6Ae8noCta32dFGxZI0Rm9YqoUnrqQNdapXUkDgMgYzJW0oJ4nBOccpTtkX1lsez9AZUeZNZVXV5JGAJ06DkAToABVS7MYXu9rSXTcoldmI5ekmOAv2eP4Vb95OyqG7nMwmkh4tXVAp4iSSWywJBOR5acqsu7270NlAsEC8KjUk6sxPNnPUn+AGAAKyXQJspnfxzNCt2fafG7hj+5J0UUVPKYUUUUQhRRVf3y3uSwh4scUr5EaeOOZb6oyPiB1yNIhc7K8Zl3CKWbhLBRSGtH2htiZgjM6qe87EpDH1wABqeWgBPInxqxXO6O0dnQmaC6LhdXRAcADmeBiwbHXriqewTOztjPl4yX1h8bWwdnz8I16Kqe4e/K36MrgJcR441HJgeTpnXBOhHQ6a6E2ypWUqcGVqwYZEKKKK8nsKKKKIQoooohCiiiiEKKKKIQoooohCiiiiEqu9e/yWMqRvDI4ZS3EuBy5Bc4DHx1GMjnmp/ZW1Y7mJZoWDo40I+8EcwQdCDqDWLbmxorqFoplBU9eRU/SU9CP/vSknsjeJ9m3b+gkE8PFhl5LKo04h9FvBuXQ5GKrSkWp7n+Q85G9xpf3z7p4d3/O+Pyio/YW3obuETQtxKdCDoVI5qw6EeHmCMgg1IVJLIUUUUQhRRRRCFFFFEIUie1OaSbaTQg6looU8uMKf9zn409qVvaxue7P8shB04fScIyUZPVkx4AAA+GB4nFOmPvEcyCBJdUPdB5Agn+IwthbFjtLeOCIYSMY8yeZY+ZOSfbW+5GDnl1qo7t9o9vPbh55EglUYkRjjJ+lH1ZTz8RyNVPf3tRWSNobYkRsCHlIwWHVUB1APUnB8hzrxNO7HBGP55T19TWq5Bz0xzlf3KueHbVv6Ed12lXH/jKsRn2YB/ZpsWXaDZyymES8LBioLDCtjTKt6up5ZIJ8KUFhZPZQG6lBSe5QpbodGjiPrysOhYd1eveY1Jdnm4Z2hHNPKzRxepDgDUj1mIPNR6uOpLfRqixa3JsckAnd9OcmqaxAK0AJAyfryjwopWJf7Q2OQso+U2o0DZJCjTk3NP1W7vh41f8AdzeKK9gWeHi4GJHeUqQRoR4HB0yCR51JZUU55BltdofdjBHKSlFFFKjYUUUUQhRRRRCFFFeXkA5kDJwM6ankKIT1WG7vEiQvI6oo5sxAA95rW25dyxwO8EfpZFGVTOM/Dnga464xShbY+1NqTt6VWRY2KlpcxxqVyCI1HrajHEAfM06utW3s2B5xFtjLuRcnyk7vR2xKp4LVcjOPSMDlvKNOevifhVas73aWz+C6ZJUSRm/JysWVuI5IkHNGbmGIDZycEZBy9m1xHa7TMdxEoeX8mjsO9FKuRwAnlx6jTqAOtOq8s0lRo5FDowwynkRVDutTGvZ93zPfJkRrkFm173kO7ET+/PaebmFYYFdFcDjHz2Y/4YxnIzzI9b2c5zcbssRYWlvk4p5lxwZ/uVOoC+D+J6ch1zAbybpS7LuY7uAB40fKMw4uHOnBIPMEgMMHwwaZm6e98N/FxR911x6SI+shP+5Trhhzx0IIHl+VVez/AMf77++e0YZm7X/P+u7ui5vNj3uxrhprZHnhOMgKWEi5ACyBdQ4LaMB100LLTdtJi8asyGMsoJRsEqSMlTgkZHLQ1moqayw2HJ4yqqoVjZHD7QooopcbCiiiiEKKKKIQoooohKxtfs5srjJMfomPzojwfEYKn4Vq2XZ9s+xBuGQuYgW9JM3pOHGuVX1QfDC5q41GbxbCW8gaB2dQ2DlTjUajI5EZ6HwpocsQHJxFFAoLIozEjdXM21tpKi6GVuuoiiXx9g+LHzq4fJtobG1T/wCTaA5K690czpqYzz1GV6kZNWTcXcBNnGZy/pZJW9fh4cIOS4yeuSSOfd8KttObU5OMZXpJ00uFznDdf3iJB7q73wbQjZ4c5QhZFYaqTrjPJh5g/CoztFuVttmukYCekIRQo4QOI8TYA8QG+NWqC1ROLgRV4jxNwgDiJwMnHM4AGfIUsO2nagDQQ50UNI3v7q/uf41nTKGtHTj4TeqYrSevDx3Ta7F7ueaO5eWWR4ldY4lZiwUqMtjP6yaVd949ti0tnnZeLgx3c4yWIUDPvpa7lb0vs20SN7OUwsfSCYZHEJO8DqvCe7gDvDQUdoG/0F5apHDxjv8AE4ZcYCg4GckHJOdD0pi6Z3syw3E/SKbUolWFO8DnxlktO120eNnKTrwMEYcAOCwYjDcWDop8D5Uf2wWn0Lj7Cf1KXMWzCmxYZSNbi6d/cFaMf7GPvq4dlWy7OTZqNcQ2zSccgLSpGWIDHGSwzyrzZrCBtknOefSa2rWcqGAwBy6/WSH9s1oD3o5lXqxCnHuDEn3VabveBRYm8TVfQ+lQNpnK8Sg+Gcge+vFtsixzwxw2uT0VI8nHkB4VHdo8gi2ZKqgKDwIAMAAFl0A/VB08KWAr2KAuPrGkslbMzZxnliVrYPa+zzpHcxxqkj8PpFJATIwvEDnILaFsjGeWlS3atsdnt1uIywe3bOhIPC2MkY5FSFOegzSv2Luq1xYXN0ve9FMVKeKBQWOMcxxA8+Qbwpl9me84vLZrS4PHLEvCeL/FiPdDHxOO63ng/Op77KMLqxuzgj96iTptOppsO/GQf3oZ67It4jPaG3kYtLbHhydS0bZMZ88DK/sjxq+UirCdtkbWHGfyYb0Uh8YpCCr/ALJ4WPsYU83cAEkgAaknQD21NfXsPgcOX8GU0WbaZPEbj/Iiq7Xt1cMLuMEBsCQjmrj1HHhyAz4geNXPcHen5daK7Y9NH3JgOjjqB4MMMPaR0rO+2LK9WS2E0cnHlCoYZOnESmfWwNeJcgEeVU7czc2+sNo5ARreRCJX4hghS3oyF58YOvhwuRnNMchq8NuZfMf8i0UrYSu9W8j/AN+8ZVxbq6lHUMrDBUjIIPQiqzsXs5t7W7+UxNKCEKhC54RxHJPidMDByNAeeCLVRU+0cYzulOyCdrG+FFFFZmoUUUUQhRRRRCFFFFEIUUUUQhRRRRCFFFFEIUge0i4N3tJ4kOS0qW6e4hT/AKyfjT+qOut3reSVJnhjaWNuJH4RxAjzGtNrs2A3eMRNle2V7jmbltbiNFRRhUUKB5KMD7hSN7X7lfljpGirwIiHhAHEzd45xzOGA91PeldtPsvuJNpR3DPFJCbgSyakMADxBeEggjQLz68q3S4QMTxxu+sxehcqAN2d/wBJm3/2ULbZFpBp+SeJD7RG/Efecmq9uFuAm0bUzvM8bCRk4VVCO7gjmCeRpgdpeyJLizCxLxMsitjIGgDA8yOhpW7nb8T2kJhtljdS7SEuCTluEfSUY7o+NPrZuyARgN554k9ir2xLoTuHLMva9ittgg3Fzk9VMaf/AMyaydr03BZRR5Oso59Qitz95FV9O03aJOBFEfLhA/fLW5v3YXt7ZW8zQLG6h/SRh1OGd1jQKeLByADzwM1lCRarOwP1zNOA1LLWpH0xxld3Q3e2jcWoFq3obZy5y0pQOfVY4QM51XGumlY9q7Fudj3MEwZXcDiBXIVxykiOddRj4qelNrcLZL22zreGQBXVMsM5wWJcjI0OrdNKktq7GhuUCTxiRQcgHOhwRkEajQmsrqTwce6eQAE2+lG5kPvDmSTF5v8AbJXaVtBe2qtLxrwMqjLFTnmByKPxKfDJ8Krdhszam00jQek9AqqokmJRMKMAhccUh09bByetODd7duGyiMUCsqlix4nZ8k4BPeJxyHLFSlZGoZVCjlz5zR0ysxY538uUpO6vZZBaOs0jvPOmqse4qHl3EB8DjvE1dqKKnJLHJlIUKMCFFFFeT2FFFFEIUUUUQhRRRRC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5064" name="Picture 8" descr="NIH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5181600"/>
            <a:ext cx="1143000" cy="1143000"/>
          </a:xfrm>
          <a:prstGeom prst="rect">
            <a:avLst/>
          </a:prstGeom>
          <a:noFill/>
        </p:spPr>
      </p:pic>
      <p:sp>
        <p:nvSpPr>
          <p:cNvPr id="2" name="AutoShape 2" descr="Image result for UConn healt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UConn healt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91" y="5345341"/>
            <a:ext cx="2112169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://xlerant.com/wp-content/uploads/2015/10/connecticut-innovations-CI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5714" y="5314168"/>
            <a:ext cx="2133600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89052"/>
            <a:ext cx="1098037" cy="1836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84317" y="2183371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Marmar</a:t>
            </a:r>
            <a:r>
              <a:rPr lang="en-US" b="1" dirty="0" smtClean="0">
                <a:solidFill>
                  <a:srgbClr val="FF0000"/>
                </a:solidFill>
              </a:rPr>
              <a:t> Moussa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5D7EFC79-B8E2-4F7C-9D07-15844A4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14363"/>
          </a:xfrm>
        </p:spPr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165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D7EFC79-B8E2-4F7C-9D07-15844A4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8798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228600"/>
            <a:ext cx="9144000" cy="6143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en-US" i="0" kern="0" dirty="0" smtClean="0"/>
              <a:t>SMART Protocol</a:t>
            </a:r>
            <a:endParaRPr lang="en-US" i="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" y="1143000"/>
            <a:ext cx="9009761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19" y="6563052"/>
            <a:ext cx="90733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https://www.idtdna.com/pages/education/decoded/article/use-of-template-switching-oligos-(ts-oligos-tsos)-for-efficient-cdna-library-construction</a:t>
            </a:r>
          </a:p>
        </p:txBody>
      </p:sp>
    </p:spTree>
    <p:extLst>
      <p:ext uri="{BB962C8B-B14F-4D97-AF65-F5344CB8AC3E}">
        <p14:creationId xmlns:p14="http://schemas.microsoft.com/office/powerpoint/2010/main" val="1831037567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Fluidigm</a:t>
            </a:r>
            <a:r>
              <a:rPr lang="en-US" dirty="0" smtClean="0"/>
              <a:t> Workflow</a:t>
            </a:r>
            <a:endParaRPr lang="en-US" dirty="0"/>
          </a:p>
        </p:txBody>
      </p:sp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10" name="Picture 2" descr="mrna_workf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9" y="1447800"/>
            <a:ext cx="858344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375" y="6400800"/>
            <a:ext cx="3372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http://www.well.ox.ac.uk/ogc/single-cell-resources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76200" y="5105400"/>
            <a:ext cx="8991600" cy="10667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Microfluidic chips with 96 </a:t>
            </a:r>
            <a:r>
              <a:rPr lang="en-US" dirty="0" smtClean="0"/>
              <a:t>(C1) or </a:t>
            </a:r>
            <a:r>
              <a:rPr lang="en-US" sz="2400" dirty="0" smtClean="0"/>
              <a:t>800 (HT) capture chambers</a:t>
            </a:r>
          </a:p>
          <a:p>
            <a:r>
              <a:rPr lang="en-US" dirty="0" smtClean="0"/>
              <a:t>Whole transcript (C1) or 3’-end (HT) sequencing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9630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10X Genomics Workflow (3’-end w/ UMIs)</a:t>
            </a:r>
            <a:endParaRPr lang="en-US" dirty="0"/>
          </a:p>
        </p:txBody>
      </p:sp>
      <p:sp>
        <p:nvSpPr>
          <p:cNvPr id="15" name="AutoShape 5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7" descr="data:image/jpeg;base64,/9j/4AAQSkZJRgABAQAAAQABAAD/2wCEAAkGBxAQEhAPDxAPDw8PEA8PEBAPEA8NDw8PFBEWFxQUFBQYHCogGBolHBQVITEhJSkrLi4uFx8zODMsNygtLiwBCgoKDg0OGxAQGzAcHBwsLC0sLCwsLCwsLCwsLCwsLCwsLCwsLCwsLCwsLCwsLCwsLCwsLCwsLCwsKywrLCwsLP/AABEIARMAtwMBIgACEQEDEQH/xAAcAAEAAQUBAQAAAAAAAAAAAAAABAECAwUHBgj/xABJEAACAgACBQcIBQkGBwEAAAAAAQIDBBEFBhIhMSIyQVFxcrEHE0Jhc4GRsiMzUqHRFDRidIKzwcLhJEN1krTDU1Rjg9Lw8RX/xAAZAQEBAQEBAQAAAAAAAAAAAAAAAQIDBAX/xAAlEQEBAAEDAwQDAQEAAAAAAAAAAQIDETESMkETIVGBIpGxQgT/2gAMAwEAAhEDEQA/AO4gAAAAAAAAAAAAAAAAAAAAAAAAAAAAAAAAAAAAAAAAAAAAAAAAAAAAAAAAAAAAAAAAAAAAAAAAAAAAAAAAsttjBZzlGK65NRXxZqMVrbo6rdPHYRNeir65S/yp5lkt4G6B4zFeVHRENyxE7H1V4fENf5nFL7zWWeWTRylkqcdJfaVdCXwdmf3G5pZ3wnVHRgavV7T+Gx9XnsLYrI55STTjOuX2Zxe9Px4rM2hiyz2qgAIAAAAAAAAALLrYwWcnks0ul72R5Y+H6T9yAlggvSK6Iv3vIxT0lLojFdrbLsNmajS+s2Cwj2MRfCE8k9hKVliT4Zxgm0Wy0lZ+iuxfiaDG6Awt1s77qlZbY05ylKzJtRUVyU8uEUuHQaxk3/JKtxvlRwUN1deJufQ1CFcPjKWf3Hm9I+WVxbjXRh65L/jYh2NdsEo5fE9LDQmEjww1HvqhJ/FokV4euPMhCPdhGPgjp+E4n7T3c6v8pWlb/qZOOf8AyuCssXxlGfiQb8ZpvEc6Wk2n0J2YaL/Zzijqk2YpmpqbcSfo2cilqnpC17U6JOX2rrqnL47TZlhqNjXx/J4dtk5eEDqUjDI162fynTHOYag3enfUu5CcvFosu1IUWk8Q230qpL+Y6DI1eO50SzVy+SyNHoHQuJwWKawmLULIYeOI2pVvYshKyUHVZDa3x5Ofv3ZNJnXNW9Y4YtebmlViYLl1Z5xl1zrk+dH710rg34PDfn0v8Oh/qZGuvslC3bhJxnGW1GUXk4vrTOd3z5Xh2oHktWNcq79mnENVX7oqXCu1+r7MvV8Oo9acLjZdq1LuAAgAAAAAIGmOZH2kP4kAn6Y5sPaR+WRANThFCyZdIskzSrSjMWJxddSTsnGCfDaaWfYukgWaxYRf3ufZXbL+Usxt4TdsJljNRdrThVw87Luw/wDJoiWa30+jVc+95uPhJmujK+E3jfSMczzN2uX2cP8AG3L7tgh3a42+jVWu1zl+Br08k3eskYWeMt1uxPVSuyE/4yZCt1oxb4WKPZXX/FMvpU3e6manH86J467T+Lf9/P3KEfBGmxOmMS5b77X+0zeOjUuTp2Ff9uf+Gx/1MjWY7ny7WeQr0riIqV0bpq1V+b221J+b2s9nf0ZtsmWY65RjPzjk2k3tKMs3l2DHTsuxu2li4+89PqvrzZh9mrFbVtG5KfOtqX88fVxXRnuR4fC6WjPdPKEuv0X+BmsGph4qSvoDCYqu6Ebapxsrms4yi800Zjk3koxNixdlKnLzUqbLJV58hzjOCUsuh5PLM6yeTLHa7Oku4ADKgAA1+mubX7VfJI17ZO0291XtV+7ma5s3jwhJloBaOfaw4iVmItz4Qk64rqUd3jm/eaxmfTryxF+c3Fees+xlzn1o1s5Ldk5yzaW7aW5ve811Hsx4c2eTMUmem0NqnVdRXfbdbDzspRjCCnN5qUlklvbfJb4Ex6o6NUVOWJtnFrNOLrs2uO5JQbb3Pct+5mbqYyrs8RJkeyxda+KOgR1X0Tv5Vkks97fJeUNtuLjDKSy6Vuz3cdxlo1c0XKbqjXOViSbg5YmMorfvks1kt3H1rrRPVhs5lO2P2o/FGCVq7exNnUFo7ReezChT+jVsmpWTUIOWznLOW7f0cfUW1YbR07HTDDUucclNbCk4Z7OW9rJvlLpLNTfwX2cucs/6po1l3OPWa6YaurFShVCMIOmuWzFKMdrbsi2kty3RR5K3idsLuzU7+5s7rNliF9HHux8DQ6TqklDlPKW2kk2lyEs8170XaAxU5Qsrm3KMcnDN5uO/Jrs4E/2eEhmfDaQcOTLOUPvj2fgeg0Fqe8ZhndXcoXqyyMa5r6OcIxh0rennLjv93E85pbR1+Gn5vEVyrl0N74yXXGS3M1lljlbDauj+SaSeNm1vTwtrXZ5yo68cc8jP50/1O399UdjPnavc6Y8AAObQAANZp18mr23+1Ya02Onnup9r/tTNabnCKlMyjZY5F2HN9OSfn78svrrePfZrLs92bSW1HhF585ZLPMnaYylffms/prvnZBdcfsxz7Ee2cObpGrKoswVELJwWxKyWTcN0vOT4qSa4S4NdKZNjVo+uKh56mMIyU9mWJWW2tyk85b3lu9y6jk84Re9pN9bSbLPNx6l8EjldH35XqdVx2P0ZOUpW34SUpJJuWIrbyTTWXK5PBcOOS6iJ/wDsaMg9qGKwsGnmtiVXJ4vk5cN8pv1uTOZSRjmPRnybujW6a0ZnGTxNTdajGLjCEmoxeaimoPJZ9RDWsGjK25Rubk3m35u57TWWWeVf6K4dRz+ZikamnJ5S+6drTpGGJxMras3X5uFak4yhtNSnJtJpPLl5b0uB5m3ibKRrbeJ2wmyVM0quRT24nwgQ9Af3ndXzE3S3Mp7MS/kIer/Czur5mZnf9r4dY8nuFhbg+dyq77c0snltKD39K4LpMmuUZfkl8LVGzZr2oya3qaluaz4dG/tOY0XTrkp1znXNcJ1ylCS96Ntidb8VbRbhr9i5WR2VY0oWx3p78t0uGXBP1mc9G9XVCZez1/kaX9pf6lP95SdhOQeRv85l+pP95UdfPHq9zePAADm0AADU6wPdT7R/u5GscjY6xP6nvy+RmqbOk4RXMpmWuRbtFHNNJy+mu9tb87IrZl0hL6W72tnzsjOR7Zw5qyZjcg2WtgGzFJlZSMcmBZNmGbMkmYZMosmzXT4mwmzXy4+81ilT9Mcynu4n5okHV/hZ3V8zJ+m/q6O5ifngQdX+FnZHxZznf9r4S2YJGdkayXUeisOpeRj84n+py/e1nYDkPkZX9on+p+NlZ14+Vq9ztjwAA5tAAA0msr+o78/kZp2za60P6jvWfKaVyOmPCVkzLdoszLdo0jmeOl9Jb7Sz5mYMxjJ/SWd+fzMwOR7Y5srkY3Isci1zCrpSMcmUbLJSApNmNsq2Y5SAtmyD0+8lzZEXOXb/ABNYpWx039XR7PEfPEg6v82zsj4yJmm5cildVVz+Nv8AQg6vvk2dkPGRjHv+6t4SrZJdJHskjNY95gsO9Yda8jf19n6ovngdbOS+RpfT3erCw+dHWj5Wr3O2PAADm0AADz2tksnR22fKjROw3WuDyeH7bfCJ57zh1x4RlcimZicy3a3lRzDEz5c+/L5mYtostnypd6XiY3I9zmzORa5mJyLXMDK5FjZjcy1sC6Uixso5GNyIKzkRq+cu1eJmbMFXOXavE1ilTNNPdX7CX32y/Ai6v8239j+Yz6YfN9WHX32zI+gObb+x/MYx7/ureEmwwWGW6e/cm/8A3rZHbe/dl7953rLsPkaX02I9WHq+Y6wcp8jP1uJ9hT8zOrHytTudseAAHNoAAHl9dnk8P22+ETzbmeg18ll+Tdt3hE8s7DthwzWdzLdowbZbtGkcxlZvfay1yMcZByPawvbKZmNzKbQF7kWuZYCCrZRlrkWuRBWbMNL5S7y8S5ssp50e1eJrFKk6XfD9Xj+8mYtAcy3th/MV0s9//Zr+aZboLmWd6PgzGPf91al2kWRJmYLGd8mY7F5F19Ji/ZUeMzqhyvyJ87Fv/pYX73YdUPk6ndXfHgABhQAAeO8oUsvyXtu8InkfOHq/KQ8vyXtu8Ini9s74T8Wbyk7frLZ2bn2MwbZZdPdLsfgb2RziL3IZmNSKbR7GGXMtcizMpmQXbRRyLQQMxmUbLZSASkW0c6PavEtbK0c6PavEsSs+len2UPGRTQXMs7y8CmlXx9nDxZXQf1c+/wDwMYd/7/q1JmR5EiRHkdsmY7L5EuOM9VeD/wB78DqZy7yJL897uD8LjqJ8rU7q748AAMKAADxHlMeSwveu8IniFM3vl70hZh8Ng7KmoyeJlBtxjLOLqk2t/rS+Bx6nXPFLnRpl+zKL+5nXDOSbVNnRszBibOTLuy8DxtevEvSoT7tjX3NGd641TTi6rYuScVlsSWbWXWdJnim1aNFSyLLsz2OaoKBsgZlkpBstYVVstACbqMrQ+VHtXiWyZXDc6PavEY8pWXSj53ch/Ev0J9XLv/yox6UT5WafNg/c1uZl0Ivo5e0fyozh3fv+rUiRHkSrER7F0nXJHX/IPifORx7UctmeGjxzbSjZ+J1c5r5EdA3YTD32XpReJshOEM85RhGLS2uhN58P/h0o+TbvXcABAAAHhfK3qhidK4eivCypVlN/nWrpSrUo+blHJNRe/NricH01qTpDBvZupj3q7a5x8c/uPrI85rLq/HErhvA+XKk6ZRlOna6HGa5Mn1b810dXSSXjsO4bDwkY2vEOanGexs1uLSr4ZvJ5PqfqPba56naQVkYYbAztqjOE1bCVclPcnk4vesnn27ibRqXfOuM7afMzkm5VOSs2N7yTktzeWXxLOVc8Rcesxmp84ei/dmau7QFkeiXvWZ7p/wBGFc+mtQy1snWaMsXR4ojywli9H4ZGpq4XymyOy0yyqkvRl8GYma3l4ShQqUFRbIUvJp9TzKTK1IuKVKxEXNrlc7Zhk+hZ/wBTYV0qEVFdHF8M31kKK3199GxkMO6rWCaNlq5oKWLsUXmqk+W1xl+ivxKaN0ZK6SST2c/idj1L1cVUYyccsluOGtrbe0axx+XqdDYbzdcY9SRPKJZFTxOgAAAAAAAC1wXUWSoi+hGUAQb9F1y4xRrr9WaZeijfgDx2J1LqlwSNTidQovgjo5TIDkmJ1AfQjV4nUWxdH3HbnBdRbKiL6EB8/YjUua9BfA11+qU16D+8+jZ4GD9FEezQ9T9FfA1MrPKbR814jVuSzb2klm23lkl8DSVTr2mlPkJL6R7o59X9T6jv1aokmnFNNNNZcUzy8PJHoyMtqND7HbbKOXVk5cPUbmrnPJ0xxyOjZ5xeT5Lz4cdxuNHaFttklsv4HZa9TaV6K+CNpgtAVV8Iol1c/k2jzOqWqirSlNHuqq1FZIrCCW5FxzU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889273"/>
            <a:ext cx="9144000" cy="307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3960540"/>
            <a:ext cx="9015413" cy="2590800"/>
            <a:chOff x="241908" y="3092432"/>
            <a:chExt cx="11828171" cy="3465551"/>
          </a:xfrm>
        </p:grpSpPr>
        <p:pic>
          <p:nvPicPr>
            <p:cNvPr id="9" name="Picture 8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94A04E93-F750-4DE6-9CAC-E51CC1632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08" y="3092432"/>
              <a:ext cx="11731353" cy="3465551"/>
            </a:xfrm>
            <a:prstGeom prst="rect">
              <a:avLst/>
            </a:prstGeom>
          </p:spPr>
        </p:pic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4C31F44C-57B0-44F1-8C24-6D002AB31E6F}"/>
                </a:ext>
              </a:extLst>
            </p:cNvPr>
            <p:cNvSpPr/>
            <p:nvPr/>
          </p:nvSpPr>
          <p:spPr>
            <a:xfrm>
              <a:off x="9638850" y="3730386"/>
              <a:ext cx="2431229" cy="2022438"/>
            </a:xfrm>
            <a:prstGeom prst="roundRect">
              <a:avLst/>
            </a:pr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5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Image result for cloud-11-smoothie-glit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129172"/>
            <a:ext cx="855944" cy="184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04800" y="600959"/>
            <a:ext cx="7760891" cy="1847850"/>
            <a:chOff x="304800" y="600959"/>
            <a:chExt cx="7760891" cy="184785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98716" y="600959"/>
              <a:ext cx="2466975" cy="184785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4800" y="1371600"/>
              <a:ext cx="541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400" i="0" dirty="0" smtClean="0"/>
                <a:t>Tissue samples are heterogeneous mixtures of cells</a:t>
              </a:r>
            </a:p>
          </p:txBody>
        </p:sp>
      </p:grpSp>
      <p:sp>
        <p:nvSpPr>
          <p:cNvPr id="10" name="Subtitle 2"/>
          <p:cNvSpPr txBox="1">
            <a:spLocks/>
          </p:cNvSpPr>
          <p:nvPr/>
        </p:nvSpPr>
        <p:spPr>
          <a:xfrm>
            <a:off x="152400" y="305937"/>
            <a:ext cx="8991600" cy="7608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i="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Bulk RNA-</a:t>
            </a:r>
            <a:r>
              <a:rPr lang="en-US" b="1" i="0" dirty="0" err="1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Seq</a:t>
            </a:r>
            <a:r>
              <a:rPr lang="en-US" b="1" i="0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 vs. </a:t>
            </a:r>
            <a:r>
              <a:rPr lang="en-US" b="1" i="0" dirty="0" err="1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scRNA-Seq</a:t>
            </a:r>
            <a:endParaRPr lang="en-US" b="1" i="0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800" y="2474059"/>
            <a:ext cx="75074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i="0" dirty="0" smtClean="0"/>
              <a:t>Bulk RNA-</a:t>
            </a:r>
            <a:r>
              <a:rPr lang="en-US" sz="2400" i="0" dirty="0" err="1" smtClean="0"/>
              <a:t>Seq</a:t>
            </a:r>
            <a:r>
              <a:rPr lang="en-US" sz="2400" i="0" dirty="0" smtClean="0"/>
              <a:t> averages expression over thousands to millions of cells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i="0" dirty="0" smtClean="0"/>
              <a:t>Conflates molecular and compositional changes</a:t>
            </a:r>
            <a:endParaRPr lang="en-US" sz="2000" i="0" dirty="0"/>
          </a:p>
        </p:txBody>
      </p:sp>
      <p:grpSp>
        <p:nvGrpSpPr>
          <p:cNvPr id="45" name="Group 44"/>
          <p:cNvGrpSpPr/>
          <p:nvPr/>
        </p:nvGrpSpPr>
        <p:grpSpPr>
          <a:xfrm>
            <a:off x="341194" y="4827242"/>
            <a:ext cx="8496300" cy="1303513"/>
            <a:chOff x="374300" y="4863380"/>
            <a:chExt cx="8496300" cy="1303513"/>
          </a:xfrm>
        </p:grpSpPr>
        <p:sp>
          <p:nvSpPr>
            <p:cNvPr id="46" name="TextBox 45"/>
            <p:cNvSpPr txBox="1"/>
            <p:nvPr/>
          </p:nvSpPr>
          <p:spPr>
            <a:xfrm>
              <a:off x="374300" y="4863380"/>
              <a:ext cx="59817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sz="2400" i="0" dirty="0" smtClean="0"/>
                <a:t>Single cell data captures sample heterogeneity…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/>
            <a:srcRect b="32984"/>
            <a:stretch/>
          </p:blipFill>
          <p:spPr>
            <a:xfrm>
              <a:off x="6356000" y="4947693"/>
              <a:ext cx="2514600" cy="121920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253300" y="4587657"/>
            <a:ext cx="8604666" cy="1766373"/>
            <a:chOff x="386934" y="4608595"/>
            <a:chExt cx="8604666" cy="1766373"/>
          </a:xfrm>
        </p:grpSpPr>
        <p:sp>
          <p:nvSpPr>
            <p:cNvPr id="49" name="TextBox 48"/>
            <p:cNvSpPr txBox="1"/>
            <p:nvPr/>
          </p:nvSpPr>
          <p:spPr>
            <a:xfrm>
              <a:off x="386934" y="5632008"/>
              <a:ext cx="5981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 algn="l">
                <a:buFont typeface="Arial" panose="020B0604020202020204" pitchFamily="34" charset="0"/>
                <a:buChar char="•"/>
              </a:pPr>
              <a:r>
                <a:rPr lang="en-US" sz="2000" i="0" dirty="0" smtClean="0">
                  <a:solidFill>
                    <a:srgbClr val="FF0000"/>
                  </a:solidFill>
                </a:rPr>
                <a:t>But is very noisy!</a:t>
              </a:r>
            </a:p>
          </p:txBody>
        </p:sp>
        <p:pic>
          <p:nvPicPr>
            <p:cNvPr id="50" name="Picture 49" descr="A bowl of fruit salad&#10;&#10;Description generated with very high confidence">
              <a:extLst>
                <a:ext uri="{FF2B5EF4-FFF2-40B4-BE49-F238E27FC236}">
                  <a16:creationId xmlns:a16="http://schemas.microsoft.com/office/drawing/2014/main" id="{6D2FBC56-7EBB-4FE9-9A2C-59D61FBD6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366" y="4608595"/>
              <a:ext cx="2648234" cy="1766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7244622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" y="2748844"/>
            <a:ext cx="8839200" cy="3928955"/>
            <a:chOff x="76200" y="2748844"/>
            <a:chExt cx="8839200" cy="3928955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48844"/>
              <a:ext cx="6629401" cy="3528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6200" y="6400800"/>
              <a:ext cx="88392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Hicks et al. 2015, http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://biorxiv.org/content/early/2017/05/08/025528</a:t>
              </a: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1371600"/>
            <a:ext cx="8610600" cy="198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smtClean="0"/>
              <a:t>Low RT efficiency &amp; sequencing depth</a:t>
            </a:r>
          </a:p>
          <a:p>
            <a:pPr lvl="1"/>
            <a:r>
              <a:rPr lang="en-US" i="0" kern="0" smtClean="0"/>
              <a:t>Results in zero-inflated data due to drop-out effects </a:t>
            </a:r>
            <a:endParaRPr lang="en-US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138258770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cnc03_power">
  <a:themeElements>
    <a:clrScheme name="">
      <a:dk1>
        <a:srgbClr val="000000"/>
      </a:dk1>
      <a:lt1>
        <a:srgbClr val="FFFFFF"/>
      </a:lt1>
      <a:dk2>
        <a:srgbClr val="000066"/>
      </a:dk2>
      <a:lt2>
        <a:srgbClr val="000000"/>
      </a:lt2>
      <a:accent1>
        <a:srgbClr val="0000CC"/>
      </a:accent1>
      <a:accent2>
        <a:srgbClr val="009900"/>
      </a:accent2>
      <a:accent3>
        <a:srgbClr val="FFFFFF"/>
      </a:accent3>
      <a:accent4>
        <a:srgbClr val="000000"/>
      </a:accent4>
      <a:accent5>
        <a:srgbClr val="AAAAE2"/>
      </a:accent5>
      <a:accent6>
        <a:srgbClr val="008A00"/>
      </a:accent6>
      <a:hlink>
        <a:srgbClr val="FF0000"/>
      </a:hlink>
      <a:folHlink>
        <a:srgbClr val="969696"/>
      </a:folHlink>
    </a:clrScheme>
    <a:fontScheme name="wcnc03_pow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cnc03_pow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nc03_pow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cnc03_pow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nc03_pow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nc03_pow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nc03_pow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cnc03_pow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C:\PPT\wcnc03_power.ppt</Template>
  <TotalTime>0</TotalTime>
  <Words>1294</Words>
  <Application>Microsoft Office PowerPoint</Application>
  <PresentationFormat>On-screen Show (4:3)</PresentationFormat>
  <Paragraphs>269</Paragraphs>
  <Slides>42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Cambria Math</vt:lpstr>
      <vt:lpstr>CMR10</vt:lpstr>
      <vt:lpstr>Times New Roman</vt:lpstr>
      <vt:lpstr>Wingdings</vt:lpstr>
      <vt:lpstr>wcnc03_power</vt:lpstr>
      <vt:lpstr>  Single Cell RNA-Seq Data Analysis</vt:lpstr>
      <vt:lpstr>Outline</vt:lpstr>
      <vt:lpstr>PowerPoint Presentation</vt:lpstr>
      <vt:lpstr>Rapid Technology Advances</vt:lpstr>
      <vt:lpstr>PowerPoint Presentation</vt:lpstr>
      <vt:lpstr>Fluidigm Workflow</vt:lpstr>
      <vt:lpstr>10X Genomics Workflow (3’-end w/ UMIs)</vt:lpstr>
      <vt:lpstr>PowerPoint Presentation</vt:lpstr>
      <vt:lpstr>Challenges</vt:lpstr>
      <vt:lpstr>Challenges</vt:lpstr>
      <vt:lpstr>Challenges</vt:lpstr>
      <vt:lpstr>Challenges</vt:lpstr>
      <vt:lpstr>Challenges</vt:lpstr>
      <vt:lpstr>Challenges</vt:lpstr>
      <vt:lpstr>Challenges</vt:lpstr>
      <vt:lpstr>Outline</vt:lpstr>
      <vt:lpstr>Imputation for scRNA-Seq Data</vt:lpstr>
      <vt:lpstr>Existing Imputation Methods</vt:lpstr>
      <vt:lpstr>LSImpute</vt:lpstr>
      <vt:lpstr>Evaluation on Subsampled Data</vt:lpstr>
      <vt:lpstr>Gene Detection Fraction</vt:lpstr>
      <vt:lpstr>Accuracy on 10x Data </vt:lpstr>
      <vt:lpstr>Outline</vt:lpstr>
      <vt:lpstr>TF-IDF Transformation</vt:lpstr>
      <vt:lpstr>TF-IDF Based Feature Selection</vt:lpstr>
      <vt:lpstr>TF-IDF Based Clustering</vt:lpstr>
      <vt:lpstr>Evaluation on Synthetic PBMC Mixtures</vt:lpstr>
      <vt:lpstr>Clustering Accuracy on PBMC Mixture</vt:lpstr>
      <vt:lpstr>Pancreatic Cells Dataset</vt:lpstr>
      <vt:lpstr>Clustering Accuracy on Pancreatic Cells</vt:lpstr>
      <vt:lpstr>Outline</vt:lpstr>
      <vt:lpstr>Cell Cycle Analysis</vt:lpstr>
      <vt:lpstr>SC1CC Method</vt:lpstr>
      <vt:lpstr>Cluster Scoring</vt:lpstr>
      <vt:lpstr>Evaluation on Labeled Data</vt:lpstr>
      <vt:lpstr>Outline</vt:lpstr>
      <vt:lpstr>SC1 Analysis Workflow</vt:lpstr>
      <vt:lpstr>Outline</vt:lpstr>
      <vt:lpstr>Conclusions</vt:lpstr>
      <vt:lpstr>Ongoing Work</vt:lpstr>
      <vt:lpstr>Acknowledgments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2018-06-08T01:26:06Z</dcterms:created>
  <dcterms:modified xsi:type="dcterms:W3CDTF">2019-10-01T04:08:47Z</dcterms:modified>
</cp:coreProperties>
</file>