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99" r:id="rId2"/>
    <p:sldId id="694" r:id="rId3"/>
    <p:sldId id="704" r:id="rId4"/>
    <p:sldId id="700" r:id="rId5"/>
    <p:sldId id="717" r:id="rId6"/>
    <p:sldId id="718" r:id="rId7"/>
    <p:sldId id="695" r:id="rId8"/>
    <p:sldId id="707" r:id="rId9"/>
    <p:sldId id="705" r:id="rId10"/>
    <p:sldId id="706" r:id="rId11"/>
    <p:sldId id="719" r:id="rId12"/>
    <p:sldId id="708" r:id="rId13"/>
    <p:sldId id="712" r:id="rId14"/>
    <p:sldId id="702" r:id="rId15"/>
    <p:sldId id="720" r:id="rId16"/>
    <p:sldId id="710" r:id="rId17"/>
    <p:sldId id="711" r:id="rId18"/>
    <p:sldId id="714" r:id="rId19"/>
    <p:sldId id="715" r:id="rId20"/>
    <p:sldId id="709" r:id="rId21"/>
    <p:sldId id="713" r:id="rId22"/>
    <p:sldId id="701" r:id="rId23"/>
    <p:sldId id="716" r:id="rId24"/>
    <p:sldId id="698" r:id="rId25"/>
    <p:sldId id="7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PhD\Genomics_Bioinformatics\CellCycleAnalysis\ccAnalysis\cc_hESC_mea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PhD\Genomics_Bioinformatics\CellCycleAnalysis\ccAnalysis\ccanalysis_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PhD\Genomics_Bioinformatics\CellCycleAnalysis\ccAnalysis\ccanalysis_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Scaled, centered genes – mean scores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z!$A$3</c:f>
              <c:strCache>
                <c:ptCount val="1"/>
                <c:pt idx="0">
                  <c:v>G1 Phase cells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z!$B$2:$H$2</c:f>
              <c:strCache>
                <c:ptCount val="7"/>
                <c:pt idx="0">
                  <c:v>G1-Genes</c:v>
                </c:pt>
                <c:pt idx="1">
                  <c:v>G1S-Genes</c:v>
                </c:pt>
                <c:pt idx="2">
                  <c:v>S-Genes</c:v>
                </c:pt>
                <c:pt idx="3">
                  <c:v>G2-Genes</c:v>
                </c:pt>
                <c:pt idx="4">
                  <c:v>G2M-Genes</c:v>
                </c:pt>
                <c:pt idx="5">
                  <c:v> M-Genes</c:v>
                </c:pt>
                <c:pt idx="6">
                  <c:v>All Genes Avg</c:v>
                </c:pt>
              </c:strCache>
            </c:strRef>
          </c:cat>
          <c:val>
            <c:numRef>
              <c:f>z!$B$3:$H$3</c:f>
              <c:numCache>
                <c:formatCode>General</c:formatCode>
                <c:ptCount val="7"/>
                <c:pt idx="0">
                  <c:v>0.1160004</c:v>
                </c:pt>
                <c:pt idx="1">
                  <c:v>1.255134E-3</c:v>
                </c:pt>
                <c:pt idx="2">
                  <c:v>-1.616238E-2</c:v>
                </c:pt>
                <c:pt idx="3">
                  <c:v>-2.431784E-2</c:v>
                </c:pt>
                <c:pt idx="4">
                  <c:v>1.8167719999999998E-2</c:v>
                </c:pt>
                <c:pt idx="5">
                  <c:v>0.1118672</c:v>
                </c:pt>
                <c:pt idx="6" formatCode="0.00E+00">
                  <c:v>3.4468372333333337E-2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5-4B87-AEF3-DCB256D37CB3}"/>
            </c:ext>
          </c:extLst>
        </c:ser>
        <c:ser>
          <c:idx val="1"/>
          <c:order val="1"/>
          <c:tx>
            <c:strRef>
              <c:f>z!$A$4</c:f>
              <c:strCache>
                <c:ptCount val="1"/>
                <c:pt idx="0">
                  <c:v>G2 Phase cells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z!$B$2:$H$2</c:f>
              <c:strCache>
                <c:ptCount val="7"/>
                <c:pt idx="0">
                  <c:v>G1-Genes</c:v>
                </c:pt>
                <c:pt idx="1">
                  <c:v>G1S-Genes</c:v>
                </c:pt>
                <c:pt idx="2">
                  <c:v>S-Genes</c:v>
                </c:pt>
                <c:pt idx="3">
                  <c:v>G2-Genes</c:v>
                </c:pt>
                <c:pt idx="4">
                  <c:v>G2M-Genes</c:v>
                </c:pt>
                <c:pt idx="5">
                  <c:v> M-Genes</c:v>
                </c:pt>
                <c:pt idx="6">
                  <c:v>All Genes Avg</c:v>
                </c:pt>
              </c:strCache>
            </c:strRef>
          </c:cat>
          <c:val>
            <c:numRef>
              <c:f>z!$B$4:$H$4</c:f>
              <c:numCache>
                <c:formatCode>General</c:formatCode>
                <c:ptCount val="7"/>
                <c:pt idx="0">
                  <c:v>-7.6883300000000002E-2</c:v>
                </c:pt>
                <c:pt idx="1">
                  <c:v>-0.12919459999999999</c:v>
                </c:pt>
                <c:pt idx="2">
                  <c:v>-0.10372000000000001</c:v>
                </c:pt>
                <c:pt idx="3">
                  <c:v>0.11149580000000001</c:v>
                </c:pt>
                <c:pt idx="4">
                  <c:v>0.1180861</c:v>
                </c:pt>
                <c:pt idx="5">
                  <c:v>4.258149E-2</c:v>
                </c:pt>
                <c:pt idx="6" formatCode="0.00E+00">
                  <c:v>-6.2724183333333254E-3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5-4B87-AEF3-DCB256D37CB3}"/>
            </c:ext>
          </c:extLst>
        </c:ser>
        <c:ser>
          <c:idx val="2"/>
          <c:order val="2"/>
          <c:tx>
            <c:strRef>
              <c:f>z!$A$5</c:f>
              <c:strCache>
                <c:ptCount val="1"/>
                <c:pt idx="0">
                  <c:v>S Phase cells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z!$B$2:$H$2</c:f>
              <c:strCache>
                <c:ptCount val="7"/>
                <c:pt idx="0">
                  <c:v>G1-Genes</c:v>
                </c:pt>
                <c:pt idx="1">
                  <c:v>G1S-Genes</c:v>
                </c:pt>
                <c:pt idx="2">
                  <c:v>S-Genes</c:v>
                </c:pt>
                <c:pt idx="3">
                  <c:v>G2-Genes</c:v>
                </c:pt>
                <c:pt idx="4">
                  <c:v>G2M-Genes</c:v>
                </c:pt>
                <c:pt idx="5">
                  <c:v> M-Genes</c:v>
                </c:pt>
                <c:pt idx="6">
                  <c:v>All Genes Avg</c:v>
                </c:pt>
              </c:strCache>
            </c:strRef>
          </c:cat>
          <c:val>
            <c:numRef>
              <c:f>z!$B$5:$H$5</c:f>
              <c:numCache>
                <c:formatCode>General</c:formatCode>
                <c:ptCount val="7"/>
                <c:pt idx="0">
                  <c:v>-5.8911270000000002E-2</c:v>
                </c:pt>
                <c:pt idx="1">
                  <c:v>0.1213072</c:v>
                </c:pt>
                <c:pt idx="2">
                  <c:v>0.1169187</c:v>
                </c:pt>
                <c:pt idx="3">
                  <c:v>-7.8259510000000004E-2</c:v>
                </c:pt>
                <c:pt idx="4">
                  <c:v>-0.13284760000000001</c:v>
                </c:pt>
                <c:pt idx="5">
                  <c:v>-0.1677013</c:v>
                </c:pt>
                <c:pt idx="6" formatCode="0.00E+00">
                  <c:v>-3.3248963333333333E-2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5-4B87-AEF3-DCB256D37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0439680"/>
        <c:axId val="900736736"/>
      </c:barChart>
      <c:lineChart>
        <c:grouping val="standard"/>
        <c:varyColors val="0"/>
        <c:ser>
          <c:idx val="3"/>
          <c:order val="3"/>
          <c:tx>
            <c:strRef>
              <c:f>z!$A$6</c:f>
              <c:strCache>
                <c:ptCount val="1"/>
                <c:pt idx="0">
                  <c:v>All cells 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z!$B$2:$H$2</c:f>
              <c:strCache>
                <c:ptCount val="7"/>
                <c:pt idx="0">
                  <c:v>G1-Genes</c:v>
                </c:pt>
                <c:pt idx="1">
                  <c:v>G1S-Genes</c:v>
                </c:pt>
                <c:pt idx="2">
                  <c:v>S-Genes</c:v>
                </c:pt>
                <c:pt idx="3">
                  <c:v>G2-Genes</c:v>
                </c:pt>
                <c:pt idx="4">
                  <c:v>G2M-Genes</c:v>
                </c:pt>
                <c:pt idx="5">
                  <c:v> M-Genes</c:v>
                </c:pt>
                <c:pt idx="6">
                  <c:v>All Genes Avg</c:v>
                </c:pt>
              </c:strCache>
            </c:strRef>
          </c:cat>
          <c:val>
            <c:numRef>
              <c:f>z!$B$6:$H$6</c:f>
              <c:numCache>
                <c:formatCode>0.00E+00</c:formatCode>
                <c:ptCount val="7"/>
                <c:pt idx="0">
                  <c:v>-6.5980566666666669E-3</c:v>
                </c:pt>
                <c:pt idx="1">
                  <c:v>-2.2107553333333327E-3</c:v>
                </c:pt>
                <c:pt idx="2">
                  <c:v>-9.8789333333333673E-4</c:v>
                </c:pt>
                <c:pt idx="3">
                  <c:v>2.9728166666666647E-3</c:v>
                </c:pt>
                <c:pt idx="4">
                  <c:v>1.1354066666666625E-3</c:v>
                </c:pt>
                <c:pt idx="5">
                  <c:v>-4.417536666666666E-3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B5-4B87-AEF3-DCB256D37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437680"/>
        <c:axId val="900748384"/>
      </c:lineChart>
      <c:catAx>
        <c:axId val="9004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736736"/>
        <c:crosses val="autoZero"/>
        <c:auto val="1"/>
        <c:lblAlgn val="ctr"/>
        <c:lblOffset val="100"/>
        <c:noMultiLvlLbl val="0"/>
      </c:catAx>
      <c:valAx>
        <c:axId val="9007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439680"/>
        <c:crosses val="autoZero"/>
        <c:crossBetween val="between"/>
      </c:valAx>
      <c:valAx>
        <c:axId val="900748384"/>
        <c:scaling>
          <c:orientation val="minMax"/>
        </c:scaling>
        <c:delete val="0"/>
        <c:axPos val="r"/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437680"/>
        <c:crosses val="max"/>
        <c:crossBetween val="between"/>
      </c:valAx>
      <c:catAx>
        <c:axId val="900437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0748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Gene</a:t>
            </a:r>
            <a:r>
              <a:rPr lang="en-US" baseline="0" dirty="0"/>
              <a:t> Correlation Filter vs. </a:t>
            </a:r>
            <a:r>
              <a:rPr lang="en-US" dirty="0"/>
              <a:t>Macro Accuracy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703200"/>
        <c:axId val="695218912"/>
      </c:barChart>
      <c:catAx>
        <c:axId val="6077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218912"/>
        <c:crosses val="autoZero"/>
        <c:auto val="1"/>
        <c:lblAlgn val="ctr"/>
        <c:lblOffset val="100"/>
        <c:noMultiLvlLbl val="0"/>
      </c:catAx>
      <c:valAx>
        <c:axId val="695218912"/>
        <c:scaling>
          <c:orientation val="minMax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7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PCA-t-SNE Clustering Results : Gene Correlation Filter vs. Accuracy - </a:t>
            </a:r>
            <a:r>
              <a:rPr lang="en-US" sz="1800" b="0" i="0" baseline="0" dirty="0" err="1">
                <a:effectLst/>
              </a:rPr>
              <a:t>hESC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6326322000657201"/>
          <c:y val="2.5362286280301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Sheet1!$B$37</c:f>
              <c:strCache>
                <c:ptCount val="1"/>
                <c:pt idx="0">
                  <c:v>Micro 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Sheet1!$C$33:$M$33</c:f>
              <c:numCache>
                <c:formatCode>General</c:formatCode>
                <c:ptCount val="1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</c:numCache>
            </c:numRef>
          </c:cat>
          <c:val>
            <c:numRef>
              <c:f>Sheet1!$C$37:$M$37</c:f>
              <c:numCache>
                <c:formatCode>General</c:formatCode>
                <c:ptCount val="11"/>
                <c:pt idx="0">
                  <c:v>0.959514170040486</c:v>
                </c:pt>
                <c:pt idx="1">
                  <c:v>0.959514170040486</c:v>
                </c:pt>
                <c:pt idx="2">
                  <c:v>0.959514170040486</c:v>
                </c:pt>
                <c:pt idx="3">
                  <c:v>0.95546558704453399</c:v>
                </c:pt>
                <c:pt idx="4">
                  <c:v>0.95546558704453399</c:v>
                </c:pt>
                <c:pt idx="5">
                  <c:v>0.96356275303643701</c:v>
                </c:pt>
                <c:pt idx="6">
                  <c:v>0.95546558704453399</c:v>
                </c:pt>
                <c:pt idx="7">
                  <c:v>0.959514170040486</c:v>
                </c:pt>
                <c:pt idx="8">
                  <c:v>0.959514170040486</c:v>
                </c:pt>
                <c:pt idx="9">
                  <c:v>0.959514170040486</c:v>
                </c:pt>
                <c:pt idx="10">
                  <c:v>0.959514170040486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F-47A9-960B-946D91D477B0}"/>
            </c:ext>
          </c:extLst>
        </c:ser>
        <c:ser>
          <c:idx val="1"/>
          <c:order val="1"/>
          <c:tx>
            <c:strRef>
              <c:f>Sheet1!$B$38</c:f>
              <c:strCache>
                <c:ptCount val="1"/>
                <c:pt idx="0">
                  <c:v>Macro Accuracy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Sheet1!$C$33:$M$33</c:f>
              <c:numCache>
                <c:formatCode>General</c:formatCode>
                <c:ptCount val="1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</c:numCache>
            </c:numRef>
          </c:cat>
          <c:val>
            <c:numRef>
              <c:f>Sheet1!$C$38:$M$38</c:f>
              <c:numCache>
                <c:formatCode>General</c:formatCode>
                <c:ptCount val="11"/>
                <c:pt idx="0">
                  <c:v>0.95614035087719296</c:v>
                </c:pt>
                <c:pt idx="1">
                  <c:v>0.95614035087719296</c:v>
                </c:pt>
                <c:pt idx="2">
                  <c:v>0.95614035087719296</c:v>
                </c:pt>
                <c:pt idx="3">
                  <c:v>0.95175438596491235</c:v>
                </c:pt>
                <c:pt idx="4">
                  <c:v>0.95175438596491235</c:v>
                </c:pt>
                <c:pt idx="5">
                  <c:v>0.96052631578947378</c:v>
                </c:pt>
                <c:pt idx="6">
                  <c:v>0.95175438596491235</c:v>
                </c:pt>
                <c:pt idx="7">
                  <c:v>0.95635964912280702</c:v>
                </c:pt>
                <c:pt idx="8">
                  <c:v>0.95657894736842097</c:v>
                </c:pt>
                <c:pt idx="9">
                  <c:v>0.95795980335454034</c:v>
                </c:pt>
                <c:pt idx="10">
                  <c:v>0.95745614035087723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FF-47A9-960B-946D91D47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5246784"/>
        <c:axId val="745031168"/>
      </c:barChart>
      <c:catAx>
        <c:axId val="74524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031168"/>
        <c:crosses val="autoZero"/>
        <c:auto val="1"/>
        <c:lblAlgn val="ctr"/>
        <c:lblOffset val="100"/>
        <c:noMultiLvlLbl val="0"/>
      </c:catAx>
      <c:valAx>
        <c:axId val="7450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24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07B7-E16F-45F0-9A95-4C87681BE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A53A0-B0C7-4C7F-8C63-4EFA32649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8446D-ECDC-4653-8A0D-F4432FC9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4E5F3-7C51-4E12-9373-95059720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B6FF-C4E2-4DDA-B2B9-E0A03B4D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1672-494B-4486-AA02-31F65261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E1F07-FFF9-40FB-AE96-D0E086629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BE65C-B833-402B-8E1C-A2EF8CB1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2B89-4022-4F20-B533-D0FDEB9F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B61A1-1EF4-48B0-B35A-36CBC535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F0AF7-EEE3-4FB1-829F-FA27829BD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EA4EA-2B86-40B3-BA94-3A122FA6C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CE83-DF59-4445-951A-D74BA975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66D93-F110-4906-A49C-B9264902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28705-5036-43D7-A294-13A38D3A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9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820B-5920-4AAB-9BCE-F5AB29DD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008E-C604-481D-B277-C1F2A8DED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923DB-E3E4-4829-8C8F-55D0834E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6167-F501-4F5E-8BFE-11F31307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64076-CD5E-4583-A227-2E1387EF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6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8FA6-1D57-49CC-8E04-3463D05C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45F1A-15C5-47E9-94F3-CC3FA30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8B8C6-3267-4502-9A04-08B5C31D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4DB82-BEF1-4C45-BB04-493C3D3D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BDF5D-B62F-4286-BE72-8A5AD6BC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2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736C-1067-47F6-9247-F6631F97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53F2-B622-41E8-9D52-F90E94286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DABD5-A7C1-4E30-9141-427BB675E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1835F-ED13-448D-8C9B-38C00FE7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1AB2C-E73E-4727-875D-9227DB80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0A2A0-8769-47BF-AF5D-27F41C64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8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C9D-680A-494D-9B20-2A6F5F60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6DE68-E329-4E63-946E-95ECE72C0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1D71C-DB5F-4ECB-9BC7-738BDAF9C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03D10-B997-4C15-9D6A-33BF791EF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D3A5F-60FB-428C-9676-DF97A7BB8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68BD7-7EF7-49BD-91EE-7A5B6E60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A775B-D56B-4F27-8D5F-EE676AD0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EFA1BD-76B2-4524-8F14-7D146237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277A-7219-4955-A5F2-474F0C37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C98D8-9196-4956-9B5D-87737A37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A1E7-8D57-48B3-B7A3-CF613877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B5B21-EF70-4D15-A92A-07A13CBB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2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4DC02-5BD8-418A-B450-AB97D2D9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B22A7-00CA-4604-A7AD-A50294DB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E9807-FBDD-477B-BB96-8A791E11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4DE5-C067-439D-896E-CC31E8D0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6613-0460-4BD1-A989-F2151AF91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E04B7-A92E-4E0B-8280-5506CF3E0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F2C7F-21AE-482A-A48B-4CFC9330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A240A-0B1F-490F-920A-58176C60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4CD64-B917-4D44-934D-08FE13B9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B36B-264A-4497-A484-A0301D3E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80E3F-DBBD-490D-8C57-804ED3DCD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5D34A-A0C9-42BD-9E5D-FBCBBFC93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4DDCF-C513-465E-A3BF-548AF195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B0F8E-A69E-4E49-B1AA-9E647E60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ECF97-CA06-4C89-ABD7-917C73E8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5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4E25C-25DE-4156-A145-8A768909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A7323-B751-45F5-A016-A3215C867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61083-5149-4CE2-957F-13122725B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B0127-8268-4DE7-A4EA-7AFFDFAD39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558D0-6181-4197-8E7B-F4BCBA8CB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79815-C4B6-4191-AD1F-8FE47A814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60E15-D756-42F1-9320-9EB73501F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7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arrayexpress/experiments/E-MTAB-2805/" TargetMode="External"/><Relationship Id="rId2" Type="http://schemas.openxmlformats.org/officeDocument/2006/relationships/hyperlink" Target="https://www.ncbi.nlm.nih.gov/geo/query/acc.cgi?acc=GSE6401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FB6C-D8EB-43A8-991D-A81740A5B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Cell Cycle Analysis &amp; Effect on </a:t>
            </a:r>
            <a:r>
              <a:rPr lang="en-US" dirty="0" err="1"/>
              <a:t>scRNA</a:t>
            </a:r>
            <a:r>
              <a:rPr lang="en-US" dirty="0"/>
              <a:t>-Seq Analysis Workflow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AB35F-A6E3-445A-AFE3-9B322C9F4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Marmar</a:t>
            </a:r>
            <a:r>
              <a:rPr lang="en-US" dirty="0"/>
              <a:t> Moussa</a:t>
            </a:r>
          </a:p>
          <a:p>
            <a:pPr>
              <a:spcBef>
                <a:spcPts val="0"/>
              </a:spcBef>
            </a:pPr>
            <a:br>
              <a:rPr lang="en-US" dirty="0"/>
            </a:br>
            <a:r>
              <a:rPr lang="en-US" dirty="0"/>
              <a:t>Computer Science &amp; Engineering Department</a:t>
            </a:r>
            <a:br>
              <a:rPr lang="en-US" dirty="0"/>
            </a:br>
            <a:r>
              <a:rPr lang="en-US" dirty="0"/>
              <a:t>University of Connecticut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856F4E45-B54D-4862-9E4A-B9844453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595" y="5101120"/>
            <a:ext cx="1453179" cy="14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7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4492-BD4D-4CEC-A311-B8B3A53F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– Not Labeled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B2C13-50A5-4247-9A96-3B9E88B51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86" y="1349602"/>
            <a:ext cx="6268745" cy="54809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CCA0-72E0-4E94-AD6E-49D3B159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T-cells (CD3+ cells), 10x Genomics.</a:t>
            </a:r>
          </a:p>
          <a:p>
            <a:pPr lvl="1"/>
            <a:r>
              <a:rPr lang="en-US" dirty="0"/>
              <a:t>Additional challenges:</a:t>
            </a:r>
          </a:p>
          <a:p>
            <a:pPr lvl="2"/>
            <a:r>
              <a:rPr lang="en-US" dirty="0"/>
              <a:t>Sparser data than C1 platform</a:t>
            </a:r>
          </a:p>
          <a:p>
            <a:pPr lvl="2"/>
            <a:r>
              <a:rPr lang="en-US" dirty="0"/>
              <a:t>Cycling vs. non-cycling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5FC0-DD8C-4EE5-B202-3407CA3C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7EE7E-A02E-47CC-A978-444703D9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4"/>
            <a:ext cx="5986139" cy="5937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A88DB-1282-4033-9C81-C91A12235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62" y="280987"/>
            <a:ext cx="1572692" cy="1409701"/>
          </a:xfrm>
          <a:prstGeom prst="rect">
            <a:avLst/>
          </a:prstGeom>
        </p:spPr>
      </p:pic>
      <p:pic>
        <p:nvPicPr>
          <p:cNvPr id="6" name="Content Placeholder 13" descr="A screenshot of a circuit board&#10;&#10;Description generated with high confidence">
            <a:extLst>
              <a:ext uri="{FF2B5EF4-FFF2-40B4-BE49-F238E27FC236}">
                <a16:creationId xmlns:a16="http://schemas.microsoft.com/office/drawing/2014/main" id="{00FB1344-AC83-4B49-BBE9-A523E9D72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365124"/>
            <a:ext cx="7246166" cy="5937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1ECA1-B994-41DA-818F-8FDE2EE18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48" y="555691"/>
            <a:ext cx="5763013" cy="57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9A39-FF08-49A7-A61D-F8229CFC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233"/>
            <a:ext cx="10515600" cy="1325563"/>
          </a:xfrm>
        </p:spPr>
        <p:txBody>
          <a:bodyPr/>
          <a:lstStyle/>
          <a:p>
            <a:r>
              <a:rPr lang="en-US" dirty="0"/>
              <a:t>Gene Lists Effect - </a:t>
            </a:r>
            <a:r>
              <a:rPr lang="en-US" dirty="0" err="1"/>
              <a:t>hESC</a:t>
            </a:r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75E1BC2-D80A-4CA5-93B2-26CF12B87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890803"/>
              </p:ext>
            </p:extLst>
          </p:nvPr>
        </p:nvGraphicFramePr>
        <p:xfrm>
          <a:off x="2063262" y="2213344"/>
          <a:ext cx="7385538" cy="2425914"/>
        </p:xfrm>
        <a:graphic>
          <a:graphicData uri="http://schemas.openxmlformats.org/drawingml/2006/table">
            <a:tbl>
              <a:tblPr/>
              <a:tblGrid>
                <a:gridCol w="2029800">
                  <a:extLst>
                    <a:ext uri="{9D8B030D-6E8A-4147-A177-3AD203B41FA5}">
                      <a16:colId xmlns:a16="http://schemas.microsoft.com/office/drawing/2014/main" val="1036367292"/>
                    </a:ext>
                  </a:extLst>
                </a:gridCol>
                <a:gridCol w="1834157">
                  <a:extLst>
                    <a:ext uri="{9D8B030D-6E8A-4147-A177-3AD203B41FA5}">
                      <a16:colId xmlns:a16="http://schemas.microsoft.com/office/drawing/2014/main" val="1488911472"/>
                    </a:ext>
                  </a:extLst>
                </a:gridCol>
                <a:gridCol w="1931978">
                  <a:extLst>
                    <a:ext uri="{9D8B030D-6E8A-4147-A177-3AD203B41FA5}">
                      <a16:colId xmlns:a16="http://schemas.microsoft.com/office/drawing/2014/main" val="3653803548"/>
                    </a:ext>
                  </a:extLst>
                </a:gridCol>
                <a:gridCol w="1589603">
                  <a:extLst>
                    <a:ext uri="{9D8B030D-6E8A-4147-A177-3AD203B41FA5}">
                      <a16:colId xmlns:a16="http://schemas.microsoft.com/office/drawing/2014/main" val="3162396155"/>
                    </a:ext>
                  </a:extLst>
                </a:gridCol>
              </a:tblGrid>
              <a:tr h="30785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 Lists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Cyclone,etc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CycleBase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 Go Term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785249"/>
                  </a:ext>
                </a:extLst>
              </a:tr>
              <a:tr h="307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Genes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338326"/>
                  </a:ext>
                </a:extLst>
              </a:tr>
              <a:tr h="307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 Filter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49364"/>
                  </a:ext>
                </a:extLst>
              </a:tr>
              <a:tr h="295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0.857142857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881393"/>
                  </a:ext>
                </a:extLst>
              </a:tr>
              <a:tr h="295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0.828947368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0.881578947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0.868421053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870484"/>
                  </a:ext>
                </a:extLst>
              </a:tr>
              <a:tr h="307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215234"/>
                  </a:ext>
                </a:extLst>
              </a:tr>
              <a:tr h="295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Accuracy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0.894736842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0.963562753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0.95951417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68850"/>
                  </a:ext>
                </a:extLst>
              </a:tr>
              <a:tr h="307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 Accuracy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0.895363409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0.960526316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0.956140351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4811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7699070-4ADB-464A-9426-743AA226EC10}"/>
              </a:ext>
            </a:extLst>
          </p:cNvPr>
          <p:cNvSpPr/>
          <p:nvPr/>
        </p:nvSpPr>
        <p:spPr>
          <a:xfrm>
            <a:off x="838200" y="5435452"/>
            <a:ext cx="1005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*</a:t>
            </a:r>
            <a:r>
              <a:rPr lang="en-US" sz="2400" dirty="0" err="1"/>
              <a:t>CycleBase</a:t>
            </a:r>
            <a:r>
              <a:rPr lang="en-US" sz="2400" dirty="0"/>
              <a:t> DB genes (human) are annotated by their peak phase </a:t>
            </a:r>
          </a:p>
          <a:p>
            <a:r>
              <a:rPr lang="en-US" sz="2400" dirty="0"/>
              <a:t>	(6 phases : G1, G2, S, G1/S, G2/M, M)</a:t>
            </a:r>
          </a:p>
        </p:txBody>
      </p:sp>
    </p:spTree>
    <p:extLst>
      <p:ext uri="{BB962C8B-B14F-4D97-AF65-F5344CB8AC3E}">
        <p14:creationId xmlns:p14="http://schemas.microsoft.com/office/powerpoint/2010/main" val="83774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3EE0D4-C292-45E9-B286-C9FF7295C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51905"/>
              </p:ext>
            </p:extLst>
          </p:nvPr>
        </p:nvGraphicFramePr>
        <p:xfrm>
          <a:off x="2552700" y="5722620"/>
          <a:ext cx="7086600" cy="93726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32995477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66002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8575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546824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6298009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56513431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28680306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8030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Labels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G1-Genes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G1S-Genes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S-Genes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G2-Genes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G2M-Genes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M-Genes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Genes Avg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0645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 Phase cells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0.1160004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0.001255134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-0.01616238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-0.02431784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0.01816772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0.1118672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3.45E-02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7357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 Phase cells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-0.0768833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-0.1291946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-0.10372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0.1114958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0.1180861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0.04258149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-6.27E-03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27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Phase cells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-0.05891127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0.1213072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0.1169187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-0.07825951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-0.1328476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-0.1677013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-3.32E-02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636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cells average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-6.60E-03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-2.21E-03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-9.88E-04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2.97E-03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1.14E-03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-4.42E-03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6927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F7226E5-49DE-4BD2-AF6E-9DB800CA0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033226"/>
              </p:ext>
            </p:extLst>
          </p:nvPr>
        </p:nvGraphicFramePr>
        <p:xfrm>
          <a:off x="2686050" y="585909"/>
          <a:ext cx="7175192" cy="513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596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653A312A-14EE-463E-83A2-BE0386751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15" y="104312"/>
            <a:ext cx="8607607" cy="66493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EA8F94-502F-4350-B764-0FB8AED2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241" y="-217092"/>
            <a:ext cx="4585803" cy="4425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077414-BF04-40E5-A56D-F2EEEB732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577" y="522897"/>
            <a:ext cx="594412" cy="769687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DA67058-94E3-4A87-AA41-7F56103B3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58694"/>
              </p:ext>
            </p:extLst>
          </p:nvPr>
        </p:nvGraphicFramePr>
        <p:xfrm>
          <a:off x="7581530" y="4208608"/>
          <a:ext cx="4229227" cy="2545080"/>
        </p:xfrm>
        <a:graphic>
          <a:graphicData uri="http://schemas.openxmlformats.org/drawingml/2006/table">
            <a:tbl>
              <a:tblPr/>
              <a:tblGrid>
                <a:gridCol w="571627">
                  <a:extLst>
                    <a:ext uri="{9D8B030D-6E8A-4147-A177-3AD203B41FA5}">
                      <a16:colId xmlns:a16="http://schemas.microsoft.com/office/drawing/2014/main" val="4287746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99785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672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926825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944358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575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89809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Clusters: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G1-Genes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G1S-Genes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S-Genes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G2-Genes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G2M-Genes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M-Genes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4977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919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0641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4485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9113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581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4906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1976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818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3125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4760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189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33529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D27F7CD-F6BE-41AD-8F75-656BA6BB6F90}"/>
              </a:ext>
            </a:extLst>
          </p:cNvPr>
          <p:cNvSpPr txBox="1"/>
          <p:nvPr/>
        </p:nvSpPr>
        <p:spPr>
          <a:xfrm flipH="1">
            <a:off x="7674572" y="104312"/>
            <a:ext cx="57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C5:</a:t>
            </a:r>
          </a:p>
        </p:txBody>
      </p:sp>
    </p:spTree>
    <p:extLst>
      <p:ext uri="{BB962C8B-B14F-4D97-AF65-F5344CB8AC3E}">
        <p14:creationId xmlns:p14="http://schemas.microsoft.com/office/powerpoint/2010/main" val="313044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A61C-77BA-41F5-9937-E592BB85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</a:t>
            </a:r>
            <a:br>
              <a:rPr lang="en-US" dirty="0"/>
            </a:br>
            <a:r>
              <a:rPr lang="en-US" dirty="0"/>
              <a:t>t-cells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18790-BC71-4117-B140-80610A246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66" y="86833"/>
            <a:ext cx="7858610" cy="66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2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B868-2014-446D-9F8A-7DE39329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Question: Can we distinguish cycling vs. non-cycling cells, and/or assess cell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14CC8-B313-44A3-B8DB-5AA66E138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could directly assess the order, </a:t>
            </a:r>
          </a:p>
          <a:p>
            <a:pPr lvl="1"/>
            <a:r>
              <a:rPr lang="en-US" i="1" dirty="0"/>
              <a:t>without having to know the labels</a:t>
            </a:r>
            <a:r>
              <a:rPr lang="en-US" dirty="0"/>
              <a:t>, </a:t>
            </a:r>
          </a:p>
          <a:p>
            <a:pPr lvl="1"/>
            <a:r>
              <a:rPr lang="en-US" i="1" dirty="0"/>
              <a:t>without assuming a certain model </a:t>
            </a:r>
            <a:r>
              <a:rPr lang="en-US" dirty="0"/>
              <a:t>for the genes (binary, bi-modal, sinusoidal </a:t>
            </a:r>
            <a:r>
              <a:rPr lang="en-US" dirty="0" err="1"/>
              <a:t>etc</a:t>
            </a:r>
            <a:r>
              <a:rPr lang="en-US" dirty="0"/>
              <a:t>), and </a:t>
            </a:r>
          </a:p>
          <a:p>
            <a:pPr lvl="1"/>
            <a:r>
              <a:rPr lang="en-US" i="1" dirty="0"/>
              <a:t>without a 'perfect' list </a:t>
            </a:r>
            <a:r>
              <a:rPr lang="en-US" dirty="0"/>
              <a:t>of the cc genes as a whole or per phase;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then we could use this to select the best order from potential orders.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8AC2DD-66CC-4DA1-8A2A-499207DE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81" y="4648091"/>
            <a:ext cx="2710820" cy="22099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7FCA41-1F86-40DB-ABD0-42DCCEF54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398" y="4648091"/>
            <a:ext cx="2710822" cy="22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6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FE36-2E48-474D-92C8-1F938343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cell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4CD12-AE48-47F3-9816-2D10FA75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b="1" dirty="0"/>
              <a:t>Gene-Smoothness</a:t>
            </a:r>
            <a:r>
              <a:rPr lang="en-US" dirty="0"/>
              <a:t>:</a:t>
            </a:r>
          </a:p>
          <a:p>
            <a:endParaRPr lang="en-US" dirty="0"/>
          </a:p>
          <a:p>
            <a:pPr marL="914400" lvl="2" indent="0">
              <a:buNone/>
            </a:pPr>
            <a:r>
              <a:rPr lang="en-US" sz="3200" dirty="0" err="1"/>
              <a:t>GeneSmoothness</a:t>
            </a:r>
            <a:r>
              <a:rPr lang="en-US" sz="3200" dirty="0"/>
              <a:t>(x) = {</a:t>
            </a:r>
            <a:r>
              <a:rPr lang="en-US" sz="3200" dirty="0" err="1"/>
              <a:t>sd</a:t>
            </a:r>
            <a:r>
              <a:rPr lang="en-US" sz="3200" dirty="0"/>
              <a:t>(diff(x))/abs(mean(diff(x)))}</a:t>
            </a:r>
          </a:p>
          <a:p>
            <a:pPr marL="914400" lvl="2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x = Gene as vector of expressions in cells</a:t>
            </a:r>
          </a:p>
          <a:p>
            <a:r>
              <a:rPr lang="en-US" sz="2400" dirty="0"/>
              <a:t>Score interpretation:</a:t>
            </a:r>
          </a:p>
          <a:p>
            <a:pPr marL="457200" lvl="1" indent="0">
              <a:buNone/>
            </a:pPr>
            <a:r>
              <a:rPr lang="en-US" sz="2000" dirty="0"/>
              <a:t>Lower scores mean less variance within the order </a:t>
            </a:r>
            <a:r>
              <a:rPr lang="en-US" sz="2000" dirty="0">
                <a:sym typeface="Wingdings" panose="05000000000000000000" pitchFamily="2" charset="2"/>
              </a:rPr>
              <a:t> smoother signal</a:t>
            </a:r>
            <a:endParaRPr lang="en-US" sz="20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930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C3A7D2-70CC-431E-A372-6CD5DE615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502" y="-9396"/>
            <a:ext cx="5311147" cy="6862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5AABA9-4DCE-40B7-AA91-D46AAA995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93" y="-9396"/>
            <a:ext cx="5296606" cy="68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0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5CEC-171E-45D1-921E-D79D3BA1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9DD8-53EE-41CB-9751-7204A54C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9FB02-83BE-4B44-BA7F-17819AEC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14" y="2480"/>
            <a:ext cx="5305425" cy="6855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A8EA3-60DD-4836-9A8D-2FEBEC1D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263" y="2481"/>
            <a:ext cx="5305425" cy="68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8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9E3D-D14A-47ED-9BED-AA480956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47"/>
            <a:ext cx="10515600" cy="1325563"/>
          </a:xfrm>
        </p:spPr>
        <p:txBody>
          <a:bodyPr/>
          <a:lstStyle/>
          <a:p>
            <a:r>
              <a:rPr lang="en-US" dirty="0"/>
              <a:t>Cell Cycle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FC2E9-0030-45B4-B91C-EFF08189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01"/>
            <a:ext cx="10515600" cy="4816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47E7D-B20E-4B4B-A951-4EAF2026B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6" y="1312293"/>
            <a:ext cx="5056110" cy="5056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E777EE-124F-4DB0-ADFD-63A875F45C02}"/>
              </a:ext>
            </a:extLst>
          </p:cNvPr>
          <p:cNvSpPr txBox="1"/>
          <p:nvPr/>
        </p:nvSpPr>
        <p:spPr>
          <a:xfrm>
            <a:off x="7404899" y="6301728"/>
            <a:ext cx="59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G0?</a:t>
            </a:r>
          </a:p>
        </p:txBody>
      </p:sp>
    </p:spTree>
    <p:extLst>
      <p:ext uri="{BB962C8B-B14F-4D97-AF65-F5344CB8AC3E}">
        <p14:creationId xmlns:p14="http://schemas.microsoft.com/office/powerpoint/2010/main" val="889780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97CE-B55A-4A73-AFD1-5A102EDC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cell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75E50-AC73-43E5-9DB9-3D4F1B7D8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Autocorrelation </a:t>
            </a:r>
            <a:r>
              <a:rPr lang="en-US" dirty="0"/>
              <a:t>(serial correlation): correlation of a signal with a delayed copy of itself.</a:t>
            </a:r>
          </a:p>
          <a:p>
            <a:pPr lvl="1"/>
            <a:r>
              <a:rPr lang="en-US" dirty="0"/>
              <a:t> Informally, it is the similarity between observations as a function of the time lag between them.</a:t>
            </a:r>
          </a:p>
          <a:p>
            <a:pPr marL="457200" lvl="1" indent="0">
              <a:buNone/>
            </a:pPr>
            <a:endParaRPr lang="en-US" dirty="0"/>
          </a:p>
          <a:p>
            <a:pPr fontAlgn="base"/>
            <a:r>
              <a:rPr lang="en-US" sz="2000" dirty="0"/>
              <a:t>Score interpretation:</a:t>
            </a:r>
          </a:p>
          <a:p>
            <a:pPr lvl="1" fontAlgn="base"/>
            <a:r>
              <a:rPr lang="en-US" sz="1800" dirty="0"/>
              <a:t>scores near 1 imply a smoothly varying series</a:t>
            </a:r>
          </a:p>
          <a:p>
            <a:pPr lvl="1" fontAlgn="base"/>
            <a:r>
              <a:rPr lang="en-US" sz="1800" dirty="0"/>
              <a:t>scores near 0 imply that there's no overall relationship between a data point and the following one.</a:t>
            </a:r>
          </a:p>
          <a:p>
            <a:pPr lvl="1" fontAlgn="base"/>
            <a:r>
              <a:rPr lang="en-US" sz="1800" dirty="0"/>
              <a:t>scores near -1 suggest that the series is jagged/rough in a particular way: if one point is above the mean, the next is likely to be below the mean by about the same amount, and vice versa.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50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72E2-6A9B-4520-866D-52450A20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B07F-6216-463C-A962-562F82B4D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4FEA6-DB8E-4F3C-8B60-2D64B9391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09" y="-4360"/>
            <a:ext cx="5319107" cy="6862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DFCCF-9E1F-4385-AD49-39911E89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307" y="2381"/>
            <a:ext cx="5305502" cy="68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A244-408B-461D-8C6C-A32BABBD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6CC2B-DBE4-453A-B996-A93263FD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Leng</a:t>
            </a:r>
            <a:r>
              <a:rPr lang="en-US" sz="2400" dirty="0"/>
              <a:t>, N., Chu, L.F., Barry, C., Li, Y., Choi, J., Li, X., Jiang, P., Stewart, R.M., Thomson, J.A., </a:t>
            </a:r>
            <a:r>
              <a:rPr lang="en-US" sz="2400" dirty="0" err="1"/>
              <a:t>Kendziorski</a:t>
            </a:r>
            <a:r>
              <a:rPr lang="en-US" sz="2400" dirty="0"/>
              <a:t>, C.: </a:t>
            </a:r>
            <a:r>
              <a:rPr lang="en-US" sz="2400" dirty="0" err="1"/>
              <a:t>Oscope</a:t>
            </a:r>
            <a:r>
              <a:rPr lang="en-US" sz="2400" dirty="0"/>
              <a:t> </a:t>
            </a:r>
            <a:r>
              <a:rPr lang="en-US" sz="2400" dirty="0" err="1"/>
              <a:t>identies</a:t>
            </a:r>
            <a:r>
              <a:rPr lang="en-US" sz="2400" dirty="0"/>
              <a:t> oscillatory genes in unsynchronized single-cell </a:t>
            </a:r>
            <a:r>
              <a:rPr lang="en-US" sz="2400" dirty="0" err="1"/>
              <a:t>rna</a:t>
            </a:r>
            <a:r>
              <a:rPr lang="en-US" sz="2400" dirty="0"/>
              <a:t>-seq experiments. Nature methods 12(10), 947 (2015)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Scialdone</a:t>
            </a:r>
            <a:r>
              <a:rPr lang="en-US" sz="2400" dirty="0"/>
              <a:t>, A., Natarajan, K.N., Saraiva, L.R., </a:t>
            </a:r>
            <a:r>
              <a:rPr lang="en-US" sz="2400" dirty="0" err="1"/>
              <a:t>Proserpio</a:t>
            </a:r>
            <a:r>
              <a:rPr lang="en-US" sz="2400" dirty="0"/>
              <a:t>, V., </a:t>
            </a:r>
            <a:r>
              <a:rPr lang="en-US" sz="2400" dirty="0" err="1"/>
              <a:t>Teichmann</a:t>
            </a:r>
            <a:r>
              <a:rPr lang="en-US" sz="2400" dirty="0"/>
              <a:t>, S.A., </a:t>
            </a:r>
            <a:r>
              <a:rPr lang="en-US" sz="2400" dirty="0" err="1"/>
              <a:t>Stegle</a:t>
            </a:r>
            <a:r>
              <a:rPr lang="en-US" sz="2400" dirty="0"/>
              <a:t>, O., </a:t>
            </a:r>
            <a:r>
              <a:rPr lang="en-US" sz="2400" dirty="0" err="1"/>
              <a:t>Marioni</a:t>
            </a:r>
            <a:r>
              <a:rPr lang="en-US" sz="2400" dirty="0"/>
              <a:t>, J.C., Buettner, F.: Computational assignment of cell-cycle stage from single-cell transcriptome data. Methods 85, 54{61 (2015)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Liu, </a:t>
            </a:r>
            <a:r>
              <a:rPr lang="en-US" sz="2400" dirty="0" err="1"/>
              <a:t>Zehua</a:t>
            </a:r>
            <a:r>
              <a:rPr lang="en-US" sz="2400" dirty="0"/>
              <a:t>, et al. "Reconstructing cell cycle pseudo time-series via single-cell transcriptome data." </a:t>
            </a:r>
            <a:r>
              <a:rPr lang="en-US" sz="2400" i="1" dirty="0"/>
              <a:t>Nature communications</a:t>
            </a:r>
            <a:r>
              <a:rPr lang="en-US" sz="2400" dirty="0"/>
              <a:t> 8.1 (2017): 22.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Barron, Martin, and Jun Li. "Identifying and removing the cell-cycle effect from single-cell RNA-sequencing data." </a:t>
            </a:r>
            <a:r>
              <a:rPr lang="en-US" sz="2400" i="1" dirty="0"/>
              <a:t>Scientific reports</a:t>
            </a:r>
            <a:r>
              <a:rPr lang="en-US" sz="2400" dirty="0"/>
              <a:t> 6 (2016): 33892.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9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68CD-BB63-4256-BD00-28117256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A9A1-0F23-4D16-A6AA-B38256BF6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Cycle in SC1 tool : https://sc1.engr.uconn.edu/</a:t>
            </a:r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918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B64D-FA2D-4E11-9583-B4EA2120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Future Work: Intron Retention &amp; Cell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DA999-3E00-488C-8E5A-E076FFBC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3538" cy="4351338"/>
          </a:xfrm>
        </p:spPr>
        <p:txBody>
          <a:bodyPr>
            <a:normAutofit/>
          </a:bodyPr>
          <a:lstStyle/>
          <a:p>
            <a:r>
              <a:rPr lang="en-US" dirty="0"/>
              <a:t>IR measured for T cells sorted at different stages of the cell cycle:</a:t>
            </a:r>
          </a:p>
          <a:p>
            <a:r>
              <a:rPr lang="en-US" dirty="0"/>
              <a:t>~1K differentially retained introns with distinct patterns of retention for each stage of the cell cycle. These introns were retained from genes enriched for cell cycle (p = 8E-6).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Reference: </a:t>
            </a:r>
          </a:p>
          <a:p>
            <a:pPr marL="0" indent="0">
              <a:buNone/>
            </a:pPr>
            <a:r>
              <a:rPr lang="en-US" sz="1600" dirty="0"/>
              <a:t>Middleton, Robert, et al. "</a:t>
            </a:r>
            <a:r>
              <a:rPr lang="en-US" sz="1600" dirty="0" err="1"/>
              <a:t>IRFinder</a:t>
            </a:r>
            <a:r>
              <a:rPr lang="en-US" sz="1600" dirty="0"/>
              <a:t>: assessing the impact of intron retention on mammalian gene expression." </a:t>
            </a:r>
            <a:r>
              <a:rPr lang="en-US" sz="1600" i="1" dirty="0"/>
              <a:t>Genome biology</a:t>
            </a:r>
            <a:r>
              <a:rPr lang="en-US" sz="1600" dirty="0"/>
              <a:t> 18.1 (2017): 51.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9DEF7-A758-4387-9F43-6C3963D16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303" y="603753"/>
            <a:ext cx="1986455" cy="565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23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0D95B2-D9CE-43C2-951E-E5127D049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114943"/>
              </p:ext>
            </p:extLst>
          </p:nvPr>
        </p:nvGraphicFramePr>
        <p:xfrm>
          <a:off x="3930792" y="1340332"/>
          <a:ext cx="4330416" cy="320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FB6902E-7BFA-4C61-9FDE-A59BC5BFE7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935999"/>
              </p:ext>
            </p:extLst>
          </p:nvPr>
        </p:nvGraphicFramePr>
        <p:xfrm>
          <a:off x="2209505" y="535173"/>
          <a:ext cx="7611059" cy="400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1EB4432D-7E45-4D15-81D3-7B73CAED3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471353"/>
              </p:ext>
            </p:extLst>
          </p:nvPr>
        </p:nvGraphicFramePr>
        <p:xfrm>
          <a:off x="1671638" y="4767948"/>
          <a:ext cx="8848724" cy="1663824"/>
        </p:xfrm>
        <a:graphic>
          <a:graphicData uri="http://schemas.openxmlformats.org/drawingml/2006/table">
            <a:tbl>
              <a:tblPr/>
              <a:tblGrid>
                <a:gridCol w="1729217">
                  <a:extLst>
                    <a:ext uri="{9D8B030D-6E8A-4147-A177-3AD203B41FA5}">
                      <a16:colId xmlns:a16="http://schemas.microsoft.com/office/drawing/2014/main" val="1311333211"/>
                    </a:ext>
                  </a:extLst>
                </a:gridCol>
                <a:gridCol w="648456">
                  <a:extLst>
                    <a:ext uri="{9D8B030D-6E8A-4147-A177-3AD203B41FA5}">
                      <a16:colId xmlns:a16="http://schemas.microsoft.com/office/drawing/2014/main" val="441458901"/>
                    </a:ext>
                  </a:extLst>
                </a:gridCol>
                <a:gridCol w="648456">
                  <a:extLst>
                    <a:ext uri="{9D8B030D-6E8A-4147-A177-3AD203B41FA5}">
                      <a16:colId xmlns:a16="http://schemas.microsoft.com/office/drawing/2014/main" val="215549581"/>
                    </a:ext>
                  </a:extLst>
                </a:gridCol>
                <a:gridCol w="648456">
                  <a:extLst>
                    <a:ext uri="{9D8B030D-6E8A-4147-A177-3AD203B41FA5}">
                      <a16:colId xmlns:a16="http://schemas.microsoft.com/office/drawing/2014/main" val="3521542224"/>
                    </a:ext>
                  </a:extLst>
                </a:gridCol>
                <a:gridCol w="648456">
                  <a:extLst>
                    <a:ext uri="{9D8B030D-6E8A-4147-A177-3AD203B41FA5}">
                      <a16:colId xmlns:a16="http://schemas.microsoft.com/office/drawing/2014/main" val="504155683"/>
                    </a:ext>
                  </a:extLst>
                </a:gridCol>
                <a:gridCol w="634947">
                  <a:extLst>
                    <a:ext uri="{9D8B030D-6E8A-4147-A177-3AD203B41FA5}">
                      <a16:colId xmlns:a16="http://schemas.microsoft.com/office/drawing/2014/main" val="3382646393"/>
                    </a:ext>
                  </a:extLst>
                </a:gridCol>
                <a:gridCol w="648456">
                  <a:extLst>
                    <a:ext uri="{9D8B030D-6E8A-4147-A177-3AD203B41FA5}">
                      <a16:colId xmlns:a16="http://schemas.microsoft.com/office/drawing/2014/main" val="3725027488"/>
                    </a:ext>
                  </a:extLst>
                </a:gridCol>
                <a:gridCol w="648456">
                  <a:extLst>
                    <a:ext uri="{9D8B030D-6E8A-4147-A177-3AD203B41FA5}">
                      <a16:colId xmlns:a16="http://schemas.microsoft.com/office/drawing/2014/main" val="1541299335"/>
                    </a:ext>
                  </a:extLst>
                </a:gridCol>
                <a:gridCol w="648456">
                  <a:extLst>
                    <a:ext uri="{9D8B030D-6E8A-4147-A177-3AD203B41FA5}">
                      <a16:colId xmlns:a16="http://schemas.microsoft.com/office/drawing/2014/main" val="320014236"/>
                    </a:ext>
                  </a:extLst>
                </a:gridCol>
                <a:gridCol w="648456">
                  <a:extLst>
                    <a:ext uri="{9D8B030D-6E8A-4147-A177-3AD203B41FA5}">
                      <a16:colId xmlns:a16="http://schemas.microsoft.com/office/drawing/2014/main" val="956329768"/>
                    </a:ext>
                  </a:extLst>
                </a:gridCol>
                <a:gridCol w="648456">
                  <a:extLst>
                    <a:ext uri="{9D8B030D-6E8A-4147-A177-3AD203B41FA5}">
                      <a16:colId xmlns:a16="http://schemas.microsoft.com/office/drawing/2014/main" val="2579740822"/>
                    </a:ext>
                  </a:extLst>
                </a:gridCol>
                <a:gridCol w="648456">
                  <a:extLst>
                    <a:ext uri="{9D8B030D-6E8A-4147-A177-3AD203B41FA5}">
                      <a16:colId xmlns:a16="http://schemas.microsoft.com/office/drawing/2014/main" val="486870447"/>
                    </a:ext>
                  </a:extLst>
                </a:gridCol>
              </a:tblGrid>
              <a:tr h="264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 Filter –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CycleBase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 List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878885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0.989011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643225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0.868421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0.868421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0.868421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0.855263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0.855263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0.88158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0.855263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0.88158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0.894737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0.947368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0.947368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618390"/>
                  </a:ext>
                </a:extLst>
              </a:tr>
              <a:tr h="264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0.9875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10115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Accuracy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0.959514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0.959514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0.959514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0.955466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0.955466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0.9636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0.955466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0.95951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0.959514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0.959514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0.959514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17531"/>
                  </a:ext>
                </a:extLst>
              </a:tr>
              <a:tr h="264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 Accuracy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0.95614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0.95614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0.95614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0.951754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0.951754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0.960526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0.951754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0.95636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0.956579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0.95796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0.957456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97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1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B49C-ED35-435A-873D-AE01E170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D1C5-8D4E-44CD-9FD8-258393EFC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Type Effect vs. Cell Cycle Effect</a:t>
            </a:r>
          </a:p>
          <a:p>
            <a:pPr lvl="1"/>
            <a:r>
              <a:rPr lang="en-US" sz="2000" dirty="0"/>
              <a:t>The variation in the gene expression profiles of single cells in different phases of the cell cycle can interfere with the functional analysis of the transcriptomic data.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61878-9F36-47F6-9A52-EDFDCAE0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374" y="3613666"/>
            <a:ext cx="5873251" cy="2995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4D2DC6-FC33-46A3-BF30-56CE62FC862E}"/>
              </a:ext>
            </a:extLst>
          </p:cNvPr>
          <p:cNvSpPr txBox="1"/>
          <p:nvPr/>
        </p:nvSpPr>
        <p:spPr>
          <a:xfrm flipH="1">
            <a:off x="1136339" y="3398809"/>
            <a:ext cx="892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objective is identifying functional cell type:</a:t>
            </a:r>
          </a:p>
        </p:txBody>
      </p:sp>
    </p:spTree>
    <p:extLst>
      <p:ext uri="{BB962C8B-B14F-4D97-AF65-F5344CB8AC3E}">
        <p14:creationId xmlns:p14="http://schemas.microsoft.com/office/powerpoint/2010/main" val="338536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385A-86BC-434A-A0FE-F6E656D3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Methods: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A58F-A2ED-4231-B5E4-720DE901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/>
              <a:t>Cyclone (classifier, scoring for G1, S, and G2 cell cycle phases)</a:t>
            </a:r>
          </a:p>
          <a:p>
            <a:pPr lvl="1"/>
            <a:r>
              <a:rPr lang="en-US" sz="3200" dirty="0" err="1"/>
              <a:t>ccRemover</a:t>
            </a:r>
            <a:r>
              <a:rPr lang="en-US" sz="3200" dirty="0"/>
              <a:t> (cell cycle effect remover)</a:t>
            </a:r>
          </a:p>
          <a:p>
            <a:pPr marL="457200" lvl="1" indent="0">
              <a:buNone/>
            </a:pPr>
            <a:endParaRPr lang="en-US" sz="3200" dirty="0"/>
          </a:p>
          <a:p>
            <a:pPr marL="914400" lvl="2" indent="0">
              <a:buNone/>
            </a:pPr>
            <a:r>
              <a:rPr lang="en-US" sz="1400" dirty="0"/>
              <a:t>Test on </a:t>
            </a:r>
            <a:r>
              <a:rPr lang="en-US" sz="1400" dirty="0" err="1"/>
              <a:t>jurkat</a:t>
            </a:r>
            <a:r>
              <a:rPr lang="en-US" sz="1400" dirty="0"/>
              <a:t> &amp; 293 cell lines                                                                                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endParaRPr lang="en-US" sz="14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2800" dirty="0"/>
          </a:p>
          <a:p>
            <a:pPr lvl="1"/>
            <a:r>
              <a:rPr lang="en-US" sz="3200" dirty="0" err="1"/>
              <a:t>Oscope</a:t>
            </a:r>
            <a:r>
              <a:rPr lang="en-US" sz="3200" dirty="0"/>
              <a:t> (identifies oscillatory genes in unsynchronized single cell RNA-seq)</a:t>
            </a:r>
          </a:p>
          <a:p>
            <a:pPr lvl="1"/>
            <a:r>
              <a:rPr lang="en-US" sz="3200" dirty="0" err="1"/>
              <a:t>reCAT</a:t>
            </a:r>
            <a:r>
              <a:rPr lang="en-US" sz="3200" dirty="0"/>
              <a:t> (reconstructing cell cycle pseudo time-series)</a:t>
            </a: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4F5544A-2580-4388-B615-CF022D601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03" y="2973928"/>
            <a:ext cx="2077071" cy="1971675"/>
          </a:xfrm>
          <a:prstGeom prst="rect">
            <a:avLst/>
          </a:prstGeom>
        </p:spPr>
      </p:pic>
      <p:pic>
        <p:nvPicPr>
          <p:cNvPr id="7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8C32493-8B35-4B6D-BC6C-6BCE10496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14" y="2882940"/>
            <a:ext cx="2720962" cy="2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DD83-32DB-4700-95A2-23A9EA1E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Oscope</a:t>
            </a:r>
            <a:r>
              <a:rPr lang="en-US" dirty="0"/>
              <a:t>/</a:t>
            </a:r>
            <a:r>
              <a:rPr lang="en-US" dirty="0" err="1"/>
              <a:t>reCAT</a:t>
            </a:r>
            <a:endParaRPr lang="en-US" dirty="0"/>
          </a:p>
        </p:txBody>
      </p:sp>
      <p:pic>
        <p:nvPicPr>
          <p:cNvPr id="9" name="Content Placeholder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304F873-0020-4468-9372-66EF09C4A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66" y="1342809"/>
            <a:ext cx="7208668" cy="5150066"/>
          </a:xfrm>
        </p:spPr>
      </p:pic>
    </p:spTree>
    <p:extLst>
      <p:ext uri="{BB962C8B-B14F-4D97-AF65-F5344CB8AC3E}">
        <p14:creationId xmlns:p14="http://schemas.microsoft.com/office/powerpoint/2010/main" val="412730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5355-A75C-47AE-972E-F781DDDC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Oscope</a:t>
            </a:r>
            <a:r>
              <a:rPr lang="en-US" dirty="0"/>
              <a:t>/</a:t>
            </a:r>
            <a:r>
              <a:rPr lang="en-US" dirty="0" err="1"/>
              <a:t>reCAT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5EB3C-B929-4363-A740-750B9EE58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222" y="1425995"/>
            <a:ext cx="4290494" cy="4431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B2979-893F-4A98-8110-96240077D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483" y="501541"/>
            <a:ext cx="3065550" cy="5991334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BC263B5-2980-4904-85D7-90D8F1CCA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26" y="1690688"/>
            <a:ext cx="4983737" cy="32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222A-F576-47CB-A19C-05089191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 : PCA-</a:t>
            </a:r>
            <a:r>
              <a:rPr lang="en-US" dirty="0" err="1"/>
              <a:t>tSNE</a:t>
            </a:r>
            <a:r>
              <a:rPr lang="en-US" dirty="0"/>
              <a:t>-based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D7BE-3005-4CFD-87D4-57D85A68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few PCs of a set of annotated cell cycle marker genes is sufficient for constructing a cell to cell covariance matrix, reflecting the cell cycle induced correlation among cells</a:t>
            </a:r>
            <a:r>
              <a:rPr lang="en-US" baseline="30000" dirty="0"/>
              <a:t>1,2,3,4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Examine the idea of ordering the cells based on :</a:t>
            </a:r>
          </a:p>
          <a:p>
            <a:pPr lvl="1"/>
            <a:r>
              <a:rPr lang="en-US" dirty="0"/>
              <a:t>first few PCAs of the cell cycle marker genes as features</a:t>
            </a:r>
          </a:p>
          <a:p>
            <a:pPr lvl="1"/>
            <a:r>
              <a:rPr lang="en-US" dirty="0"/>
              <a:t>3 component t-SNE transformation </a:t>
            </a:r>
            <a:r>
              <a:rPr lang="en-US" sz="2000" dirty="0"/>
              <a:t>(capturing nearest neighbor relation)</a:t>
            </a:r>
          </a:p>
          <a:p>
            <a:pPr lvl="1"/>
            <a:r>
              <a:rPr lang="en-US" dirty="0"/>
              <a:t>clustered/ordered cells using average/ward linkage algorithm.</a:t>
            </a:r>
          </a:p>
        </p:txBody>
      </p:sp>
    </p:spTree>
    <p:extLst>
      <p:ext uri="{BB962C8B-B14F-4D97-AF65-F5344CB8AC3E}">
        <p14:creationId xmlns:p14="http://schemas.microsoft.com/office/powerpoint/2010/main" val="287193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97BC-CCA2-49AA-AACC-5252637C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BA0AC-860E-462E-9057-9D75FC3B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Deciding on PCs to use</a:t>
            </a:r>
          </a:p>
          <a:p>
            <a:pPr lvl="1"/>
            <a:r>
              <a:rPr lang="en-US" dirty="0"/>
              <a:t>CC genes based PCA vs. PC loadings analysis</a:t>
            </a:r>
          </a:p>
          <a:p>
            <a:r>
              <a:rPr lang="en-US" dirty="0"/>
              <a:t>Normalization</a:t>
            </a:r>
          </a:p>
          <a:p>
            <a:pPr lvl="1"/>
            <a:r>
              <a:rPr lang="en-US" dirty="0"/>
              <a:t>Centering (mean-based) &amp; Scaling (</a:t>
            </a:r>
            <a:r>
              <a:rPr lang="en-US" dirty="0" err="1"/>
              <a:t>sd</a:t>
            </a:r>
            <a:r>
              <a:rPr lang="en-US" dirty="0"/>
              <a:t>-based) of cells (genes)</a:t>
            </a:r>
          </a:p>
          <a:p>
            <a:r>
              <a:rPr lang="en-US" dirty="0"/>
              <a:t>Gene Lists</a:t>
            </a:r>
          </a:p>
          <a:p>
            <a:pPr lvl="1"/>
            <a:r>
              <a:rPr lang="en-US" dirty="0"/>
              <a:t>Genes Correlation Filter</a:t>
            </a:r>
          </a:p>
        </p:txBody>
      </p:sp>
    </p:spTree>
    <p:extLst>
      <p:ext uri="{BB962C8B-B14F-4D97-AF65-F5344CB8AC3E}">
        <p14:creationId xmlns:p14="http://schemas.microsoft.com/office/powerpoint/2010/main" val="332186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02A7-E4CF-4BD7-98F3-0B601E4C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Dataset(s) - Labeled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6C1D2-522D-4F6A-A381-A10E3D3AA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H1-Fucci </a:t>
            </a:r>
            <a:r>
              <a:rPr lang="en-US" b="1" dirty="0" err="1"/>
              <a:t>hESC</a:t>
            </a:r>
            <a:r>
              <a:rPr lang="en-US" dirty="0"/>
              <a:t> cell line: Fluorescent ubiquitination-based cell cycle indicator (</a:t>
            </a:r>
            <a:r>
              <a:rPr lang="en-US" dirty="0" err="1"/>
              <a:t>Fucci</a:t>
            </a:r>
            <a:r>
              <a:rPr lang="en-US" dirty="0"/>
              <a:t>) H1 </a:t>
            </a:r>
            <a:r>
              <a:rPr lang="en-US" dirty="0" err="1"/>
              <a:t>hESCs</a:t>
            </a:r>
            <a:r>
              <a:rPr lang="en-US" dirty="0"/>
              <a:t> isolated by sorting single cells by fluorescence activated cell sorting (FACS). </a:t>
            </a:r>
          </a:p>
          <a:p>
            <a:pPr lvl="1"/>
            <a:r>
              <a:rPr lang="en-US" dirty="0"/>
              <a:t>G1, S or G2/M cell-cycle phases isolated by FACS into  91, 80 and 76 cells in G1, S and G2/M.</a:t>
            </a:r>
          </a:p>
          <a:p>
            <a:pPr lvl="1"/>
            <a:r>
              <a:rPr lang="en-US" dirty="0">
                <a:hlinkClick r:id="rId2"/>
              </a:rPr>
              <a:t>https://www.ncbi.nlm.nih.gov/geo/query/acc.cgi?acc=GSE64016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Rex1-GFP-expressing </a:t>
            </a:r>
            <a:r>
              <a:rPr lang="en-US" b="1" dirty="0" err="1"/>
              <a:t>mESC</a:t>
            </a:r>
            <a:r>
              <a:rPr lang="en-US" b="1" dirty="0"/>
              <a:t> </a:t>
            </a:r>
            <a:r>
              <a:rPr lang="en-US" dirty="0"/>
              <a:t>(182) stained with Hoechst 33342 and Flow cytometry sorted for G1, S and G2M stages of cell cycle. </a:t>
            </a:r>
          </a:p>
          <a:p>
            <a:pPr lvl="1"/>
            <a:r>
              <a:rPr lang="en-US" dirty="0"/>
              <a:t>Sequencing by </a:t>
            </a:r>
            <a:r>
              <a:rPr lang="en-US" dirty="0" err="1"/>
              <a:t>Fluidigm</a:t>
            </a:r>
            <a:r>
              <a:rPr lang="en-US" dirty="0"/>
              <a:t> C1 system and </a:t>
            </a:r>
            <a:r>
              <a:rPr lang="en-US" dirty="0" err="1"/>
              <a:t>Nextera</a:t>
            </a:r>
            <a:r>
              <a:rPr lang="en-US" dirty="0"/>
              <a:t> XT (Illumina) kit.</a:t>
            </a:r>
          </a:p>
          <a:p>
            <a:pPr lvl="1"/>
            <a:r>
              <a:rPr lang="en-US" dirty="0">
                <a:hlinkClick r:id="rId3"/>
              </a:rPr>
              <a:t>https://www.ebi.ac.uk/arrayexpress/experiments/E-MTAB-2805/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1110</Words>
  <Application>Microsoft Office PowerPoint</Application>
  <PresentationFormat>Widescreen</PresentationFormat>
  <Paragraphs>330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Lucida Console</vt:lpstr>
      <vt:lpstr>Wingdings</vt:lpstr>
      <vt:lpstr>Office Theme</vt:lpstr>
      <vt:lpstr>Cell Cycle Analysis &amp; Effect on scRNA-Seq Analysis Workflow</vt:lpstr>
      <vt:lpstr>Cell Cycle Analysis</vt:lpstr>
      <vt:lpstr>Motivation</vt:lpstr>
      <vt:lpstr>Existing Methods:</vt:lpstr>
      <vt:lpstr>Oscope/reCAT</vt:lpstr>
      <vt:lpstr>Oscope/reCAT</vt:lpstr>
      <vt:lpstr>WIP : PCA-tSNE-based Approach</vt:lpstr>
      <vt:lpstr>Challenges</vt:lpstr>
      <vt:lpstr>Dataset(s) - Labeled</vt:lpstr>
      <vt:lpstr>Dataset – Not Labeled</vt:lpstr>
      <vt:lpstr>PowerPoint Presentation</vt:lpstr>
      <vt:lpstr>Gene Lists Effect - hESC</vt:lpstr>
      <vt:lpstr>PowerPoint Presentation</vt:lpstr>
      <vt:lpstr>PowerPoint Presentation</vt:lpstr>
      <vt:lpstr>Dividing  t-cells</vt:lpstr>
      <vt:lpstr>Open Question: Can we distinguish cycling vs. non-cycling cells, and/or assess cell order?</vt:lpstr>
      <vt:lpstr>Assessing cell order</vt:lpstr>
      <vt:lpstr>PowerPoint Presentation</vt:lpstr>
      <vt:lpstr>PowerPoint Presentation</vt:lpstr>
      <vt:lpstr>Assessing cell order</vt:lpstr>
      <vt:lpstr>PowerPoint Presentation</vt:lpstr>
      <vt:lpstr>References</vt:lpstr>
      <vt:lpstr>Thank You!</vt:lpstr>
      <vt:lpstr>Future Work: Intron Retention &amp; Cell Cycle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 Analysis &amp; Effect on scRNA-Seq Analysis Workflow</dc:title>
  <dc:creator>M Moussa</dc:creator>
  <cp:lastModifiedBy>M Moussa</cp:lastModifiedBy>
  <cp:revision>31</cp:revision>
  <dcterms:created xsi:type="dcterms:W3CDTF">2018-10-16T19:37:05Z</dcterms:created>
  <dcterms:modified xsi:type="dcterms:W3CDTF">2018-10-19T01:37:03Z</dcterms:modified>
</cp:coreProperties>
</file>