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58" r:id="rId3"/>
    <p:sldId id="770" r:id="rId4"/>
    <p:sldId id="702" r:id="rId5"/>
    <p:sldId id="750" r:id="rId6"/>
    <p:sldId id="704" r:id="rId7"/>
    <p:sldId id="705" r:id="rId8"/>
    <p:sldId id="772" r:id="rId9"/>
    <p:sldId id="780" r:id="rId10"/>
    <p:sldId id="789" r:id="rId11"/>
    <p:sldId id="673" r:id="rId12"/>
    <p:sldId id="751" r:id="rId13"/>
    <p:sldId id="706" r:id="rId14"/>
    <p:sldId id="753" r:id="rId15"/>
    <p:sldId id="752" r:id="rId16"/>
    <p:sldId id="663" r:id="rId17"/>
    <p:sldId id="754" r:id="rId18"/>
    <p:sldId id="707" r:id="rId19"/>
    <p:sldId id="755" r:id="rId20"/>
    <p:sldId id="759" r:id="rId21"/>
    <p:sldId id="612" r:id="rId22"/>
    <p:sldId id="572" r:id="rId23"/>
    <p:sldId id="573" r:id="rId24"/>
    <p:sldId id="671" r:id="rId25"/>
    <p:sldId id="670" r:id="rId26"/>
    <p:sldId id="674" r:id="rId27"/>
    <p:sldId id="744" r:id="rId28"/>
    <p:sldId id="684" r:id="rId29"/>
    <p:sldId id="683" r:id="rId30"/>
    <p:sldId id="765" r:id="rId31"/>
    <p:sldId id="747" r:id="rId32"/>
    <p:sldId id="691" r:id="rId33"/>
    <p:sldId id="737" r:id="rId34"/>
    <p:sldId id="686" r:id="rId35"/>
    <p:sldId id="694" r:id="rId36"/>
    <p:sldId id="712" r:id="rId37"/>
    <p:sldId id="695" r:id="rId38"/>
    <p:sldId id="769" r:id="rId39"/>
    <p:sldId id="720" r:id="rId40"/>
    <p:sldId id="723" r:id="rId41"/>
    <p:sldId id="721" r:id="rId42"/>
    <p:sldId id="775" r:id="rId43"/>
    <p:sldId id="776" r:id="rId44"/>
    <p:sldId id="790" r:id="rId45"/>
    <p:sldId id="771" r:id="rId46"/>
    <p:sldId id="783" r:id="rId47"/>
    <p:sldId id="728" r:id="rId48"/>
    <p:sldId id="697" r:id="rId49"/>
    <p:sldId id="740" r:id="rId50"/>
    <p:sldId id="779" r:id="rId51"/>
    <p:sldId id="643" r:id="rId52"/>
    <p:sldId id="781" r:id="rId53"/>
    <p:sldId id="664" r:id="rId54"/>
    <p:sldId id="786" r:id="rId55"/>
    <p:sldId id="613" r:id="rId56"/>
    <p:sldId id="708" r:id="rId57"/>
    <p:sldId id="621" r:id="rId58"/>
    <p:sldId id="589" r:id="rId59"/>
    <p:sldId id="593" r:id="rId60"/>
    <p:sldId id="575" r:id="rId61"/>
    <p:sldId id="618" r:id="rId62"/>
    <p:sldId id="762" r:id="rId63"/>
    <p:sldId id="763" r:id="rId64"/>
    <p:sldId id="655" r:id="rId65"/>
    <p:sldId id="611" r:id="rId66"/>
    <p:sldId id="642" r:id="rId67"/>
    <p:sldId id="597" r:id="rId68"/>
    <p:sldId id="598" r:id="rId69"/>
    <p:sldId id="596" r:id="rId70"/>
    <p:sldId id="764" r:id="rId71"/>
    <p:sldId id="665" r:id="rId72"/>
    <p:sldId id="666" r:id="rId73"/>
    <p:sldId id="667" r:id="rId74"/>
    <p:sldId id="639" r:id="rId75"/>
    <p:sldId id="640" r:id="rId76"/>
    <p:sldId id="568" r:id="rId77"/>
    <p:sldId id="641" r:id="rId78"/>
    <p:sldId id="644" r:id="rId79"/>
    <p:sldId id="645" r:id="rId80"/>
    <p:sldId id="654" r:id="rId81"/>
    <p:sldId id="669" r:id="rId82"/>
    <p:sldId id="680" r:id="rId83"/>
    <p:sldId id="703" r:id="rId84"/>
    <p:sldId id="677" r:id="rId85"/>
    <p:sldId id="266" r:id="rId86"/>
    <p:sldId id="634" r:id="rId87"/>
    <p:sldId id="689" r:id="rId88"/>
    <p:sldId id="688" r:id="rId89"/>
    <p:sldId id="692" r:id="rId90"/>
    <p:sldId id="701" r:id="rId91"/>
    <p:sldId id="700" r:id="rId92"/>
    <p:sldId id="679" r:id="rId93"/>
    <p:sldId id="675" r:id="rId94"/>
    <p:sldId id="676" r:id="rId95"/>
    <p:sldId id="788" r:id="rId96"/>
    <p:sldId id="787" r:id="rId97"/>
    <p:sldId id="768" r:id="rId98"/>
    <p:sldId id="773" r:id="rId99"/>
    <p:sldId id="724" r:id="rId100"/>
    <p:sldId id="777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Outline" id="{064ADC21-F627-4B58-95F7-79D60F01EC81}">
          <p14:sldIdLst>
            <p14:sldId id="256"/>
            <p14:sldId id="258"/>
          </p14:sldIdLst>
        </p14:section>
        <p14:section name="Icebreaker" id="{331BFD6B-BF8B-47DB-BE0A-B44531B069E7}">
          <p14:sldIdLst>
            <p14:sldId id="770"/>
          </p14:sldIdLst>
        </p14:section>
        <p14:section name="Background" id="{8DC88F02-CA7B-4065-A9D4-36E427E9B53D}">
          <p14:sldIdLst>
            <p14:sldId id="702"/>
            <p14:sldId id="750"/>
          </p14:sldIdLst>
        </p14:section>
        <p14:section name="SC1 Overview Part 1" id="{988155F2-B147-4A7A-84E5-D5F092BC1331}">
          <p14:sldIdLst>
            <p14:sldId id="704"/>
            <p14:sldId id="705"/>
            <p14:sldId id="772"/>
            <p14:sldId id="780"/>
            <p14:sldId id="789"/>
          </p14:sldIdLst>
        </p14:section>
        <p14:section name="Clustering" id="{F1F7B137-C259-47AB-ABD6-0CA900D72741}">
          <p14:sldIdLst>
            <p14:sldId id="673"/>
            <p14:sldId id="751"/>
            <p14:sldId id="706"/>
            <p14:sldId id="753"/>
            <p14:sldId id="752"/>
            <p14:sldId id="663"/>
            <p14:sldId id="754"/>
            <p14:sldId id="707"/>
            <p14:sldId id="755"/>
            <p14:sldId id="759"/>
            <p14:sldId id="612"/>
            <p14:sldId id="572"/>
            <p14:sldId id="573"/>
          </p14:sldIdLst>
        </p14:section>
        <p14:section name="LSImpute" id="{E0C4A623-8834-4CEC-A709-B99C418937D5}">
          <p14:sldIdLst>
            <p14:sldId id="671"/>
            <p14:sldId id="670"/>
            <p14:sldId id="674"/>
            <p14:sldId id="744"/>
            <p14:sldId id="684"/>
            <p14:sldId id="683"/>
            <p14:sldId id="765"/>
            <p14:sldId id="747"/>
            <p14:sldId id="691"/>
            <p14:sldId id="737"/>
            <p14:sldId id="686"/>
          </p14:sldIdLst>
        </p14:section>
        <p14:section name="Cell Cycle" id="{D8561506-1115-4545-AD79-84ADDF6398D9}">
          <p14:sldIdLst>
            <p14:sldId id="694"/>
            <p14:sldId id="712"/>
            <p14:sldId id="695"/>
            <p14:sldId id="769"/>
            <p14:sldId id="720"/>
            <p14:sldId id="723"/>
            <p14:sldId id="721"/>
            <p14:sldId id="775"/>
            <p14:sldId id="776"/>
          </p14:sldIdLst>
        </p14:section>
        <p14:section name="SC1 Overview Part 2" id="{A9D64AC2-0ECC-474C-8143-3897C1FF5F08}">
          <p14:sldIdLst>
            <p14:sldId id="790"/>
            <p14:sldId id="771"/>
            <p14:sldId id="783"/>
            <p14:sldId id="728"/>
          </p14:sldIdLst>
        </p14:section>
        <p14:section name="Conclusion" id="{251960DC-7E80-4A90-B703-3CCEE90CAF18}">
          <p14:sldIdLst>
            <p14:sldId id="697"/>
            <p14:sldId id="740"/>
            <p14:sldId id="779"/>
            <p14:sldId id="643"/>
          </p14:sldIdLst>
        </p14:section>
        <p14:section name="Extras" id="{731B8234-912E-498E-A1DE-0B84FD51C6A7}">
          <p14:sldIdLst>
            <p14:sldId id="781"/>
            <p14:sldId id="664"/>
            <p14:sldId id="786"/>
            <p14:sldId id="613"/>
            <p14:sldId id="708"/>
            <p14:sldId id="621"/>
            <p14:sldId id="589"/>
            <p14:sldId id="593"/>
            <p14:sldId id="575"/>
            <p14:sldId id="618"/>
            <p14:sldId id="762"/>
            <p14:sldId id="763"/>
            <p14:sldId id="655"/>
            <p14:sldId id="611"/>
            <p14:sldId id="642"/>
            <p14:sldId id="597"/>
            <p14:sldId id="598"/>
            <p14:sldId id="596"/>
            <p14:sldId id="764"/>
            <p14:sldId id="665"/>
            <p14:sldId id="666"/>
            <p14:sldId id="667"/>
            <p14:sldId id="639"/>
            <p14:sldId id="640"/>
            <p14:sldId id="568"/>
            <p14:sldId id="641"/>
            <p14:sldId id="644"/>
            <p14:sldId id="645"/>
            <p14:sldId id="654"/>
            <p14:sldId id="669"/>
            <p14:sldId id="680"/>
            <p14:sldId id="703"/>
            <p14:sldId id="677"/>
            <p14:sldId id="266"/>
            <p14:sldId id="634"/>
            <p14:sldId id="689"/>
            <p14:sldId id="688"/>
            <p14:sldId id="692"/>
            <p14:sldId id="701"/>
            <p14:sldId id="700"/>
            <p14:sldId id="679"/>
            <p14:sldId id="675"/>
            <p14:sldId id="676"/>
            <p14:sldId id="788"/>
            <p14:sldId id="787"/>
            <p14:sldId id="768"/>
            <p14:sldId id="773"/>
            <p14:sldId id="724"/>
            <p14:sldId id="7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1" autoAdjust="0"/>
    <p:restoredTop sz="82726" autoAdjust="0"/>
  </p:normalViewPr>
  <p:slideViewPr>
    <p:cSldViewPr snapToGrid="0">
      <p:cViewPr varScale="1">
        <p:scale>
          <a:sx n="76" d="100"/>
          <a:sy n="76" d="100"/>
        </p:scale>
        <p:origin x="6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PhD\Genomics_Bioinformatics\ClusteringV2\testresults_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totals_out_KMixRun1_2ndtry_cole!$D$2:$D$37</c:f>
              <c:strCache>
                <c:ptCount val="30"/>
                <c:pt idx="0">
                  <c:v>Seurat</c:v>
                </c:pt>
                <c:pt idx="1">
                  <c:v>Seurat_SNN</c:v>
                </c:pt>
                <c:pt idx="2">
                  <c:v>tSNE_Kmeans</c:v>
                </c:pt>
                <c:pt idx="3">
                  <c:v>tSNE_HC_E</c:v>
                </c:pt>
                <c:pt idx="4">
                  <c:v>Log_PCA_GMM</c:v>
                </c:pt>
                <c:pt idx="5">
                  <c:v>Log_PCA_Kmeans</c:v>
                </c:pt>
                <c:pt idx="6">
                  <c:v>Log_PCA_HC_E</c:v>
                </c:pt>
                <c:pt idx="7">
                  <c:v>Log_PCA_HC_P</c:v>
                </c:pt>
                <c:pt idx="8">
                  <c:v>Log_Louvain_E</c:v>
                </c:pt>
                <c:pt idx="9">
                  <c:v>TF-IDF_Top_Kmeans</c:v>
                </c:pt>
                <c:pt idx="10">
                  <c:v>TF-IDF_Top_sKmeans</c:v>
                </c:pt>
                <c:pt idx="11">
                  <c:v>TF-IDF_Top_HC_E</c:v>
                </c:pt>
                <c:pt idx="12">
                  <c:v>TF-IDF_Top_HC_P</c:v>
                </c:pt>
                <c:pt idx="13">
                  <c:v>TF-IDF_Top_HC_C</c:v>
                </c:pt>
                <c:pt idx="14">
                  <c:v>TF-IDF_Var_Kmeans</c:v>
                </c:pt>
                <c:pt idx="15">
                  <c:v>TF-IDF_Var_sKmeans</c:v>
                </c:pt>
                <c:pt idx="16">
                  <c:v>TF-IDF_Bin_HC_E</c:v>
                </c:pt>
                <c:pt idx="17">
                  <c:v>TF-IDF_Bin_HC_P</c:v>
                </c:pt>
                <c:pt idx="18">
                  <c:v>TF-IDF_Bin_HC_C</c:v>
                </c:pt>
                <c:pt idx="19">
                  <c:v>TF-IDF_Bin_HC_J</c:v>
                </c:pt>
                <c:pt idx="20">
                  <c:v>TF-IDF_Bin_Greedy_E</c:v>
                </c:pt>
                <c:pt idx="21">
                  <c:v>TF-IDF_Bin_Greedy_P</c:v>
                </c:pt>
                <c:pt idx="22">
                  <c:v>TF-IDF_Bin_Greedy_C</c:v>
                </c:pt>
                <c:pt idx="23">
                  <c:v>TF-IDF_Bin_Greedy_J</c:v>
                </c:pt>
                <c:pt idx="24">
                  <c:v>TF-IDF_Bin_Louvain_E</c:v>
                </c:pt>
                <c:pt idx="25">
                  <c:v>TF-IDF_Bin_Louvain_P</c:v>
                </c:pt>
                <c:pt idx="26">
                  <c:v>TF-IDF_Bin_Louvain_C</c:v>
                </c:pt>
                <c:pt idx="27">
                  <c:v>TF-IDF_Bin_Louvain_J</c:v>
                </c:pt>
                <c:pt idx="28">
                  <c:v>TopGenes_HC</c:v>
                </c:pt>
                <c:pt idx="29">
                  <c:v>TopGenes_sKmeans</c:v>
                </c:pt>
              </c:strCache>
            </c:strRef>
          </c:cat>
          <c:val>
            <c:numRef>
              <c:f>totals_out_KMixRun1_2ndtry_cole!$G$2:$G$37</c:f>
              <c:numCache>
                <c:formatCode>General</c:formatCode>
                <c:ptCount val="30"/>
                <c:pt idx="0">
                  <c:v>0.221</c:v>
                </c:pt>
                <c:pt idx="1">
                  <c:v>0.57599999999999996</c:v>
                </c:pt>
                <c:pt idx="2">
                  <c:v>0.76900000000000002</c:v>
                </c:pt>
                <c:pt idx="3">
                  <c:v>0.97</c:v>
                </c:pt>
                <c:pt idx="4">
                  <c:v>0.871</c:v>
                </c:pt>
                <c:pt idx="5">
                  <c:v>0.69499999999999995</c:v>
                </c:pt>
                <c:pt idx="6">
                  <c:v>0.92400000000000004</c:v>
                </c:pt>
                <c:pt idx="7">
                  <c:v>0.98599999999999999</c:v>
                </c:pt>
                <c:pt idx="8">
                  <c:v>0.746</c:v>
                </c:pt>
                <c:pt idx="9">
                  <c:v>0.38800000000000001</c:v>
                </c:pt>
                <c:pt idx="10">
                  <c:v>0.53200000000000003</c:v>
                </c:pt>
                <c:pt idx="11">
                  <c:v>0.91300000000000003</c:v>
                </c:pt>
                <c:pt idx="12">
                  <c:v>0.33400000000000002</c:v>
                </c:pt>
                <c:pt idx="13">
                  <c:v>0.58099999999999996</c:v>
                </c:pt>
                <c:pt idx="14">
                  <c:v>0.40600000000000003</c:v>
                </c:pt>
                <c:pt idx="15">
                  <c:v>0.34100000000000003</c:v>
                </c:pt>
                <c:pt idx="16">
                  <c:v>0.77300000000000002</c:v>
                </c:pt>
                <c:pt idx="17">
                  <c:v>0.80900000000000005</c:v>
                </c:pt>
                <c:pt idx="18">
                  <c:v>0.80600000000000005</c:v>
                </c:pt>
                <c:pt idx="19">
                  <c:v>0.75700000000000001</c:v>
                </c:pt>
                <c:pt idx="20">
                  <c:v>0.78900000000000003</c:v>
                </c:pt>
                <c:pt idx="21">
                  <c:v>0.93400000000000005</c:v>
                </c:pt>
                <c:pt idx="22">
                  <c:v>0.92400000000000004</c:v>
                </c:pt>
                <c:pt idx="23">
                  <c:v>0.84699999999999998</c:v>
                </c:pt>
                <c:pt idx="24">
                  <c:v>0.85499999999999998</c:v>
                </c:pt>
                <c:pt idx="25">
                  <c:v>0.94499999999999995</c:v>
                </c:pt>
                <c:pt idx="26">
                  <c:v>0.94499999999999995</c:v>
                </c:pt>
                <c:pt idx="27">
                  <c:v>0.75900000000000001</c:v>
                </c:pt>
                <c:pt idx="28">
                  <c:v>0.92900000000000005</c:v>
                </c:pt>
                <c:pt idx="29">
                  <c:v>0.97599999999999998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DA-40EC-8F75-08B4D6318BE5}"/>
            </c:ext>
          </c:extLst>
        </c:ser>
        <c:ser>
          <c:idx val="1"/>
          <c:order val="1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totals_out_KMixRun1_2ndtry_cole!$D$2:$D$37</c:f>
              <c:strCache>
                <c:ptCount val="30"/>
                <c:pt idx="0">
                  <c:v>Seurat</c:v>
                </c:pt>
                <c:pt idx="1">
                  <c:v>Seurat_SNN</c:v>
                </c:pt>
                <c:pt idx="2">
                  <c:v>tSNE_Kmeans</c:v>
                </c:pt>
                <c:pt idx="3">
                  <c:v>tSNE_HC_E</c:v>
                </c:pt>
                <c:pt idx="4">
                  <c:v>Log_PCA_GMM</c:v>
                </c:pt>
                <c:pt idx="5">
                  <c:v>Log_PCA_Kmeans</c:v>
                </c:pt>
                <c:pt idx="6">
                  <c:v>Log_PCA_HC_E</c:v>
                </c:pt>
                <c:pt idx="7">
                  <c:v>Log_PCA_HC_P</c:v>
                </c:pt>
                <c:pt idx="8">
                  <c:v>Log_Louvain_E</c:v>
                </c:pt>
                <c:pt idx="9">
                  <c:v>TF-IDF_Top_Kmeans</c:v>
                </c:pt>
                <c:pt idx="10">
                  <c:v>TF-IDF_Top_sKmeans</c:v>
                </c:pt>
                <c:pt idx="11">
                  <c:v>TF-IDF_Top_HC_E</c:v>
                </c:pt>
                <c:pt idx="12">
                  <c:v>TF-IDF_Top_HC_P</c:v>
                </c:pt>
                <c:pt idx="13">
                  <c:v>TF-IDF_Top_HC_C</c:v>
                </c:pt>
                <c:pt idx="14">
                  <c:v>TF-IDF_Var_Kmeans</c:v>
                </c:pt>
                <c:pt idx="15">
                  <c:v>TF-IDF_Var_sKmeans</c:v>
                </c:pt>
                <c:pt idx="16">
                  <c:v>TF-IDF_Bin_HC_E</c:v>
                </c:pt>
                <c:pt idx="17">
                  <c:v>TF-IDF_Bin_HC_P</c:v>
                </c:pt>
                <c:pt idx="18">
                  <c:v>TF-IDF_Bin_HC_C</c:v>
                </c:pt>
                <c:pt idx="19">
                  <c:v>TF-IDF_Bin_HC_J</c:v>
                </c:pt>
                <c:pt idx="20">
                  <c:v>TF-IDF_Bin_Greedy_E</c:v>
                </c:pt>
                <c:pt idx="21">
                  <c:v>TF-IDF_Bin_Greedy_P</c:v>
                </c:pt>
                <c:pt idx="22">
                  <c:v>TF-IDF_Bin_Greedy_C</c:v>
                </c:pt>
                <c:pt idx="23">
                  <c:v>TF-IDF_Bin_Greedy_J</c:v>
                </c:pt>
                <c:pt idx="24">
                  <c:v>TF-IDF_Bin_Louvain_E</c:v>
                </c:pt>
                <c:pt idx="25">
                  <c:v>TF-IDF_Bin_Louvain_P</c:v>
                </c:pt>
                <c:pt idx="26">
                  <c:v>TF-IDF_Bin_Louvain_C</c:v>
                </c:pt>
                <c:pt idx="27">
                  <c:v>TF-IDF_Bin_Louvain_J</c:v>
                </c:pt>
                <c:pt idx="28">
                  <c:v>TopGenes_HC</c:v>
                </c:pt>
                <c:pt idx="29">
                  <c:v>TopGenes_sKmeans</c:v>
                </c:pt>
              </c:strCache>
            </c:strRef>
          </c:cat>
          <c:val>
            <c:numRef>
              <c:f>totals_out_KMixRun1_2ndtry_cole!$H$2:$H$37</c:f>
              <c:numCache>
                <c:formatCode>General</c:formatCode>
                <c:ptCount val="30"/>
                <c:pt idx="0">
                  <c:v>0.34200000000000003</c:v>
                </c:pt>
                <c:pt idx="1">
                  <c:v>0.47199999999999998</c:v>
                </c:pt>
                <c:pt idx="2">
                  <c:v>0.81599999999999995</c:v>
                </c:pt>
                <c:pt idx="3">
                  <c:v>0.622</c:v>
                </c:pt>
                <c:pt idx="4">
                  <c:v>0.90700000000000003</c:v>
                </c:pt>
                <c:pt idx="5">
                  <c:v>0.66100000000000003</c:v>
                </c:pt>
                <c:pt idx="6">
                  <c:v>0.86399999999999999</c:v>
                </c:pt>
                <c:pt idx="7">
                  <c:v>0.86199999999999999</c:v>
                </c:pt>
                <c:pt idx="8">
                  <c:v>0.73099999999999998</c:v>
                </c:pt>
                <c:pt idx="9">
                  <c:v>0.82</c:v>
                </c:pt>
                <c:pt idx="10">
                  <c:v>0.70299999999999996</c:v>
                </c:pt>
                <c:pt idx="11">
                  <c:v>0.29399999999999998</c:v>
                </c:pt>
                <c:pt idx="12">
                  <c:v>0.63600000000000001</c:v>
                </c:pt>
                <c:pt idx="13">
                  <c:v>0.45</c:v>
                </c:pt>
                <c:pt idx="14">
                  <c:v>0.60699999999999998</c:v>
                </c:pt>
                <c:pt idx="15">
                  <c:v>0.67500000000000004</c:v>
                </c:pt>
                <c:pt idx="16">
                  <c:v>0.59599999999999997</c:v>
                </c:pt>
                <c:pt idx="17">
                  <c:v>0.71099999999999997</c:v>
                </c:pt>
                <c:pt idx="18">
                  <c:v>0.73</c:v>
                </c:pt>
                <c:pt idx="19">
                  <c:v>0.58599999999999997</c:v>
                </c:pt>
                <c:pt idx="20">
                  <c:v>0.7</c:v>
                </c:pt>
                <c:pt idx="21">
                  <c:v>0.86599999999999999</c:v>
                </c:pt>
                <c:pt idx="22">
                  <c:v>0.86099999999999999</c:v>
                </c:pt>
                <c:pt idx="23">
                  <c:v>0.88400000000000001</c:v>
                </c:pt>
                <c:pt idx="24">
                  <c:v>0.85499999999999998</c:v>
                </c:pt>
                <c:pt idx="25">
                  <c:v>0.88600000000000001</c:v>
                </c:pt>
                <c:pt idx="26">
                  <c:v>0.877</c:v>
                </c:pt>
                <c:pt idx="27">
                  <c:v>0.88</c:v>
                </c:pt>
                <c:pt idx="28">
                  <c:v>0.81</c:v>
                </c:pt>
                <c:pt idx="29">
                  <c:v>0.85899999999999999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DA-40EC-8F75-08B4D6318BE5}"/>
            </c:ext>
          </c:extLst>
        </c:ser>
        <c:ser>
          <c:idx val="2"/>
          <c:order val="2"/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totals_out_KMixRun1_2ndtry_cole!$D$2:$D$37</c:f>
              <c:strCache>
                <c:ptCount val="30"/>
                <c:pt idx="0">
                  <c:v>Seurat</c:v>
                </c:pt>
                <c:pt idx="1">
                  <c:v>Seurat_SNN</c:v>
                </c:pt>
                <c:pt idx="2">
                  <c:v>tSNE_Kmeans</c:v>
                </c:pt>
                <c:pt idx="3">
                  <c:v>tSNE_HC_E</c:v>
                </c:pt>
                <c:pt idx="4">
                  <c:v>Log_PCA_GMM</c:v>
                </c:pt>
                <c:pt idx="5">
                  <c:v>Log_PCA_Kmeans</c:v>
                </c:pt>
                <c:pt idx="6">
                  <c:v>Log_PCA_HC_E</c:v>
                </c:pt>
                <c:pt idx="7">
                  <c:v>Log_PCA_HC_P</c:v>
                </c:pt>
                <c:pt idx="8">
                  <c:v>Log_Louvain_E</c:v>
                </c:pt>
                <c:pt idx="9">
                  <c:v>TF-IDF_Top_Kmeans</c:v>
                </c:pt>
                <c:pt idx="10">
                  <c:v>TF-IDF_Top_sKmeans</c:v>
                </c:pt>
                <c:pt idx="11">
                  <c:v>TF-IDF_Top_HC_E</c:v>
                </c:pt>
                <c:pt idx="12">
                  <c:v>TF-IDF_Top_HC_P</c:v>
                </c:pt>
                <c:pt idx="13">
                  <c:v>TF-IDF_Top_HC_C</c:v>
                </c:pt>
                <c:pt idx="14">
                  <c:v>TF-IDF_Var_Kmeans</c:v>
                </c:pt>
                <c:pt idx="15">
                  <c:v>TF-IDF_Var_sKmeans</c:v>
                </c:pt>
                <c:pt idx="16">
                  <c:v>TF-IDF_Bin_HC_E</c:v>
                </c:pt>
                <c:pt idx="17">
                  <c:v>TF-IDF_Bin_HC_P</c:v>
                </c:pt>
                <c:pt idx="18">
                  <c:v>TF-IDF_Bin_HC_C</c:v>
                </c:pt>
                <c:pt idx="19">
                  <c:v>TF-IDF_Bin_HC_J</c:v>
                </c:pt>
                <c:pt idx="20">
                  <c:v>TF-IDF_Bin_Greedy_E</c:v>
                </c:pt>
                <c:pt idx="21">
                  <c:v>TF-IDF_Bin_Greedy_P</c:v>
                </c:pt>
                <c:pt idx="22">
                  <c:v>TF-IDF_Bin_Greedy_C</c:v>
                </c:pt>
                <c:pt idx="23">
                  <c:v>TF-IDF_Bin_Greedy_J</c:v>
                </c:pt>
                <c:pt idx="24">
                  <c:v>TF-IDF_Bin_Louvain_E</c:v>
                </c:pt>
                <c:pt idx="25">
                  <c:v>TF-IDF_Bin_Louvain_P</c:v>
                </c:pt>
                <c:pt idx="26">
                  <c:v>TF-IDF_Bin_Louvain_C</c:v>
                </c:pt>
                <c:pt idx="27">
                  <c:v>TF-IDF_Bin_Louvain_J</c:v>
                </c:pt>
                <c:pt idx="28">
                  <c:v>TopGenes_HC</c:v>
                </c:pt>
                <c:pt idx="29">
                  <c:v>TopGenes_sKmeans</c:v>
                </c:pt>
              </c:strCache>
            </c:strRef>
          </c:cat>
          <c:val>
            <c:numRef>
              <c:f>totals_out_KMixRun1_2ndtry_cole!$I$2:$I$37</c:f>
              <c:numCache>
                <c:formatCode>General</c:formatCode>
                <c:ptCount val="30"/>
                <c:pt idx="0">
                  <c:v>0.995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0.98299999999999998</c:v>
                </c:pt>
                <c:pt idx="9">
                  <c:v>1</c:v>
                </c:pt>
                <c:pt idx="10">
                  <c:v>1</c:v>
                </c:pt>
                <c:pt idx="11">
                  <c:v>0.999</c:v>
                </c:pt>
                <c:pt idx="12">
                  <c:v>0.998</c:v>
                </c:pt>
                <c:pt idx="13">
                  <c:v>0.999</c:v>
                </c:pt>
                <c:pt idx="14">
                  <c:v>0.999</c:v>
                </c:pt>
                <c:pt idx="15">
                  <c:v>1</c:v>
                </c:pt>
                <c:pt idx="16">
                  <c:v>0.999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0.998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DA-40EC-8F75-08B4D6318BE5}"/>
            </c:ext>
          </c:extLst>
        </c:ser>
        <c:ser>
          <c:idx val="3"/>
          <c:order val="3"/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totals_out_KMixRun1_2ndtry_cole!$D$2:$D$37</c:f>
              <c:strCache>
                <c:ptCount val="30"/>
                <c:pt idx="0">
                  <c:v>Seurat</c:v>
                </c:pt>
                <c:pt idx="1">
                  <c:v>Seurat_SNN</c:v>
                </c:pt>
                <c:pt idx="2">
                  <c:v>tSNE_Kmeans</c:v>
                </c:pt>
                <c:pt idx="3">
                  <c:v>tSNE_HC_E</c:v>
                </c:pt>
                <c:pt idx="4">
                  <c:v>Log_PCA_GMM</c:v>
                </c:pt>
                <c:pt idx="5">
                  <c:v>Log_PCA_Kmeans</c:v>
                </c:pt>
                <c:pt idx="6">
                  <c:v>Log_PCA_HC_E</c:v>
                </c:pt>
                <c:pt idx="7">
                  <c:v>Log_PCA_HC_P</c:v>
                </c:pt>
                <c:pt idx="8">
                  <c:v>Log_Louvain_E</c:v>
                </c:pt>
                <c:pt idx="9">
                  <c:v>TF-IDF_Top_Kmeans</c:v>
                </c:pt>
                <c:pt idx="10">
                  <c:v>TF-IDF_Top_sKmeans</c:v>
                </c:pt>
                <c:pt idx="11">
                  <c:v>TF-IDF_Top_HC_E</c:v>
                </c:pt>
                <c:pt idx="12">
                  <c:v>TF-IDF_Top_HC_P</c:v>
                </c:pt>
                <c:pt idx="13">
                  <c:v>TF-IDF_Top_HC_C</c:v>
                </c:pt>
                <c:pt idx="14">
                  <c:v>TF-IDF_Var_Kmeans</c:v>
                </c:pt>
                <c:pt idx="15">
                  <c:v>TF-IDF_Var_sKmeans</c:v>
                </c:pt>
                <c:pt idx="16">
                  <c:v>TF-IDF_Bin_HC_E</c:v>
                </c:pt>
                <c:pt idx="17">
                  <c:v>TF-IDF_Bin_HC_P</c:v>
                </c:pt>
                <c:pt idx="18">
                  <c:v>TF-IDF_Bin_HC_C</c:v>
                </c:pt>
                <c:pt idx="19">
                  <c:v>TF-IDF_Bin_HC_J</c:v>
                </c:pt>
                <c:pt idx="20">
                  <c:v>TF-IDF_Bin_Greedy_E</c:v>
                </c:pt>
                <c:pt idx="21">
                  <c:v>TF-IDF_Bin_Greedy_P</c:v>
                </c:pt>
                <c:pt idx="22">
                  <c:v>TF-IDF_Bin_Greedy_C</c:v>
                </c:pt>
                <c:pt idx="23">
                  <c:v>TF-IDF_Bin_Greedy_J</c:v>
                </c:pt>
                <c:pt idx="24">
                  <c:v>TF-IDF_Bin_Louvain_E</c:v>
                </c:pt>
                <c:pt idx="25">
                  <c:v>TF-IDF_Bin_Louvain_P</c:v>
                </c:pt>
                <c:pt idx="26">
                  <c:v>TF-IDF_Bin_Louvain_C</c:v>
                </c:pt>
                <c:pt idx="27">
                  <c:v>TF-IDF_Bin_Louvain_J</c:v>
                </c:pt>
                <c:pt idx="28">
                  <c:v>TopGenes_HC</c:v>
                </c:pt>
                <c:pt idx="29">
                  <c:v>TopGenes_sKmeans</c:v>
                </c:pt>
              </c:strCache>
            </c:strRef>
          </c:cat>
          <c:val>
            <c:numRef>
              <c:f>totals_out_KMixRun1_2ndtry_cole!$J$2:$J$37</c:f>
              <c:numCache>
                <c:formatCode>General</c:formatCode>
                <c:ptCount val="30"/>
                <c:pt idx="0">
                  <c:v>0.999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0.97</c:v>
                </c:pt>
                <c:pt idx="10">
                  <c:v>1</c:v>
                </c:pt>
                <c:pt idx="11">
                  <c:v>1</c:v>
                </c:pt>
                <c:pt idx="12">
                  <c:v>0.999</c:v>
                </c:pt>
                <c:pt idx="13">
                  <c:v>0.999</c:v>
                </c:pt>
                <c:pt idx="14">
                  <c:v>0.996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DA-40EC-8F75-08B4D6318BE5}"/>
            </c:ext>
          </c:extLst>
        </c:ser>
        <c:ser>
          <c:idx val="4"/>
          <c:order val="4"/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totals_out_KMixRun1_2ndtry_cole!$D$2:$D$37</c:f>
              <c:strCache>
                <c:ptCount val="30"/>
                <c:pt idx="0">
                  <c:v>Seurat</c:v>
                </c:pt>
                <c:pt idx="1">
                  <c:v>Seurat_SNN</c:v>
                </c:pt>
                <c:pt idx="2">
                  <c:v>tSNE_Kmeans</c:v>
                </c:pt>
                <c:pt idx="3">
                  <c:v>tSNE_HC_E</c:v>
                </c:pt>
                <c:pt idx="4">
                  <c:v>Log_PCA_GMM</c:v>
                </c:pt>
                <c:pt idx="5">
                  <c:v>Log_PCA_Kmeans</c:v>
                </c:pt>
                <c:pt idx="6">
                  <c:v>Log_PCA_HC_E</c:v>
                </c:pt>
                <c:pt idx="7">
                  <c:v>Log_PCA_HC_P</c:v>
                </c:pt>
                <c:pt idx="8">
                  <c:v>Log_Louvain_E</c:v>
                </c:pt>
                <c:pt idx="9">
                  <c:v>TF-IDF_Top_Kmeans</c:v>
                </c:pt>
                <c:pt idx="10">
                  <c:v>TF-IDF_Top_sKmeans</c:v>
                </c:pt>
                <c:pt idx="11">
                  <c:v>TF-IDF_Top_HC_E</c:v>
                </c:pt>
                <c:pt idx="12">
                  <c:v>TF-IDF_Top_HC_P</c:v>
                </c:pt>
                <c:pt idx="13">
                  <c:v>TF-IDF_Top_HC_C</c:v>
                </c:pt>
                <c:pt idx="14">
                  <c:v>TF-IDF_Var_Kmeans</c:v>
                </c:pt>
                <c:pt idx="15">
                  <c:v>TF-IDF_Var_sKmeans</c:v>
                </c:pt>
                <c:pt idx="16">
                  <c:v>TF-IDF_Bin_HC_E</c:v>
                </c:pt>
                <c:pt idx="17">
                  <c:v>TF-IDF_Bin_HC_P</c:v>
                </c:pt>
                <c:pt idx="18">
                  <c:v>TF-IDF_Bin_HC_C</c:v>
                </c:pt>
                <c:pt idx="19">
                  <c:v>TF-IDF_Bin_HC_J</c:v>
                </c:pt>
                <c:pt idx="20">
                  <c:v>TF-IDF_Bin_Greedy_E</c:v>
                </c:pt>
                <c:pt idx="21">
                  <c:v>TF-IDF_Bin_Greedy_P</c:v>
                </c:pt>
                <c:pt idx="22">
                  <c:v>TF-IDF_Bin_Greedy_C</c:v>
                </c:pt>
                <c:pt idx="23">
                  <c:v>TF-IDF_Bin_Greedy_J</c:v>
                </c:pt>
                <c:pt idx="24">
                  <c:v>TF-IDF_Bin_Louvain_E</c:v>
                </c:pt>
                <c:pt idx="25">
                  <c:v>TF-IDF_Bin_Louvain_P</c:v>
                </c:pt>
                <c:pt idx="26">
                  <c:v>TF-IDF_Bin_Louvain_C</c:v>
                </c:pt>
                <c:pt idx="27">
                  <c:v>TF-IDF_Bin_Louvain_J</c:v>
                </c:pt>
                <c:pt idx="28">
                  <c:v>TopGenes_HC</c:v>
                </c:pt>
                <c:pt idx="29">
                  <c:v>TopGenes_sKmeans</c:v>
                </c:pt>
              </c:strCache>
            </c:strRef>
          </c:cat>
          <c:val>
            <c:numRef>
              <c:f>totals_out_KMixRun1_2ndtry_cole!$K$2:$K$37</c:f>
              <c:numCache>
                <c:formatCode>General</c:formatCode>
                <c:ptCount val="30"/>
                <c:pt idx="0">
                  <c:v>0.92300000000000004</c:v>
                </c:pt>
                <c:pt idx="1">
                  <c:v>0.93100000000000005</c:v>
                </c:pt>
                <c:pt idx="2">
                  <c:v>1</c:v>
                </c:pt>
                <c:pt idx="3">
                  <c:v>1</c:v>
                </c:pt>
                <c:pt idx="4">
                  <c:v>0.99399999999999999</c:v>
                </c:pt>
                <c:pt idx="5">
                  <c:v>0.999</c:v>
                </c:pt>
                <c:pt idx="6">
                  <c:v>0.999</c:v>
                </c:pt>
                <c:pt idx="7">
                  <c:v>1</c:v>
                </c:pt>
                <c:pt idx="8">
                  <c:v>0.97799999999999998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0.99199999999999999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0.99199999999999999</c:v>
                </c:pt>
                <c:pt idx="17">
                  <c:v>0.99099999999999999</c:v>
                </c:pt>
                <c:pt idx="18">
                  <c:v>0.99099999999999999</c:v>
                </c:pt>
                <c:pt idx="19">
                  <c:v>0.99099999999999999</c:v>
                </c:pt>
                <c:pt idx="20">
                  <c:v>0.97099999999999997</c:v>
                </c:pt>
                <c:pt idx="21">
                  <c:v>1</c:v>
                </c:pt>
                <c:pt idx="22">
                  <c:v>1</c:v>
                </c:pt>
                <c:pt idx="23">
                  <c:v>0.97199999999999998</c:v>
                </c:pt>
                <c:pt idx="24">
                  <c:v>0.93</c:v>
                </c:pt>
                <c:pt idx="25">
                  <c:v>0.99399999999999999</c:v>
                </c:pt>
                <c:pt idx="26">
                  <c:v>0.995</c:v>
                </c:pt>
                <c:pt idx="27">
                  <c:v>0.94899999999999995</c:v>
                </c:pt>
                <c:pt idx="28">
                  <c:v>0.999</c:v>
                </c:pt>
                <c:pt idx="29">
                  <c:v>0.996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DA-40EC-8F75-08B4D6318BE5}"/>
            </c:ext>
          </c:extLst>
        </c:ser>
        <c:ser>
          <c:idx val="5"/>
          <c:order val="5"/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totals_out_KMixRun1_2ndtry_cole!$D$2:$D$37</c:f>
              <c:strCache>
                <c:ptCount val="30"/>
                <c:pt idx="0">
                  <c:v>Seurat</c:v>
                </c:pt>
                <c:pt idx="1">
                  <c:v>Seurat_SNN</c:v>
                </c:pt>
                <c:pt idx="2">
                  <c:v>tSNE_Kmeans</c:v>
                </c:pt>
                <c:pt idx="3">
                  <c:v>tSNE_HC_E</c:v>
                </c:pt>
                <c:pt idx="4">
                  <c:v>Log_PCA_GMM</c:v>
                </c:pt>
                <c:pt idx="5">
                  <c:v>Log_PCA_Kmeans</c:v>
                </c:pt>
                <c:pt idx="6">
                  <c:v>Log_PCA_HC_E</c:v>
                </c:pt>
                <c:pt idx="7">
                  <c:v>Log_PCA_HC_P</c:v>
                </c:pt>
                <c:pt idx="8">
                  <c:v>Log_Louvain_E</c:v>
                </c:pt>
                <c:pt idx="9">
                  <c:v>TF-IDF_Top_Kmeans</c:v>
                </c:pt>
                <c:pt idx="10">
                  <c:v>TF-IDF_Top_sKmeans</c:v>
                </c:pt>
                <c:pt idx="11">
                  <c:v>TF-IDF_Top_HC_E</c:v>
                </c:pt>
                <c:pt idx="12">
                  <c:v>TF-IDF_Top_HC_P</c:v>
                </c:pt>
                <c:pt idx="13">
                  <c:v>TF-IDF_Top_HC_C</c:v>
                </c:pt>
                <c:pt idx="14">
                  <c:v>TF-IDF_Var_Kmeans</c:v>
                </c:pt>
                <c:pt idx="15">
                  <c:v>TF-IDF_Var_sKmeans</c:v>
                </c:pt>
                <c:pt idx="16">
                  <c:v>TF-IDF_Bin_HC_E</c:v>
                </c:pt>
                <c:pt idx="17">
                  <c:v>TF-IDF_Bin_HC_P</c:v>
                </c:pt>
                <c:pt idx="18">
                  <c:v>TF-IDF_Bin_HC_C</c:v>
                </c:pt>
                <c:pt idx="19">
                  <c:v>TF-IDF_Bin_HC_J</c:v>
                </c:pt>
                <c:pt idx="20">
                  <c:v>TF-IDF_Bin_Greedy_E</c:v>
                </c:pt>
                <c:pt idx="21">
                  <c:v>TF-IDF_Bin_Greedy_P</c:v>
                </c:pt>
                <c:pt idx="22">
                  <c:v>TF-IDF_Bin_Greedy_C</c:v>
                </c:pt>
                <c:pt idx="23">
                  <c:v>TF-IDF_Bin_Greedy_J</c:v>
                </c:pt>
                <c:pt idx="24">
                  <c:v>TF-IDF_Bin_Louvain_E</c:v>
                </c:pt>
                <c:pt idx="25">
                  <c:v>TF-IDF_Bin_Louvain_P</c:v>
                </c:pt>
                <c:pt idx="26">
                  <c:v>TF-IDF_Bin_Louvain_C</c:v>
                </c:pt>
                <c:pt idx="27">
                  <c:v>TF-IDF_Bin_Louvain_J</c:v>
                </c:pt>
                <c:pt idx="28">
                  <c:v>TopGenes_HC</c:v>
                </c:pt>
                <c:pt idx="29">
                  <c:v>TopGenes_sKmeans</c:v>
                </c:pt>
              </c:strCache>
            </c:strRef>
          </c:cat>
          <c:val>
            <c:numRef>
              <c:f>totals_out_KMixRun1_2ndtry_cole!$L$2:$L$37</c:f>
              <c:numCache>
                <c:formatCode>General</c:formatCode>
                <c:ptCount val="30"/>
                <c:pt idx="0">
                  <c:v>0.24199999999999999</c:v>
                </c:pt>
                <c:pt idx="1">
                  <c:v>0.20699999999999999</c:v>
                </c:pt>
                <c:pt idx="2">
                  <c:v>0.24399999999999999</c:v>
                </c:pt>
                <c:pt idx="3">
                  <c:v>0.30299999999999999</c:v>
                </c:pt>
                <c:pt idx="4">
                  <c:v>0.19500000000000001</c:v>
                </c:pt>
                <c:pt idx="5">
                  <c:v>0.219</c:v>
                </c:pt>
                <c:pt idx="6">
                  <c:v>0.248</c:v>
                </c:pt>
                <c:pt idx="7">
                  <c:v>0.73</c:v>
                </c:pt>
                <c:pt idx="8">
                  <c:v>0.52400000000000002</c:v>
                </c:pt>
                <c:pt idx="9">
                  <c:v>0.245</c:v>
                </c:pt>
                <c:pt idx="10">
                  <c:v>0.29299999999999998</c:v>
                </c:pt>
                <c:pt idx="11">
                  <c:v>0.27400000000000002</c:v>
                </c:pt>
                <c:pt idx="12">
                  <c:v>0.30199999999999999</c:v>
                </c:pt>
                <c:pt idx="13">
                  <c:v>0.30599999999999999</c:v>
                </c:pt>
                <c:pt idx="14">
                  <c:v>0.23</c:v>
                </c:pt>
                <c:pt idx="15">
                  <c:v>0.28999999999999998</c:v>
                </c:pt>
                <c:pt idx="16">
                  <c:v>0.156</c:v>
                </c:pt>
                <c:pt idx="17">
                  <c:v>0.28499999999999998</c:v>
                </c:pt>
                <c:pt idx="18">
                  <c:v>0.106</c:v>
                </c:pt>
                <c:pt idx="19">
                  <c:v>0.34499999999999997</c:v>
                </c:pt>
                <c:pt idx="20">
                  <c:v>0.19500000000000001</c:v>
                </c:pt>
                <c:pt idx="21">
                  <c:v>0.82099999999999995</c:v>
                </c:pt>
                <c:pt idx="22">
                  <c:v>0.80300000000000005</c:v>
                </c:pt>
                <c:pt idx="23">
                  <c:v>0.61799999999999999</c:v>
                </c:pt>
                <c:pt idx="24">
                  <c:v>0.215</c:v>
                </c:pt>
                <c:pt idx="25">
                  <c:v>0.68600000000000005</c:v>
                </c:pt>
                <c:pt idx="26">
                  <c:v>0.66900000000000004</c:v>
                </c:pt>
                <c:pt idx="27">
                  <c:v>0.57699999999999996</c:v>
                </c:pt>
                <c:pt idx="28">
                  <c:v>0.316</c:v>
                </c:pt>
                <c:pt idx="29">
                  <c:v>0.35199999999999998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DA-40EC-8F75-08B4D6318BE5}"/>
            </c:ext>
          </c:extLst>
        </c:ser>
        <c:ser>
          <c:idx val="6"/>
          <c:order val="6"/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totals_out_KMixRun1_2ndtry_cole!$D$2:$D$37</c:f>
              <c:strCache>
                <c:ptCount val="30"/>
                <c:pt idx="0">
                  <c:v>Seurat</c:v>
                </c:pt>
                <c:pt idx="1">
                  <c:v>Seurat_SNN</c:v>
                </c:pt>
                <c:pt idx="2">
                  <c:v>tSNE_Kmeans</c:v>
                </c:pt>
                <c:pt idx="3">
                  <c:v>tSNE_HC_E</c:v>
                </c:pt>
                <c:pt idx="4">
                  <c:v>Log_PCA_GMM</c:v>
                </c:pt>
                <c:pt idx="5">
                  <c:v>Log_PCA_Kmeans</c:v>
                </c:pt>
                <c:pt idx="6">
                  <c:v>Log_PCA_HC_E</c:v>
                </c:pt>
                <c:pt idx="7">
                  <c:v>Log_PCA_HC_P</c:v>
                </c:pt>
                <c:pt idx="8">
                  <c:v>Log_Louvain_E</c:v>
                </c:pt>
                <c:pt idx="9">
                  <c:v>TF-IDF_Top_Kmeans</c:v>
                </c:pt>
                <c:pt idx="10">
                  <c:v>TF-IDF_Top_sKmeans</c:v>
                </c:pt>
                <c:pt idx="11">
                  <c:v>TF-IDF_Top_HC_E</c:v>
                </c:pt>
                <c:pt idx="12">
                  <c:v>TF-IDF_Top_HC_P</c:v>
                </c:pt>
                <c:pt idx="13">
                  <c:v>TF-IDF_Top_HC_C</c:v>
                </c:pt>
                <c:pt idx="14">
                  <c:v>TF-IDF_Var_Kmeans</c:v>
                </c:pt>
                <c:pt idx="15">
                  <c:v>TF-IDF_Var_sKmeans</c:v>
                </c:pt>
                <c:pt idx="16">
                  <c:v>TF-IDF_Bin_HC_E</c:v>
                </c:pt>
                <c:pt idx="17">
                  <c:v>TF-IDF_Bin_HC_P</c:v>
                </c:pt>
                <c:pt idx="18">
                  <c:v>TF-IDF_Bin_HC_C</c:v>
                </c:pt>
                <c:pt idx="19">
                  <c:v>TF-IDF_Bin_HC_J</c:v>
                </c:pt>
                <c:pt idx="20">
                  <c:v>TF-IDF_Bin_Greedy_E</c:v>
                </c:pt>
                <c:pt idx="21">
                  <c:v>TF-IDF_Bin_Greedy_P</c:v>
                </c:pt>
                <c:pt idx="22">
                  <c:v>TF-IDF_Bin_Greedy_C</c:v>
                </c:pt>
                <c:pt idx="23">
                  <c:v>TF-IDF_Bin_Greedy_J</c:v>
                </c:pt>
                <c:pt idx="24">
                  <c:v>TF-IDF_Bin_Louvain_E</c:v>
                </c:pt>
                <c:pt idx="25">
                  <c:v>TF-IDF_Bin_Louvain_P</c:v>
                </c:pt>
                <c:pt idx="26">
                  <c:v>TF-IDF_Bin_Louvain_C</c:v>
                </c:pt>
                <c:pt idx="27">
                  <c:v>TF-IDF_Bin_Louvain_J</c:v>
                </c:pt>
                <c:pt idx="28">
                  <c:v>TopGenes_HC</c:v>
                </c:pt>
                <c:pt idx="29">
                  <c:v>TopGenes_sKmeans</c:v>
                </c:pt>
              </c:strCache>
            </c:strRef>
          </c:cat>
          <c:val>
            <c:numRef>
              <c:f>totals_out_KMixRun1_2ndtry_cole!$M$2:$M$37</c:f>
              <c:numCache>
                <c:formatCode>General</c:formatCode>
                <c:ptCount val="30"/>
                <c:pt idx="0">
                  <c:v>0.86099999999999999</c:v>
                </c:pt>
                <c:pt idx="1">
                  <c:v>0.23899999999999999</c:v>
                </c:pt>
                <c:pt idx="2">
                  <c:v>0.63300000000000001</c:v>
                </c:pt>
                <c:pt idx="3">
                  <c:v>0.65900000000000003</c:v>
                </c:pt>
                <c:pt idx="4">
                  <c:v>0.81599999999999995</c:v>
                </c:pt>
                <c:pt idx="5">
                  <c:v>0.91900000000000004</c:v>
                </c:pt>
                <c:pt idx="6">
                  <c:v>0.748</c:v>
                </c:pt>
                <c:pt idx="7">
                  <c:v>0.68700000000000006</c:v>
                </c:pt>
                <c:pt idx="8">
                  <c:v>0.68700000000000006</c:v>
                </c:pt>
                <c:pt idx="9">
                  <c:v>0.98199999999999998</c:v>
                </c:pt>
                <c:pt idx="10">
                  <c:v>0.96599999999999997</c:v>
                </c:pt>
                <c:pt idx="11">
                  <c:v>0.78600000000000003</c:v>
                </c:pt>
                <c:pt idx="12">
                  <c:v>0.89500000000000002</c:v>
                </c:pt>
                <c:pt idx="13">
                  <c:v>0.69</c:v>
                </c:pt>
                <c:pt idx="14">
                  <c:v>0.41399999999999998</c:v>
                </c:pt>
                <c:pt idx="15">
                  <c:v>0.73399999999999999</c:v>
                </c:pt>
                <c:pt idx="16">
                  <c:v>0.66400000000000003</c:v>
                </c:pt>
                <c:pt idx="17">
                  <c:v>0.79800000000000004</c:v>
                </c:pt>
                <c:pt idx="18">
                  <c:v>0.85699999999999998</c:v>
                </c:pt>
                <c:pt idx="19">
                  <c:v>0.76</c:v>
                </c:pt>
                <c:pt idx="20">
                  <c:v>0.98199999999999998</c:v>
                </c:pt>
                <c:pt idx="21">
                  <c:v>0.872</c:v>
                </c:pt>
                <c:pt idx="22">
                  <c:v>0.86399999999999999</c:v>
                </c:pt>
                <c:pt idx="23">
                  <c:v>0.67700000000000005</c:v>
                </c:pt>
                <c:pt idx="24">
                  <c:v>0.94699999999999995</c:v>
                </c:pt>
                <c:pt idx="25">
                  <c:v>0.92400000000000004</c:v>
                </c:pt>
                <c:pt idx="26">
                  <c:v>0.91700000000000004</c:v>
                </c:pt>
                <c:pt idx="27">
                  <c:v>0.69899999999999995</c:v>
                </c:pt>
                <c:pt idx="28">
                  <c:v>0.94799999999999995</c:v>
                </c:pt>
                <c:pt idx="29">
                  <c:v>0.98799999999999999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DA-40EC-8F75-08B4D6318BE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51100752"/>
        <c:axId val="570858528"/>
      </c:barChart>
      <c:catAx>
        <c:axId val="6511007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858528"/>
        <c:crosses val="autoZero"/>
        <c:auto val="1"/>
        <c:lblAlgn val="ctr"/>
        <c:lblOffset val="100"/>
        <c:noMultiLvlLbl val="0"/>
      </c:catAx>
      <c:valAx>
        <c:axId val="570858528"/>
        <c:scaling>
          <c:orientation val="minMax"/>
        </c:scaling>
        <c:delete val="1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5110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6563F1-ABD2-4D30-89E5-0A798AA24BDB}" type="doc">
      <dgm:prSet loTypeId="urn:microsoft.com/office/officeart/2008/layout/HexagonCluster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6AFCD0-6EC0-4E09-9774-77DDDC7CD355}">
      <dgm:prSet phldrT="[Text]" custT="1"/>
      <dgm:spPr/>
      <dgm:t>
        <a:bodyPr/>
        <a:lstStyle/>
        <a:p>
          <a:r>
            <a:rPr lang="en-US" sz="1600" b="1" dirty="0"/>
            <a:t>Data Exploration&amp; QC</a:t>
          </a:r>
        </a:p>
      </dgm:t>
    </dgm:pt>
    <dgm:pt modelId="{095AD3F7-B2E7-483B-9604-700FE1020794}" type="parTrans" cxnId="{6A4430FD-D262-4D3D-805C-DB006221DC2F}">
      <dgm:prSet/>
      <dgm:spPr/>
      <dgm:t>
        <a:bodyPr/>
        <a:lstStyle/>
        <a:p>
          <a:endParaRPr lang="en-US" sz="4800" b="1"/>
        </a:p>
      </dgm:t>
    </dgm:pt>
    <dgm:pt modelId="{07754C5B-562C-4DC7-99FE-2F8AE42075D1}" type="sibTrans" cxnId="{6A4430FD-D262-4D3D-805C-DB006221DC2F}">
      <dgm:prSet/>
      <dgm:spPr/>
      <dgm:t>
        <a:bodyPr/>
        <a:lstStyle/>
        <a:p>
          <a:endParaRPr lang="en-US" sz="4800" b="1"/>
        </a:p>
      </dgm:t>
    </dgm:pt>
    <dgm:pt modelId="{B887864F-21A5-4FD0-8819-7733AAE3F010}">
      <dgm:prSet phldrT="[Text]" custT="1"/>
      <dgm:spPr/>
      <dgm:t>
        <a:bodyPr/>
        <a:lstStyle/>
        <a:p>
          <a:pPr algn="ctr"/>
          <a:r>
            <a:rPr lang="en-US" sz="1800" b="1" u="none" dirty="0"/>
            <a:t>Feature Selection</a:t>
          </a:r>
        </a:p>
      </dgm:t>
    </dgm:pt>
    <dgm:pt modelId="{0EBE6EC1-8609-4DEF-898A-C3832A557C04}" type="parTrans" cxnId="{4AE1DB5D-3DF3-4C54-8AFF-00485396EEBF}">
      <dgm:prSet/>
      <dgm:spPr/>
      <dgm:t>
        <a:bodyPr/>
        <a:lstStyle/>
        <a:p>
          <a:endParaRPr lang="en-US" sz="4800" b="1"/>
        </a:p>
      </dgm:t>
    </dgm:pt>
    <dgm:pt modelId="{175A51DC-F33E-4735-9B70-51B51AC91CBD}" type="sibTrans" cxnId="{4AE1DB5D-3DF3-4C54-8AFF-00485396EEBF}">
      <dgm:prSet/>
      <dgm:spPr/>
      <dgm:t>
        <a:bodyPr/>
        <a:lstStyle/>
        <a:p>
          <a:endParaRPr lang="en-US" sz="4800" b="1"/>
        </a:p>
      </dgm:t>
    </dgm:pt>
    <dgm:pt modelId="{C519789C-F149-4F25-853A-53EC8BD83A59}">
      <dgm:prSet phldrT="[Text]" custT="1"/>
      <dgm:spPr/>
      <dgm:t>
        <a:bodyPr/>
        <a:lstStyle/>
        <a:p>
          <a:pPr algn="ctr"/>
          <a:r>
            <a:rPr lang="en-US" sz="1600" b="1" dirty="0"/>
            <a:t>Data </a:t>
          </a:r>
          <a:r>
            <a:rPr lang="en-US" sz="1200" b="1" dirty="0"/>
            <a:t>Transformation</a:t>
          </a:r>
        </a:p>
        <a:p>
          <a:pPr algn="ctr"/>
          <a:r>
            <a:rPr lang="en-US" sz="1200" b="1" dirty="0"/>
            <a:t>Log transform</a:t>
          </a:r>
        </a:p>
      </dgm:t>
    </dgm:pt>
    <dgm:pt modelId="{F1546EF6-3CC3-49CA-A127-E3A2C093A7F1}" type="parTrans" cxnId="{5F948868-E3D3-4104-9391-4EF2D4D9CE2C}">
      <dgm:prSet/>
      <dgm:spPr/>
      <dgm:t>
        <a:bodyPr/>
        <a:lstStyle/>
        <a:p>
          <a:endParaRPr lang="en-US" sz="4800" b="1"/>
        </a:p>
      </dgm:t>
    </dgm:pt>
    <dgm:pt modelId="{094291FC-3EB0-49EF-B718-45416B05628F}" type="sibTrans" cxnId="{5F948868-E3D3-4104-9391-4EF2D4D9CE2C}">
      <dgm:prSet/>
      <dgm:spPr/>
      <dgm:t>
        <a:bodyPr/>
        <a:lstStyle/>
        <a:p>
          <a:endParaRPr lang="en-US" sz="4800" b="1"/>
        </a:p>
      </dgm:t>
    </dgm:pt>
    <dgm:pt modelId="{2AC4AE87-0BD5-4D30-B6C4-77DC3757347E}">
      <dgm:prSet phldrT="[Text]" custT="1"/>
      <dgm:spPr/>
      <dgm:t>
        <a:bodyPr/>
        <a:lstStyle/>
        <a:p>
          <a:r>
            <a:rPr lang="en-US" sz="1200" b="0" dirty="0"/>
            <a:t>Dimensionality</a:t>
          </a:r>
          <a:r>
            <a:rPr lang="en-US" sz="1800" b="1" dirty="0"/>
            <a:t> </a:t>
          </a:r>
          <a:r>
            <a:rPr lang="en-US" sz="1400" b="0" dirty="0"/>
            <a:t>Reduction</a:t>
          </a:r>
          <a:endParaRPr lang="en-US" sz="1800" b="0" dirty="0"/>
        </a:p>
      </dgm:t>
    </dgm:pt>
    <dgm:pt modelId="{13383217-CC8E-4CA8-8CBE-661932166418}" type="parTrans" cxnId="{1AA4F6F6-9BAE-4DCF-AC22-894A1BEB9C6B}">
      <dgm:prSet/>
      <dgm:spPr/>
      <dgm:t>
        <a:bodyPr/>
        <a:lstStyle/>
        <a:p>
          <a:endParaRPr lang="en-US" sz="4800" b="1"/>
        </a:p>
      </dgm:t>
    </dgm:pt>
    <dgm:pt modelId="{58CB7737-6C76-4EBB-A91D-644D6D0AC996}" type="sibTrans" cxnId="{1AA4F6F6-9BAE-4DCF-AC22-894A1BEB9C6B}">
      <dgm:prSet/>
      <dgm:spPr/>
      <dgm:t>
        <a:bodyPr/>
        <a:lstStyle/>
        <a:p>
          <a:endParaRPr lang="en-US" sz="4800" b="1"/>
        </a:p>
      </dgm:t>
    </dgm:pt>
    <dgm:pt modelId="{B1F54423-E4B5-4ECB-A96A-106FEB45498B}">
      <dgm:prSet phldrT="[Text]" custT="1"/>
      <dgm:spPr/>
      <dgm:t>
        <a:bodyPr/>
        <a:lstStyle/>
        <a:p>
          <a:r>
            <a:rPr lang="en-US" sz="1200" b="1" dirty="0"/>
            <a:t>Optimal Number of Clusters, Intra-Cluster Homogeneity</a:t>
          </a:r>
        </a:p>
      </dgm:t>
    </dgm:pt>
    <dgm:pt modelId="{5A57EEF1-564F-45DE-A133-76FBC4FCA5FD}" type="parTrans" cxnId="{032C4378-BCEF-4329-A983-B720FA859CEB}">
      <dgm:prSet/>
      <dgm:spPr/>
      <dgm:t>
        <a:bodyPr/>
        <a:lstStyle/>
        <a:p>
          <a:endParaRPr lang="en-US" sz="4800" b="1"/>
        </a:p>
      </dgm:t>
    </dgm:pt>
    <dgm:pt modelId="{08F9D8AB-D912-48AC-A694-DA4233FC5CA1}" type="sibTrans" cxnId="{032C4378-BCEF-4329-A983-B720FA859CEB}">
      <dgm:prSet/>
      <dgm:spPr/>
      <dgm:t>
        <a:bodyPr/>
        <a:lstStyle/>
        <a:p>
          <a:endParaRPr lang="en-US" sz="4800" b="1"/>
        </a:p>
      </dgm:t>
    </dgm:pt>
    <dgm:pt modelId="{DC3DF355-FDBC-4D3D-9E14-9E57D5F350E9}">
      <dgm:prSet phldrT="[Text]" custT="1"/>
      <dgm:spPr/>
      <dgm:t>
        <a:bodyPr/>
        <a:lstStyle/>
        <a:p>
          <a:r>
            <a:rPr lang="en-US" sz="1600" b="1" dirty="0"/>
            <a:t>DE Analysis</a:t>
          </a:r>
        </a:p>
      </dgm:t>
    </dgm:pt>
    <dgm:pt modelId="{5296D876-5DD8-458D-9921-9B34909A8A0C}" type="parTrans" cxnId="{34C4C2AE-A01F-4679-AC57-46C6E987F0F0}">
      <dgm:prSet/>
      <dgm:spPr/>
      <dgm:t>
        <a:bodyPr/>
        <a:lstStyle/>
        <a:p>
          <a:endParaRPr lang="en-US" sz="4800" b="1"/>
        </a:p>
      </dgm:t>
    </dgm:pt>
    <dgm:pt modelId="{FFB89D48-9074-4952-8EDD-645C5B9AC027}" type="sibTrans" cxnId="{34C4C2AE-A01F-4679-AC57-46C6E987F0F0}">
      <dgm:prSet/>
      <dgm:spPr/>
      <dgm:t>
        <a:bodyPr/>
        <a:lstStyle/>
        <a:p>
          <a:endParaRPr lang="en-US" sz="4800" b="1"/>
        </a:p>
      </dgm:t>
    </dgm:pt>
    <dgm:pt modelId="{1B4B59EF-015B-4B6F-A551-150BA1620536}">
      <dgm:prSet phldrT="[Text]" custT="1"/>
      <dgm:spPr/>
      <dgm:t>
        <a:bodyPr/>
        <a:lstStyle/>
        <a:p>
          <a:r>
            <a:rPr lang="en-US" sz="1600" b="1" dirty="0"/>
            <a:t>Clustering</a:t>
          </a:r>
        </a:p>
      </dgm:t>
    </dgm:pt>
    <dgm:pt modelId="{0C639333-28F4-4611-9AAF-D7DC29CF9693}" type="parTrans" cxnId="{25769297-0156-40E6-8F14-9881594D4F25}">
      <dgm:prSet/>
      <dgm:spPr/>
      <dgm:t>
        <a:bodyPr/>
        <a:lstStyle/>
        <a:p>
          <a:endParaRPr lang="en-US" sz="4800" b="1"/>
        </a:p>
      </dgm:t>
    </dgm:pt>
    <dgm:pt modelId="{80171806-C8E9-4F61-A499-A0F098DDA07B}" type="sibTrans" cxnId="{25769297-0156-40E6-8F14-9881594D4F25}">
      <dgm:prSet/>
      <dgm:spPr/>
      <dgm:t>
        <a:bodyPr/>
        <a:lstStyle/>
        <a:p>
          <a:endParaRPr lang="en-US" sz="4800" b="1"/>
        </a:p>
      </dgm:t>
    </dgm:pt>
    <dgm:pt modelId="{8CC1FCDC-2A5F-460F-9B9E-A005AB10660F}">
      <dgm:prSet phldrT="[Text]" custT="1"/>
      <dgm:spPr/>
      <dgm:t>
        <a:bodyPr/>
        <a:lstStyle/>
        <a:p>
          <a:r>
            <a:rPr lang="en-US" sz="1300" b="1" dirty="0"/>
            <a:t>Visualization</a:t>
          </a:r>
        </a:p>
      </dgm:t>
    </dgm:pt>
    <dgm:pt modelId="{99EF629F-9008-4625-8889-22A14D235CB3}" type="parTrans" cxnId="{BB766224-CD86-454B-BC20-331BDB590D36}">
      <dgm:prSet/>
      <dgm:spPr/>
      <dgm:t>
        <a:bodyPr/>
        <a:lstStyle/>
        <a:p>
          <a:endParaRPr lang="en-US" sz="4800" b="1"/>
        </a:p>
      </dgm:t>
    </dgm:pt>
    <dgm:pt modelId="{0EF69A77-9C61-44EA-BF6B-42FED57EF3BB}" type="sibTrans" cxnId="{BB766224-CD86-454B-BC20-331BDB590D36}">
      <dgm:prSet/>
      <dgm:spPr/>
      <dgm:t>
        <a:bodyPr/>
        <a:lstStyle/>
        <a:p>
          <a:endParaRPr lang="en-US" sz="4800" b="1"/>
        </a:p>
      </dgm:t>
    </dgm:pt>
    <dgm:pt modelId="{BBD3F6D5-76C7-4EF4-A75A-48D2F7A82607}">
      <dgm:prSet phldrT="[Text]" custT="1"/>
      <dgm:spPr/>
      <dgm:t>
        <a:bodyPr/>
        <a:lstStyle/>
        <a:p>
          <a:r>
            <a:rPr lang="en-US" sz="1500" b="1" dirty="0"/>
            <a:t>Imputation</a:t>
          </a:r>
        </a:p>
      </dgm:t>
    </dgm:pt>
    <dgm:pt modelId="{5AA311CB-A235-4E13-8841-209C3951595A}" type="parTrans" cxnId="{80C6CE54-5335-4352-B6C7-47DC73B6A992}">
      <dgm:prSet/>
      <dgm:spPr/>
      <dgm:t>
        <a:bodyPr/>
        <a:lstStyle/>
        <a:p>
          <a:endParaRPr lang="en-US"/>
        </a:p>
      </dgm:t>
    </dgm:pt>
    <dgm:pt modelId="{1D3740FD-CA09-4799-8154-E90217B042A5}" type="sibTrans" cxnId="{80C6CE54-5335-4352-B6C7-47DC73B6A992}">
      <dgm:prSet/>
      <dgm:spPr/>
      <dgm:t>
        <a:bodyPr/>
        <a:lstStyle/>
        <a:p>
          <a:endParaRPr lang="en-US"/>
        </a:p>
      </dgm:t>
    </dgm:pt>
    <dgm:pt modelId="{2A43624E-2511-49B8-949D-76EF6B43A6DD}">
      <dgm:prSet phldrT="[Text]" custT="1"/>
      <dgm:spPr/>
      <dgm:t>
        <a:bodyPr/>
        <a:lstStyle/>
        <a:p>
          <a:r>
            <a:rPr lang="en-US" sz="1200" b="0" dirty="0"/>
            <a:t>Normalization for Batch Effect</a:t>
          </a:r>
          <a:endParaRPr lang="en-US" sz="1200" b="1" dirty="0"/>
        </a:p>
      </dgm:t>
    </dgm:pt>
    <dgm:pt modelId="{F243B587-D8A7-43AF-89EE-2464FAF800EE}" type="parTrans" cxnId="{C30F5434-2C9B-4CB2-A714-91B7C199BC9C}">
      <dgm:prSet/>
      <dgm:spPr/>
      <dgm:t>
        <a:bodyPr/>
        <a:lstStyle/>
        <a:p>
          <a:endParaRPr lang="en-US"/>
        </a:p>
      </dgm:t>
    </dgm:pt>
    <dgm:pt modelId="{8F61BFB3-9525-45E7-BA93-8BDBE79DEA6B}" type="sibTrans" cxnId="{C30F5434-2C9B-4CB2-A714-91B7C199BC9C}">
      <dgm:prSet/>
      <dgm:spPr/>
      <dgm:t>
        <a:bodyPr/>
        <a:lstStyle/>
        <a:p>
          <a:endParaRPr lang="en-US"/>
        </a:p>
      </dgm:t>
    </dgm:pt>
    <dgm:pt modelId="{750BF8C9-E09B-4D39-970F-6CCC0D992A16}">
      <dgm:prSet phldrT="[Text]" custT="1"/>
      <dgm:spPr/>
      <dgm:t>
        <a:bodyPr/>
        <a:lstStyle/>
        <a:p>
          <a:r>
            <a:rPr lang="en-US" sz="1600" b="1" dirty="0"/>
            <a:t> Enrichment</a:t>
          </a:r>
        </a:p>
        <a:p>
          <a:r>
            <a:rPr lang="en-US" sz="1600" b="1" dirty="0"/>
            <a:t>Analysis,</a:t>
          </a:r>
        </a:p>
        <a:p>
          <a:r>
            <a:rPr lang="en-US" sz="1600" b="1" dirty="0"/>
            <a:t>Annotation</a:t>
          </a:r>
        </a:p>
      </dgm:t>
    </dgm:pt>
    <dgm:pt modelId="{4D26620D-D3C3-45FD-9113-36D84C572A84}" type="parTrans" cxnId="{CEAF7AED-A80A-4EA1-B86C-6E6696B9823F}">
      <dgm:prSet/>
      <dgm:spPr/>
      <dgm:t>
        <a:bodyPr/>
        <a:lstStyle/>
        <a:p>
          <a:endParaRPr lang="en-US"/>
        </a:p>
      </dgm:t>
    </dgm:pt>
    <dgm:pt modelId="{3DEE92D7-CE87-4D95-96E7-37CF7FB2FB04}" type="sibTrans" cxnId="{CEAF7AED-A80A-4EA1-B86C-6E6696B9823F}">
      <dgm:prSet/>
      <dgm:spPr/>
      <dgm:t>
        <a:bodyPr/>
        <a:lstStyle/>
        <a:p>
          <a:endParaRPr lang="en-US"/>
        </a:p>
      </dgm:t>
    </dgm:pt>
    <dgm:pt modelId="{06A785EF-884C-46E4-A7EF-09CF4F079144}">
      <dgm:prSet phldrT="[Text]" custT="1"/>
      <dgm:spPr/>
      <dgm:t>
        <a:bodyPr/>
        <a:lstStyle/>
        <a:p>
          <a:r>
            <a:rPr lang="en-US" sz="1400" b="1" u="none" dirty="0"/>
            <a:t>Cell Cycle Analysis</a:t>
          </a:r>
        </a:p>
      </dgm:t>
    </dgm:pt>
    <dgm:pt modelId="{0981EC90-9D2F-4B38-A823-D002A4BF0FBD}" type="parTrans" cxnId="{019545DF-41A6-4AD3-8466-91BCD81951C2}">
      <dgm:prSet/>
      <dgm:spPr/>
      <dgm:t>
        <a:bodyPr/>
        <a:lstStyle/>
        <a:p>
          <a:endParaRPr lang="en-US"/>
        </a:p>
      </dgm:t>
    </dgm:pt>
    <dgm:pt modelId="{5738A6DA-0CA4-4F5D-8FDF-5B99A5815132}" type="sibTrans" cxnId="{019545DF-41A6-4AD3-8466-91BCD81951C2}">
      <dgm:prSet/>
      <dgm:spPr/>
      <dgm:t>
        <a:bodyPr/>
        <a:lstStyle/>
        <a:p>
          <a:endParaRPr lang="en-US"/>
        </a:p>
      </dgm:t>
    </dgm:pt>
    <dgm:pt modelId="{0C8A466B-2413-438A-AC00-C2BD315147B4}" type="pres">
      <dgm:prSet presAssocID="{EE6563F1-ABD2-4D30-89E5-0A798AA24BDB}" presName="Name0" presStyleCnt="0">
        <dgm:presLayoutVars>
          <dgm:chMax val="21"/>
          <dgm:chPref val="21"/>
        </dgm:presLayoutVars>
      </dgm:prSet>
      <dgm:spPr/>
    </dgm:pt>
    <dgm:pt modelId="{09342BD1-8140-4C78-B941-60B9A4073279}" type="pres">
      <dgm:prSet presAssocID="{E96AFCD0-6EC0-4E09-9774-77DDDC7CD355}" presName="text1" presStyleCnt="0"/>
      <dgm:spPr/>
    </dgm:pt>
    <dgm:pt modelId="{7A1E4C3F-46C4-417B-900C-DBBF9AE8FF04}" type="pres">
      <dgm:prSet presAssocID="{E96AFCD0-6EC0-4E09-9774-77DDDC7CD355}" presName="textRepeatNode" presStyleLbl="alignNode1" presStyleIdx="0" presStyleCnt="12" custScaleX="106941" custLinFactY="-72230" custLinFactNeighborX="-84920" custLinFactNeighborY="-100000">
        <dgm:presLayoutVars>
          <dgm:chMax val="0"/>
          <dgm:chPref val="0"/>
          <dgm:bulletEnabled val="1"/>
        </dgm:presLayoutVars>
      </dgm:prSet>
      <dgm:spPr/>
    </dgm:pt>
    <dgm:pt modelId="{9B767CA9-FAF0-48A1-A336-D9787B2433F3}" type="pres">
      <dgm:prSet presAssocID="{E96AFCD0-6EC0-4E09-9774-77DDDC7CD355}" presName="textaccent1" presStyleCnt="0"/>
      <dgm:spPr/>
    </dgm:pt>
    <dgm:pt modelId="{A7F17E5B-B36C-4330-98BA-420AED5764FD}" type="pres">
      <dgm:prSet presAssocID="{E96AFCD0-6EC0-4E09-9774-77DDDC7CD355}" presName="accentRepeatNode" presStyleLbl="solidAlignAcc1" presStyleIdx="0" presStyleCnt="24"/>
      <dgm:spPr/>
    </dgm:pt>
    <dgm:pt modelId="{B776B03B-C183-441C-A084-FC8F593B169B}" type="pres">
      <dgm:prSet presAssocID="{07754C5B-562C-4DC7-99FE-2F8AE42075D1}" presName="image1" presStyleCnt="0"/>
      <dgm:spPr/>
    </dgm:pt>
    <dgm:pt modelId="{4FA7F6E9-242A-41CD-B102-A998B25E6FC0}" type="pres">
      <dgm:prSet presAssocID="{07754C5B-562C-4DC7-99FE-2F8AE42075D1}" presName="imageRepeatNode" presStyleLbl="alignAcc1" presStyleIdx="0" presStyleCnt="12"/>
      <dgm:spPr/>
    </dgm:pt>
    <dgm:pt modelId="{A5280AFB-3C7F-4D39-805E-F539769BE80A}" type="pres">
      <dgm:prSet presAssocID="{07754C5B-562C-4DC7-99FE-2F8AE42075D1}" presName="imageaccent1" presStyleCnt="0"/>
      <dgm:spPr/>
    </dgm:pt>
    <dgm:pt modelId="{22C908D0-B8FD-4D73-8BC5-1B8402BEF3EE}" type="pres">
      <dgm:prSet presAssocID="{07754C5B-562C-4DC7-99FE-2F8AE42075D1}" presName="accentRepeatNode" presStyleLbl="solidAlignAcc1" presStyleIdx="1" presStyleCnt="24"/>
      <dgm:spPr/>
    </dgm:pt>
    <dgm:pt modelId="{4462252F-7409-4A81-913A-29BDE20F0674}" type="pres">
      <dgm:prSet presAssocID="{BBD3F6D5-76C7-4EF4-A75A-48D2F7A82607}" presName="text2" presStyleCnt="0"/>
      <dgm:spPr/>
    </dgm:pt>
    <dgm:pt modelId="{F91FC45A-F2D5-41C2-AFBA-62A10A57CCDD}" type="pres">
      <dgm:prSet presAssocID="{BBD3F6D5-76C7-4EF4-A75A-48D2F7A82607}" presName="textRepeatNode" presStyleLbl="alignNode1" presStyleIdx="1" presStyleCnt="12" custLinFactNeighborX="-84638" custLinFactNeighborY="48819">
        <dgm:presLayoutVars>
          <dgm:chMax val="0"/>
          <dgm:chPref val="0"/>
          <dgm:bulletEnabled val="1"/>
        </dgm:presLayoutVars>
      </dgm:prSet>
      <dgm:spPr/>
    </dgm:pt>
    <dgm:pt modelId="{64764F15-7BCA-41A0-BE49-87415962D2DD}" type="pres">
      <dgm:prSet presAssocID="{BBD3F6D5-76C7-4EF4-A75A-48D2F7A82607}" presName="textaccent2" presStyleCnt="0"/>
      <dgm:spPr/>
    </dgm:pt>
    <dgm:pt modelId="{888388BC-A29E-4C47-B6AB-38C489AB7BF8}" type="pres">
      <dgm:prSet presAssocID="{BBD3F6D5-76C7-4EF4-A75A-48D2F7A82607}" presName="accentRepeatNode" presStyleLbl="solidAlignAcc1" presStyleIdx="2" presStyleCnt="24"/>
      <dgm:spPr/>
    </dgm:pt>
    <dgm:pt modelId="{AF115829-6843-40F9-B91A-2216C908BC38}" type="pres">
      <dgm:prSet presAssocID="{1D3740FD-CA09-4799-8154-E90217B042A5}" presName="image2" presStyleCnt="0"/>
      <dgm:spPr/>
    </dgm:pt>
    <dgm:pt modelId="{4D05DB93-AA57-477D-BD83-A77268D85418}" type="pres">
      <dgm:prSet presAssocID="{1D3740FD-CA09-4799-8154-E90217B042A5}" presName="imageRepeatNode" presStyleLbl="alignAcc1" presStyleIdx="1" presStyleCnt="12" custLinFactY="65600" custLinFactNeighborX="-82994" custLinFactNeighborY="100000"/>
      <dgm:spPr/>
    </dgm:pt>
    <dgm:pt modelId="{C995DEB0-EFCA-4FE4-9E46-9C4AF2A4E393}" type="pres">
      <dgm:prSet presAssocID="{1D3740FD-CA09-4799-8154-E90217B042A5}" presName="imageaccent2" presStyleCnt="0"/>
      <dgm:spPr/>
    </dgm:pt>
    <dgm:pt modelId="{D73E9D79-6718-4351-9379-0BA177E22AE9}" type="pres">
      <dgm:prSet presAssocID="{1D3740FD-CA09-4799-8154-E90217B042A5}" presName="accentRepeatNode" presStyleLbl="solidAlignAcc1" presStyleIdx="3" presStyleCnt="24"/>
      <dgm:spPr/>
    </dgm:pt>
    <dgm:pt modelId="{0C837FEE-9F4B-4DB2-9CED-72955A378ED7}" type="pres">
      <dgm:prSet presAssocID="{2A43624E-2511-49B8-949D-76EF6B43A6DD}" presName="text3" presStyleCnt="0"/>
      <dgm:spPr/>
    </dgm:pt>
    <dgm:pt modelId="{ABE3FE51-2BFD-4BBC-B31A-B336F20A9997}" type="pres">
      <dgm:prSet presAssocID="{2A43624E-2511-49B8-949D-76EF6B43A6DD}" presName="textRepeatNode" presStyleLbl="alignNode1" presStyleIdx="2" presStyleCnt="12" custScaleX="103796">
        <dgm:presLayoutVars>
          <dgm:chMax val="0"/>
          <dgm:chPref val="0"/>
          <dgm:bulletEnabled val="1"/>
        </dgm:presLayoutVars>
      </dgm:prSet>
      <dgm:spPr/>
    </dgm:pt>
    <dgm:pt modelId="{4919E59C-6222-4BD9-BDB9-CFD9BEBB4860}" type="pres">
      <dgm:prSet presAssocID="{2A43624E-2511-49B8-949D-76EF6B43A6DD}" presName="textaccent3" presStyleCnt="0"/>
      <dgm:spPr/>
    </dgm:pt>
    <dgm:pt modelId="{7DFC7B0F-19E1-4317-9FED-57C04E3CF8D4}" type="pres">
      <dgm:prSet presAssocID="{2A43624E-2511-49B8-949D-76EF6B43A6DD}" presName="accentRepeatNode" presStyleLbl="solidAlignAcc1" presStyleIdx="4" presStyleCnt="24"/>
      <dgm:spPr/>
    </dgm:pt>
    <dgm:pt modelId="{7C8A78BE-3E2C-4D5A-A93E-D1B6C246EA86}" type="pres">
      <dgm:prSet presAssocID="{8F61BFB3-9525-45E7-BA93-8BDBE79DEA6B}" presName="image3" presStyleCnt="0"/>
      <dgm:spPr/>
    </dgm:pt>
    <dgm:pt modelId="{0D367EB2-AE45-453E-B69A-B823AA26DAE6}" type="pres">
      <dgm:prSet presAssocID="{8F61BFB3-9525-45E7-BA93-8BDBE79DEA6B}" presName="imageRepeatNode" presStyleLbl="alignAcc1" presStyleIdx="2" presStyleCnt="12"/>
      <dgm:spPr/>
    </dgm:pt>
    <dgm:pt modelId="{E30C1C00-D818-4EE6-B7D8-64D2C690D438}" type="pres">
      <dgm:prSet presAssocID="{8F61BFB3-9525-45E7-BA93-8BDBE79DEA6B}" presName="imageaccent3" presStyleCnt="0"/>
      <dgm:spPr/>
    </dgm:pt>
    <dgm:pt modelId="{3E2ECD5E-5CE4-4C0B-8D63-07D0B9088FA1}" type="pres">
      <dgm:prSet presAssocID="{8F61BFB3-9525-45E7-BA93-8BDBE79DEA6B}" presName="accentRepeatNode" presStyleLbl="solidAlignAcc1" presStyleIdx="5" presStyleCnt="24"/>
      <dgm:spPr/>
    </dgm:pt>
    <dgm:pt modelId="{51DCEAD7-29FB-4155-B6F0-EFF4C8CE0D86}" type="pres">
      <dgm:prSet presAssocID="{C519789C-F149-4F25-853A-53EC8BD83A59}" presName="text4" presStyleCnt="0"/>
      <dgm:spPr/>
    </dgm:pt>
    <dgm:pt modelId="{76681DA2-02A6-493D-8E5F-D45679572E86}" type="pres">
      <dgm:prSet presAssocID="{C519789C-F149-4F25-853A-53EC8BD83A59}" presName="textRepeatNode" presStyleLbl="alignNode1" presStyleIdx="3" presStyleCnt="12" custScaleX="106942" custLinFactNeighborX="-81403" custLinFactNeighborY="54241">
        <dgm:presLayoutVars>
          <dgm:chMax val="0"/>
          <dgm:chPref val="0"/>
          <dgm:bulletEnabled val="1"/>
        </dgm:presLayoutVars>
      </dgm:prSet>
      <dgm:spPr/>
    </dgm:pt>
    <dgm:pt modelId="{63EF79E5-91E5-4FA3-A066-6B11FC1C9EF6}" type="pres">
      <dgm:prSet presAssocID="{C519789C-F149-4F25-853A-53EC8BD83A59}" presName="textaccent4" presStyleCnt="0"/>
      <dgm:spPr/>
    </dgm:pt>
    <dgm:pt modelId="{EE5EFE85-45B2-4391-903E-F58AB040BDE7}" type="pres">
      <dgm:prSet presAssocID="{C519789C-F149-4F25-853A-53EC8BD83A59}" presName="accentRepeatNode" presStyleLbl="solidAlignAcc1" presStyleIdx="6" presStyleCnt="24"/>
      <dgm:spPr/>
    </dgm:pt>
    <dgm:pt modelId="{4EE8E2F1-5AE0-4865-89ED-8F393D7F8AA0}" type="pres">
      <dgm:prSet presAssocID="{094291FC-3EB0-49EF-B718-45416B05628F}" presName="image4" presStyleCnt="0"/>
      <dgm:spPr/>
    </dgm:pt>
    <dgm:pt modelId="{DFC1B286-6995-41F0-BE9A-B16FAB09E598}" type="pres">
      <dgm:prSet presAssocID="{094291FC-3EB0-49EF-B718-45416B05628F}" presName="imageRepeatNode" presStyleLbl="alignAcc1" presStyleIdx="3" presStyleCnt="12"/>
      <dgm:spPr/>
    </dgm:pt>
    <dgm:pt modelId="{02F748B8-33A6-4324-AE3F-EFB42F049693}" type="pres">
      <dgm:prSet presAssocID="{094291FC-3EB0-49EF-B718-45416B05628F}" presName="imageaccent4" presStyleCnt="0"/>
      <dgm:spPr/>
    </dgm:pt>
    <dgm:pt modelId="{710B943E-AEA8-432B-948D-090A013E6871}" type="pres">
      <dgm:prSet presAssocID="{094291FC-3EB0-49EF-B718-45416B05628F}" presName="accentRepeatNode" presStyleLbl="solidAlignAcc1" presStyleIdx="7" presStyleCnt="24"/>
      <dgm:spPr/>
    </dgm:pt>
    <dgm:pt modelId="{92C71FD5-2FB0-48ED-96A8-BF59A7E74296}" type="pres">
      <dgm:prSet presAssocID="{B887864F-21A5-4FD0-8819-7733AAE3F010}" presName="text5" presStyleCnt="0"/>
      <dgm:spPr/>
    </dgm:pt>
    <dgm:pt modelId="{B90C8FE6-FAD0-40B8-85C0-DA6BFF9A008A}" type="pres">
      <dgm:prSet presAssocID="{B887864F-21A5-4FD0-8819-7733AAE3F010}" presName="textRepeatNode" presStyleLbl="alignNode1" presStyleIdx="4" presStyleCnt="12" custScaleX="102462" custLinFactY="67836" custLinFactNeighborX="-82205" custLinFactNeighborY="100000">
        <dgm:presLayoutVars>
          <dgm:chMax val="0"/>
          <dgm:chPref val="0"/>
          <dgm:bulletEnabled val="1"/>
        </dgm:presLayoutVars>
      </dgm:prSet>
      <dgm:spPr/>
    </dgm:pt>
    <dgm:pt modelId="{9284C80E-432C-4CF7-9865-C5929456A0D5}" type="pres">
      <dgm:prSet presAssocID="{B887864F-21A5-4FD0-8819-7733AAE3F010}" presName="textaccent5" presStyleCnt="0"/>
      <dgm:spPr/>
    </dgm:pt>
    <dgm:pt modelId="{29B564D3-FA4E-4D80-B3B2-CF478F4FE9F8}" type="pres">
      <dgm:prSet presAssocID="{B887864F-21A5-4FD0-8819-7733AAE3F010}" presName="accentRepeatNode" presStyleLbl="solidAlignAcc1" presStyleIdx="8" presStyleCnt="24"/>
      <dgm:spPr/>
    </dgm:pt>
    <dgm:pt modelId="{8937B7DF-04D2-4D46-A571-DF05EB9BDBBB}" type="pres">
      <dgm:prSet presAssocID="{175A51DC-F33E-4735-9B70-51B51AC91CBD}" presName="image5" presStyleCnt="0"/>
      <dgm:spPr/>
    </dgm:pt>
    <dgm:pt modelId="{2D550E5E-E513-45DF-AB2C-BF6BAC9C1558}" type="pres">
      <dgm:prSet presAssocID="{175A51DC-F33E-4735-9B70-51B51AC91CBD}" presName="imageRepeatNode" presStyleLbl="alignAcc1" presStyleIdx="4" presStyleCnt="12" custScaleX="16436" custScaleY="16362" custLinFactX="33" custLinFactNeighborX="100000" custLinFactNeighborY="-59501"/>
      <dgm:spPr/>
    </dgm:pt>
    <dgm:pt modelId="{B8C01D7C-D2F2-4028-B275-6CECDF9C2F74}" type="pres">
      <dgm:prSet presAssocID="{175A51DC-F33E-4735-9B70-51B51AC91CBD}" presName="imageaccent5" presStyleCnt="0"/>
      <dgm:spPr/>
    </dgm:pt>
    <dgm:pt modelId="{A099F322-C38C-49A4-B900-156937AB4FFF}" type="pres">
      <dgm:prSet presAssocID="{175A51DC-F33E-4735-9B70-51B51AC91CBD}" presName="accentRepeatNode" presStyleLbl="solidAlignAcc1" presStyleIdx="9" presStyleCnt="24"/>
      <dgm:spPr/>
    </dgm:pt>
    <dgm:pt modelId="{A88BBE8E-9671-4A75-99C8-CC52F2DFEA03}" type="pres">
      <dgm:prSet presAssocID="{2AC4AE87-0BD5-4D30-B6C4-77DC3757347E}" presName="text6" presStyleCnt="0"/>
      <dgm:spPr/>
    </dgm:pt>
    <dgm:pt modelId="{A0F7955A-F716-4E9E-8B1C-04593C72FD9B}" type="pres">
      <dgm:prSet presAssocID="{2AC4AE87-0BD5-4D30-B6C4-77DC3757347E}" presName="textRepeatNode" presStyleLbl="alignNode1" presStyleIdx="5" presStyleCnt="12" custScaleX="103087" custLinFactX="-68217" custLinFactY="16268" custLinFactNeighborX="-100000" custLinFactNeighborY="100000">
        <dgm:presLayoutVars>
          <dgm:chMax val="0"/>
          <dgm:chPref val="0"/>
          <dgm:bulletEnabled val="1"/>
        </dgm:presLayoutVars>
      </dgm:prSet>
      <dgm:spPr/>
    </dgm:pt>
    <dgm:pt modelId="{D1D61E70-33C6-49A6-9852-F6BD3E0FAD30}" type="pres">
      <dgm:prSet presAssocID="{2AC4AE87-0BD5-4D30-B6C4-77DC3757347E}" presName="textaccent6" presStyleCnt="0"/>
      <dgm:spPr/>
    </dgm:pt>
    <dgm:pt modelId="{314D2665-218F-41C4-AD5F-12FC683AA2A1}" type="pres">
      <dgm:prSet presAssocID="{2AC4AE87-0BD5-4D30-B6C4-77DC3757347E}" presName="accentRepeatNode" presStyleLbl="solidAlignAcc1" presStyleIdx="10" presStyleCnt="24"/>
      <dgm:spPr/>
    </dgm:pt>
    <dgm:pt modelId="{502F6D20-361A-4F53-A09B-EAAA27864D9E}" type="pres">
      <dgm:prSet presAssocID="{58CB7737-6C76-4EBB-A91D-644D6D0AC996}" presName="image6" presStyleCnt="0"/>
      <dgm:spPr/>
    </dgm:pt>
    <dgm:pt modelId="{EF125010-BF2B-45C7-A5E5-F7B11DE27F0E}" type="pres">
      <dgm:prSet presAssocID="{58CB7737-6C76-4EBB-A91D-644D6D0AC996}" presName="imageRepeatNode" presStyleLbl="alignAcc1" presStyleIdx="5" presStyleCnt="12" custLinFactY="-100000" custLinFactNeighborX="822" custLinFactNeighborY="-124606"/>
      <dgm:spPr/>
    </dgm:pt>
    <dgm:pt modelId="{FBECD071-640E-4ADB-B5FB-A5DCDDADC9D6}" type="pres">
      <dgm:prSet presAssocID="{58CB7737-6C76-4EBB-A91D-644D6D0AC996}" presName="imageaccent6" presStyleCnt="0"/>
      <dgm:spPr/>
    </dgm:pt>
    <dgm:pt modelId="{6F0A6C4C-F689-4C38-A1DB-13A0CBA05F83}" type="pres">
      <dgm:prSet presAssocID="{58CB7737-6C76-4EBB-A91D-644D6D0AC996}" presName="accentRepeatNode" presStyleLbl="solidAlignAcc1" presStyleIdx="11" presStyleCnt="24"/>
      <dgm:spPr/>
    </dgm:pt>
    <dgm:pt modelId="{03DE84A1-C939-48B3-8B7A-3072A7C42F6F}" type="pres">
      <dgm:prSet presAssocID="{B1F54423-E4B5-4ECB-A96A-106FEB45498B}" presName="text7" presStyleCnt="0"/>
      <dgm:spPr/>
    </dgm:pt>
    <dgm:pt modelId="{6750EA4F-364C-429A-94B1-B8D68C5B9087}" type="pres">
      <dgm:prSet presAssocID="{B1F54423-E4B5-4ECB-A96A-106FEB45498B}" presName="textRepeatNode" presStyleLbl="alignNode1" presStyleIdx="6" presStyleCnt="12" custLinFactY="-71114" custLinFactNeighborX="90006" custLinFactNeighborY="-100000">
        <dgm:presLayoutVars>
          <dgm:chMax val="0"/>
          <dgm:chPref val="0"/>
          <dgm:bulletEnabled val="1"/>
        </dgm:presLayoutVars>
      </dgm:prSet>
      <dgm:spPr/>
    </dgm:pt>
    <dgm:pt modelId="{C3BC4B08-E5A4-469B-844D-6B7E972DE4E1}" type="pres">
      <dgm:prSet presAssocID="{B1F54423-E4B5-4ECB-A96A-106FEB45498B}" presName="textaccent7" presStyleCnt="0"/>
      <dgm:spPr/>
    </dgm:pt>
    <dgm:pt modelId="{8BD4DB05-6422-44E5-AAEF-3187118FEA11}" type="pres">
      <dgm:prSet presAssocID="{B1F54423-E4B5-4ECB-A96A-106FEB45498B}" presName="accentRepeatNode" presStyleLbl="solidAlignAcc1" presStyleIdx="12" presStyleCnt="24"/>
      <dgm:spPr/>
    </dgm:pt>
    <dgm:pt modelId="{50E55647-C2AB-4971-BC20-1173300F711B}" type="pres">
      <dgm:prSet presAssocID="{08F9D8AB-D912-48AC-A694-DA4233FC5CA1}" presName="image7" presStyleCnt="0"/>
      <dgm:spPr/>
    </dgm:pt>
    <dgm:pt modelId="{C9E24555-49EE-4A5A-A959-E88C60AD56AE}" type="pres">
      <dgm:prSet presAssocID="{08F9D8AB-D912-48AC-A694-DA4233FC5CA1}" presName="imageRepeatNode" presStyleLbl="alignAcc1" presStyleIdx="6" presStyleCnt="12" custLinFactNeighborX="3891" custLinFactNeighborY="-4375"/>
      <dgm:spPr/>
    </dgm:pt>
    <dgm:pt modelId="{C458AFFB-53B6-4C2B-B766-456713B2EB7D}" type="pres">
      <dgm:prSet presAssocID="{08F9D8AB-D912-48AC-A694-DA4233FC5CA1}" presName="imageaccent7" presStyleCnt="0"/>
      <dgm:spPr/>
    </dgm:pt>
    <dgm:pt modelId="{C9759929-FD34-4F7B-BB7D-7682C5F9A332}" type="pres">
      <dgm:prSet presAssocID="{08F9D8AB-D912-48AC-A694-DA4233FC5CA1}" presName="accentRepeatNode" presStyleLbl="solidAlignAcc1" presStyleIdx="13" presStyleCnt="24"/>
      <dgm:spPr/>
    </dgm:pt>
    <dgm:pt modelId="{A48C7C57-ACD6-4B9A-BE3E-282C15512A56}" type="pres">
      <dgm:prSet presAssocID="{1B4B59EF-015B-4B6F-A551-150BA1620536}" presName="text8" presStyleCnt="0"/>
      <dgm:spPr/>
    </dgm:pt>
    <dgm:pt modelId="{A00D3BCA-EC1E-46FD-ADDF-6A39FBBD0991}" type="pres">
      <dgm:prSet presAssocID="{1B4B59EF-015B-4B6F-A551-150BA1620536}" presName="textRepeatNode" presStyleLbl="alignNode1" presStyleIdx="7" presStyleCnt="12" custScaleX="102122" custLinFactX="-66236" custLinFactNeighborX="-100000" custLinFactNeighborY="-2903">
        <dgm:presLayoutVars>
          <dgm:chMax val="0"/>
          <dgm:chPref val="0"/>
          <dgm:bulletEnabled val="1"/>
        </dgm:presLayoutVars>
      </dgm:prSet>
      <dgm:spPr/>
    </dgm:pt>
    <dgm:pt modelId="{5CD3AC86-4C17-4714-84A6-09CAFBEBB925}" type="pres">
      <dgm:prSet presAssocID="{1B4B59EF-015B-4B6F-A551-150BA1620536}" presName="textaccent8" presStyleCnt="0"/>
      <dgm:spPr/>
    </dgm:pt>
    <dgm:pt modelId="{9774811E-214C-482E-B85B-F923B9285D69}" type="pres">
      <dgm:prSet presAssocID="{1B4B59EF-015B-4B6F-A551-150BA1620536}" presName="accentRepeatNode" presStyleLbl="solidAlignAcc1" presStyleIdx="14" presStyleCnt="24"/>
      <dgm:spPr/>
    </dgm:pt>
    <dgm:pt modelId="{241A174C-9E4E-46D1-807C-3B7760BA208C}" type="pres">
      <dgm:prSet presAssocID="{80171806-C8E9-4F61-A499-A0F098DDA07B}" presName="image8" presStyleCnt="0"/>
      <dgm:spPr/>
    </dgm:pt>
    <dgm:pt modelId="{453A46AA-BC88-476E-A801-882168D17D5C}" type="pres">
      <dgm:prSet presAssocID="{80171806-C8E9-4F61-A499-A0F098DDA07B}" presName="imageRepeatNode" presStyleLbl="alignAcc1" presStyleIdx="7" presStyleCnt="12" custScaleX="80407" custScaleY="80922" custLinFactNeighborX="9039" custLinFactNeighborY="-10529"/>
      <dgm:spPr/>
    </dgm:pt>
    <dgm:pt modelId="{2062FECE-4CE2-4822-9CC2-53E537AB1A11}" type="pres">
      <dgm:prSet presAssocID="{80171806-C8E9-4F61-A499-A0F098DDA07B}" presName="imageaccent8" presStyleCnt="0"/>
      <dgm:spPr/>
    </dgm:pt>
    <dgm:pt modelId="{611675A2-BE5B-467A-B5A9-7AFDA8B40AFC}" type="pres">
      <dgm:prSet presAssocID="{80171806-C8E9-4F61-A499-A0F098DDA07B}" presName="accentRepeatNode" presStyleLbl="solidAlignAcc1" presStyleIdx="15" presStyleCnt="24"/>
      <dgm:spPr/>
    </dgm:pt>
    <dgm:pt modelId="{782676AB-2305-48CC-AE0B-04502544CDE4}" type="pres">
      <dgm:prSet presAssocID="{DC3DF355-FDBC-4D3D-9E14-9E57D5F350E9}" presName="text9" presStyleCnt="0"/>
      <dgm:spPr/>
    </dgm:pt>
    <dgm:pt modelId="{7095DD0B-53E1-4D48-9BDF-304F544F8D70}" type="pres">
      <dgm:prSet presAssocID="{DC3DF355-FDBC-4D3D-9E14-9E57D5F350E9}" presName="textRepeatNode" presStyleLbl="alignNode1" presStyleIdx="8" presStyleCnt="12" custLinFactY="64226" custLinFactNeighborX="-81506" custLinFactNeighborY="100000">
        <dgm:presLayoutVars>
          <dgm:chMax val="0"/>
          <dgm:chPref val="0"/>
          <dgm:bulletEnabled val="1"/>
        </dgm:presLayoutVars>
      </dgm:prSet>
      <dgm:spPr/>
    </dgm:pt>
    <dgm:pt modelId="{EC8758AB-1721-46EB-805D-CCD2377D7A7A}" type="pres">
      <dgm:prSet presAssocID="{DC3DF355-FDBC-4D3D-9E14-9E57D5F350E9}" presName="textaccent9" presStyleCnt="0"/>
      <dgm:spPr/>
    </dgm:pt>
    <dgm:pt modelId="{DD09F918-ED96-452A-8BA8-EFB0843969AA}" type="pres">
      <dgm:prSet presAssocID="{DC3DF355-FDBC-4D3D-9E14-9E57D5F350E9}" presName="accentRepeatNode" presStyleLbl="solidAlignAcc1" presStyleIdx="16" presStyleCnt="24"/>
      <dgm:spPr/>
    </dgm:pt>
    <dgm:pt modelId="{67680FBA-9746-4CAC-A7EB-E1E810739B6E}" type="pres">
      <dgm:prSet presAssocID="{FFB89D48-9074-4952-8EDD-645C5B9AC027}" presName="image9" presStyleCnt="0"/>
      <dgm:spPr/>
    </dgm:pt>
    <dgm:pt modelId="{077A99B2-F95E-40C9-8AB4-CAD76D7F1846}" type="pres">
      <dgm:prSet presAssocID="{FFB89D48-9074-4952-8EDD-645C5B9AC027}" presName="imageRepeatNode" presStyleLbl="alignAcc1" presStyleIdx="8" presStyleCnt="12"/>
      <dgm:spPr/>
    </dgm:pt>
    <dgm:pt modelId="{7AF2F272-046C-4352-845F-8DB1BC731983}" type="pres">
      <dgm:prSet presAssocID="{FFB89D48-9074-4952-8EDD-645C5B9AC027}" presName="imageaccent9" presStyleCnt="0"/>
      <dgm:spPr/>
    </dgm:pt>
    <dgm:pt modelId="{583E97A1-7DA6-418E-8FC3-7F29A7F6065D}" type="pres">
      <dgm:prSet presAssocID="{FFB89D48-9074-4952-8EDD-645C5B9AC027}" presName="accentRepeatNode" presStyleLbl="solidAlignAcc1" presStyleIdx="17" presStyleCnt="24"/>
      <dgm:spPr/>
    </dgm:pt>
    <dgm:pt modelId="{FCC253A3-8E24-4116-A3BC-5FFD05A83FA0}" type="pres">
      <dgm:prSet presAssocID="{750BF8C9-E09B-4D39-970F-6CCC0D992A16}" presName="text10" presStyleCnt="0"/>
      <dgm:spPr/>
    </dgm:pt>
    <dgm:pt modelId="{98CA000E-64A5-4E3F-B1ED-7596C0BD6481}" type="pres">
      <dgm:prSet presAssocID="{750BF8C9-E09B-4D39-970F-6CCC0D992A16}" presName="textRepeatNode" presStyleLbl="alignNode1" presStyleIdx="9" presStyleCnt="12" custScaleX="105025" custLinFactX="100000" custLinFactNeighborX="163343" custLinFactNeighborY="-52648">
        <dgm:presLayoutVars>
          <dgm:chMax val="0"/>
          <dgm:chPref val="0"/>
          <dgm:bulletEnabled val="1"/>
        </dgm:presLayoutVars>
      </dgm:prSet>
      <dgm:spPr/>
    </dgm:pt>
    <dgm:pt modelId="{F12E2C42-3F8D-48F1-B39C-4D889A66E402}" type="pres">
      <dgm:prSet presAssocID="{750BF8C9-E09B-4D39-970F-6CCC0D992A16}" presName="textaccent10" presStyleCnt="0"/>
      <dgm:spPr/>
    </dgm:pt>
    <dgm:pt modelId="{EAFB060C-EDEB-4A98-840A-528527255DC7}" type="pres">
      <dgm:prSet presAssocID="{750BF8C9-E09B-4D39-970F-6CCC0D992A16}" presName="accentRepeatNode" presStyleLbl="solidAlignAcc1" presStyleIdx="18" presStyleCnt="24" custLinFactX="200000" custLinFactNeighborX="220597" custLinFactNeighborY="98067"/>
      <dgm:spPr/>
    </dgm:pt>
    <dgm:pt modelId="{463526FC-59A7-401A-AB8F-72A977FB8626}" type="pres">
      <dgm:prSet presAssocID="{3DEE92D7-CE87-4D95-96E7-37CF7FB2FB04}" presName="image10" presStyleCnt="0"/>
      <dgm:spPr/>
    </dgm:pt>
    <dgm:pt modelId="{F20BA6C3-BCAE-4433-AE32-D02CF2AFCF0C}" type="pres">
      <dgm:prSet presAssocID="{3DEE92D7-CE87-4D95-96E7-37CF7FB2FB04}" presName="imageRepeatNode" presStyleLbl="alignAcc1" presStyleIdx="9" presStyleCnt="12" custLinFactY="-6252" custLinFactNeighborX="3287" custLinFactNeighborY="-100000"/>
      <dgm:spPr/>
    </dgm:pt>
    <dgm:pt modelId="{2F08387A-8B01-445C-AC1F-D20E68E04787}" type="pres">
      <dgm:prSet presAssocID="{3DEE92D7-CE87-4D95-96E7-37CF7FB2FB04}" presName="imageaccent10" presStyleCnt="0"/>
      <dgm:spPr/>
    </dgm:pt>
    <dgm:pt modelId="{836F112F-D528-4B43-BDB7-59E5D71E0476}" type="pres">
      <dgm:prSet presAssocID="{3DEE92D7-CE87-4D95-96E7-37CF7FB2FB04}" presName="accentRepeatNode" presStyleLbl="solidAlignAcc1" presStyleIdx="19" presStyleCnt="24"/>
      <dgm:spPr/>
    </dgm:pt>
    <dgm:pt modelId="{3D875D3D-74A5-4C0B-8554-F2C1C1C9B706}" type="pres">
      <dgm:prSet presAssocID="{8CC1FCDC-2A5F-460F-9B9E-A005AB10660F}" presName="text11" presStyleCnt="0"/>
      <dgm:spPr/>
    </dgm:pt>
    <dgm:pt modelId="{9990DA94-E9F5-4863-B521-A151CA3DD7CE}" type="pres">
      <dgm:prSet presAssocID="{8CC1FCDC-2A5F-460F-9B9E-A005AB10660F}" presName="textRepeatNode" presStyleLbl="alignNode1" presStyleIdx="10" presStyleCnt="12" custScaleX="101592" custScaleY="96127" custLinFactY="-131785" custLinFactNeighborX="3328" custLinFactNeighborY="-200000">
        <dgm:presLayoutVars>
          <dgm:chMax val="0"/>
          <dgm:chPref val="0"/>
          <dgm:bulletEnabled val="1"/>
        </dgm:presLayoutVars>
      </dgm:prSet>
      <dgm:spPr/>
    </dgm:pt>
    <dgm:pt modelId="{5107F123-E4CC-42B6-87E3-6727D18D2D93}" type="pres">
      <dgm:prSet presAssocID="{8CC1FCDC-2A5F-460F-9B9E-A005AB10660F}" presName="textaccent11" presStyleCnt="0"/>
      <dgm:spPr/>
    </dgm:pt>
    <dgm:pt modelId="{D5336404-E87B-4A06-A560-50C6072838F0}" type="pres">
      <dgm:prSet presAssocID="{8CC1FCDC-2A5F-460F-9B9E-A005AB10660F}" presName="accentRepeatNode" presStyleLbl="solidAlignAcc1" presStyleIdx="20" presStyleCnt="24"/>
      <dgm:spPr/>
    </dgm:pt>
    <dgm:pt modelId="{27DA0DCC-9DAB-436D-8A15-9CBB2CA1F1BB}" type="pres">
      <dgm:prSet presAssocID="{0EF69A77-9C61-44EA-BF6B-42FED57EF3BB}" presName="image11" presStyleCnt="0"/>
      <dgm:spPr/>
    </dgm:pt>
    <dgm:pt modelId="{3C87FA13-7210-4E56-8AFC-015CA46698F8}" type="pres">
      <dgm:prSet presAssocID="{0EF69A77-9C61-44EA-BF6B-42FED57EF3BB}" presName="imageRepeatNode" presStyleLbl="alignAcc1" presStyleIdx="10" presStyleCnt="12" custScaleX="105217" custScaleY="96174" custLinFactNeighborX="14835" custLinFactNeighborY="-5890"/>
      <dgm:spPr/>
    </dgm:pt>
    <dgm:pt modelId="{02A3729D-D8B0-4355-A628-12D5735BB520}" type="pres">
      <dgm:prSet presAssocID="{0EF69A77-9C61-44EA-BF6B-42FED57EF3BB}" presName="imageaccent11" presStyleCnt="0"/>
      <dgm:spPr/>
    </dgm:pt>
    <dgm:pt modelId="{EA5837CB-0CFA-47E6-B5DA-F3E407894E48}" type="pres">
      <dgm:prSet presAssocID="{0EF69A77-9C61-44EA-BF6B-42FED57EF3BB}" presName="accentRepeatNode" presStyleLbl="solidAlignAcc1" presStyleIdx="21" presStyleCnt="24"/>
      <dgm:spPr/>
    </dgm:pt>
    <dgm:pt modelId="{2DAF4E2E-4EF9-4844-AB9C-BF94DAAFA23E}" type="pres">
      <dgm:prSet presAssocID="{06A785EF-884C-46E4-A7EF-09CF4F079144}" presName="text12" presStyleCnt="0"/>
      <dgm:spPr/>
    </dgm:pt>
    <dgm:pt modelId="{6DFA74F2-F71A-435F-AB93-22288A71F376}" type="pres">
      <dgm:prSet presAssocID="{06A785EF-884C-46E4-A7EF-09CF4F079144}" presName="textRepeatNode" presStyleLbl="alignNode1" presStyleIdx="11" presStyleCnt="12" custScaleX="106152" custLinFactNeighborX="4879">
        <dgm:presLayoutVars>
          <dgm:chMax val="0"/>
          <dgm:chPref val="0"/>
          <dgm:bulletEnabled val="1"/>
        </dgm:presLayoutVars>
      </dgm:prSet>
      <dgm:spPr/>
    </dgm:pt>
    <dgm:pt modelId="{B508A65B-4777-447A-919E-A8DEF3FEAA87}" type="pres">
      <dgm:prSet presAssocID="{06A785EF-884C-46E4-A7EF-09CF4F079144}" presName="textaccent12" presStyleCnt="0"/>
      <dgm:spPr/>
    </dgm:pt>
    <dgm:pt modelId="{CA89CDCD-A3D1-4C9C-B9B4-04D82B5C2BAB}" type="pres">
      <dgm:prSet presAssocID="{06A785EF-884C-46E4-A7EF-09CF4F079144}" presName="accentRepeatNode" presStyleLbl="solidAlignAcc1" presStyleIdx="22" presStyleCnt="24"/>
      <dgm:spPr/>
    </dgm:pt>
    <dgm:pt modelId="{3FD47BFB-DD6D-48E3-917C-6807D385D9A6}" type="pres">
      <dgm:prSet presAssocID="{5738A6DA-0CA4-4F5D-8FDF-5B99A5815132}" presName="image12" presStyleCnt="0"/>
      <dgm:spPr/>
    </dgm:pt>
    <dgm:pt modelId="{9A42277C-F5F2-4194-8C6F-9E49D8BAEEBE}" type="pres">
      <dgm:prSet presAssocID="{5738A6DA-0CA4-4F5D-8FDF-5B99A5815132}" presName="imageRepeatNode" presStyleLbl="alignAcc1" presStyleIdx="11" presStyleCnt="12" custFlipVert="1" custFlipHor="0" custScaleX="7539" custScaleY="5462" custLinFactNeighborX="-29582" custLinFactNeighborY="65092"/>
      <dgm:spPr/>
    </dgm:pt>
    <dgm:pt modelId="{FE367E71-5BF6-417B-B199-C6718668E3D5}" type="pres">
      <dgm:prSet presAssocID="{5738A6DA-0CA4-4F5D-8FDF-5B99A5815132}" presName="imageaccent12" presStyleCnt="0"/>
      <dgm:spPr/>
    </dgm:pt>
    <dgm:pt modelId="{B9A66ACC-7872-4E53-8688-096F871CBC63}" type="pres">
      <dgm:prSet presAssocID="{5738A6DA-0CA4-4F5D-8FDF-5B99A5815132}" presName="accentRepeatNode" presStyleLbl="solidAlignAcc1" presStyleIdx="23" presStyleCnt="24"/>
      <dgm:spPr/>
    </dgm:pt>
  </dgm:ptLst>
  <dgm:cxnLst>
    <dgm:cxn modelId="{C749090E-9E36-4ACF-8E25-6BA34DB9A9DD}" type="presOf" srcId="{094291FC-3EB0-49EF-B718-45416B05628F}" destId="{DFC1B286-6995-41F0-BE9A-B16FAB09E598}" srcOrd="0" destOrd="0" presId="urn:microsoft.com/office/officeart/2008/layout/HexagonCluster"/>
    <dgm:cxn modelId="{C8AAD221-2468-4A98-959C-7D941DA7FDC9}" type="presOf" srcId="{5738A6DA-0CA4-4F5D-8FDF-5B99A5815132}" destId="{9A42277C-F5F2-4194-8C6F-9E49D8BAEEBE}" srcOrd="0" destOrd="0" presId="urn:microsoft.com/office/officeart/2008/layout/HexagonCluster"/>
    <dgm:cxn modelId="{F23F3824-A69E-4B42-91C5-869B392286FC}" type="presOf" srcId="{B887864F-21A5-4FD0-8819-7733AAE3F010}" destId="{B90C8FE6-FAD0-40B8-85C0-DA6BFF9A008A}" srcOrd="0" destOrd="0" presId="urn:microsoft.com/office/officeart/2008/layout/HexagonCluster"/>
    <dgm:cxn modelId="{BB766224-CD86-454B-BC20-331BDB590D36}" srcId="{EE6563F1-ABD2-4D30-89E5-0A798AA24BDB}" destId="{8CC1FCDC-2A5F-460F-9B9E-A005AB10660F}" srcOrd="10" destOrd="0" parTransId="{99EF629F-9008-4625-8889-22A14D235CB3}" sibTransId="{0EF69A77-9C61-44EA-BF6B-42FED57EF3BB}"/>
    <dgm:cxn modelId="{C30F5434-2C9B-4CB2-A714-91B7C199BC9C}" srcId="{EE6563F1-ABD2-4D30-89E5-0A798AA24BDB}" destId="{2A43624E-2511-49B8-949D-76EF6B43A6DD}" srcOrd="2" destOrd="0" parTransId="{F243B587-D8A7-43AF-89EE-2464FAF800EE}" sibTransId="{8F61BFB3-9525-45E7-BA93-8BDBE79DEA6B}"/>
    <dgm:cxn modelId="{09153A35-89BC-42D7-8CA2-51D3BC0E5C86}" type="presOf" srcId="{0EF69A77-9C61-44EA-BF6B-42FED57EF3BB}" destId="{3C87FA13-7210-4E56-8AFC-015CA46698F8}" srcOrd="0" destOrd="0" presId="urn:microsoft.com/office/officeart/2008/layout/HexagonCluster"/>
    <dgm:cxn modelId="{4AE1DB5D-3DF3-4C54-8AFF-00485396EEBF}" srcId="{EE6563F1-ABD2-4D30-89E5-0A798AA24BDB}" destId="{B887864F-21A5-4FD0-8819-7733AAE3F010}" srcOrd="4" destOrd="0" parTransId="{0EBE6EC1-8609-4DEF-898A-C3832A557C04}" sibTransId="{175A51DC-F33E-4735-9B70-51B51AC91CBD}"/>
    <dgm:cxn modelId="{5F948868-E3D3-4104-9391-4EF2D4D9CE2C}" srcId="{EE6563F1-ABD2-4D30-89E5-0A798AA24BDB}" destId="{C519789C-F149-4F25-853A-53EC8BD83A59}" srcOrd="3" destOrd="0" parTransId="{F1546EF6-3CC3-49CA-A127-E3A2C093A7F1}" sibTransId="{094291FC-3EB0-49EF-B718-45416B05628F}"/>
    <dgm:cxn modelId="{77D77E6F-2553-4EDE-9C99-5CC11A9A2BF8}" type="presOf" srcId="{1B4B59EF-015B-4B6F-A551-150BA1620536}" destId="{A00D3BCA-EC1E-46FD-ADDF-6A39FBBD0991}" srcOrd="0" destOrd="0" presId="urn:microsoft.com/office/officeart/2008/layout/HexagonCluster"/>
    <dgm:cxn modelId="{687F6D52-8B50-4B76-8DDE-307F24BC5116}" type="presOf" srcId="{8CC1FCDC-2A5F-460F-9B9E-A005AB10660F}" destId="{9990DA94-E9F5-4863-B521-A151CA3DD7CE}" srcOrd="0" destOrd="0" presId="urn:microsoft.com/office/officeart/2008/layout/HexagonCluster"/>
    <dgm:cxn modelId="{1CBDB372-BDCD-44A0-BEBA-B825D571CED2}" type="presOf" srcId="{1D3740FD-CA09-4799-8154-E90217B042A5}" destId="{4D05DB93-AA57-477D-BD83-A77268D85418}" srcOrd="0" destOrd="0" presId="urn:microsoft.com/office/officeart/2008/layout/HexagonCluster"/>
    <dgm:cxn modelId="{80C6CE54-5335-4352-B6C7-47DC73B6A992}" srcId="{EE6563F1-ABD2-4D30-89E5-0A798AA24BDB}" destId="{BBD3F6D5-76C7-4EF4-A75A-48D2F7A82607}" srcOrd="1" destOrd="0" parTransId="{5AA311CB-A235-4E13-8841-209C3951595A}" sibTransId="{1D3740FD-CA09-4799-8154-E90217B042A5}"/>
    <dgm:cxn modelId="{032C4378-BCEF-4329-A983-B720FA859CEB}" srcId="{EE6563F1-ABD2-4D30-89E5-0A798AA24BDB}" destId="{B1F54423-E4B5-4ECB-A96A-106FEB45498B}" srcOrd="6" destOrd="0" parTransId="{5A57EEF1-564F-45DE-A133-76FBC4FCA5FD}" sibTransId="{08F9D8AB-D912-48AC-A694-DA4233FC5CA1}"/>
    <dgm:cxn modelId="{057B987B-A9E0-4811-91F0-E14120D1F3C1}" type="presOf" srcId="{175A51DC-F33E-4735-9B70-51B51AC91CBD}" destId="{2D550E5E-E513-45DF-AB2C-BF6BAC9C1558}" srcOrd="0" destOrd="0" presId="urn:microsoft.com/office/officeart/2008/layout/HexagonCluster"/>
    <dgm:cxn modelId="{7D15F687-9B1B-41E3-B5E7-33E0C8D5014B}" type="presOf" srcId="{58CB7737-6C76-4EBB-A91D-644D6D0AC996}" destId="{EF125010-BF2B-45C7-A5E5-F7B11DE27F0E}" srcOrd="0" destOrd="0" presId="urn:microsoft.com/office/officeart/2008/layout/HexagonCluster"/>
    <dgm:cxn modelId="{5BCD7588-C378-405F-AE55-056DD06CDC18}" type="presOf" srcId="{BBD3F6D5-76C7-4EF4-A75A-48D2F7A82607}" destId="{F91FC45A-F2D5-41C2-AFBA-62A10A57CCDD}" srcOrd="0" destOrd="0" presId="urn:microsoft.com/office/officeart/2008/layout/HexagonCluster"/>
    <dgm:cxn modelId="{7A302C8C-8BFF-4C77-8611-8D8D271ECE3A}" type="presOf" srcId="{EE6563F1-ABD2-4D30-89E5-0A798AA24BDB}" destId="{0C8A466B-2413-438A-AC00-C2BD315147B4}" srcOrd="0" destOrd="0" presId="urn:microsoft.com/office/officeart/2008/layout/HexagonCluster"/>
    <dgm:cxn modelId="{25769297-0156-40E6-8F14-9881594D4F25}" srcId="{EE6563F1-ABD2-4D30-89E5-0A798AA24BDB}" destId="{1B4B59EF-015B-4B6F-A551-150BA1620536}" srcOrd="7" destOrd="0" parTransId="{0C639333-28F4-4611-9AAF-D7DC29CF9693}" sibTransId="{80171806-C8E9-4F61-A499-A0F098DDA07B}"/>
    <dgm:cxn modelId="{D129DA9A-BD89-4D28-B6C0-AD46FDB77E51}" type="presOf" srcId="{FFB89D48-9074-4952-8EDD-645C5B9AC027}" destId="{077A99B2-F95E-40C9-8AB4-CAD76D7F1846}" srcOrd="0" destOrd="0" presId="urn:microsoft.com/office/officeart/2008/layout/HexagonCluster"/>
    <dgm:cxn modelId="{34C4C2AE-A01F-4679-AC57-46C6E987F0F0}" srcId="{EE6563F1-ABD2-4D30-89E5-0A798AA24BDB}" destId="{DC3DF355-FDBC-4D3D-9E14-9E57D5F350E9}" srcOrd="8" destOrd="0" parTransId="{5296D876-5DD8-458D-9921-9B34909A8A0C}" sibTransId="{FFB89D48-9074-4952-8EDD-645C5B9AC027}"/>
    <dgm:cxn modelId="{1CFEB3B5-A637-490F-8B8C-6B364DB6589F}" type="presOf" srcId="{08F9D8AB-D912-48AC-A694-DA4233FC5CA1}" destId="{C9E24555-49EE-4A5A-A959-E88C60AD56AE}" srcOrd="0" destOrd="0" presId="urn:microsoft.com/office/officeart/2008/layout/HexagonCluster"/>
    <dgm:cxn modelId="{D8420ED0-08D0-4DE5-A3BF-BABBBD2C6DBA}" type="presOf" srcId="{DC3DF355-FDBC-4D3D-9E14-9E57D5F350E9}" destId="{7095DD0B-53E1-4D48-9BDF-304F544F8D70}" srcOrd="0" destOrd="0" presId="urn:microsoft.com/office/officeart/2008/layout/HexagonCluster"/>
    <dgm:cxn modelId="{A7CA9BD3-4E40-4FF8-8C3F-B0DEBDB8D760}" type="presOf" srcId="{2AC4AE87-0BD5-4D30-B6C4-77DC3757347E}" destId="{A0F7955A-F716-4E9E-8B1C-04593C72FD9B}" srcOrd="0" destOrd="0" presId="urn:microsoft.com/office/officeart/2008/layout/HexagonCluster"/>
    <dgm:cxn modelId="{1980FED8-7911-423E-93C1-D95B090B930E}" type="presOf" srcId="{E96AFCD0-6EC0-4E09-9774-77DDDC7CD355}" destId="{7A1E4C3F-46C4-417B-900C-DBBF9AE8FF04}" srcOrd="0" destOrd="0" presId="urn:microsoft.com/office/officeart/2008/layout/HexagonCluster"/>
    <dgm:cxn modelId="{3BF9A9DA-DEF2-444D-8688-20C323310D58}" type="presOf" srcId="{B1F54423-E4B5-4ECB-A96A-106FEB45498B}" destId="{6750EA4F-364C-429A-94B1-B8D68C5B9087}" srcOrd="0" destOrd="0" presId="urn:microsoft.com/office/officeart/2008/layout/HexagonCluster"/>
    <dgm:cxn modelId="{019545DF-41A6-4AD3-8466-91BCD81951C2}" srcId="{EE6563F1-ABD2-4D30-89E5-0A798AA24BDB}" destId="{06A785EF-884C-46E4-A7EF-09CF4F079144}" srcOrd="11" destOrd="0" parTransId="{0981EC90-9D2F-4B38-A823-D002A4BF0FBD}" sibTransId="{5738A6DA-0CA4-4F5D-8FDF-5B99A5815132}"/>
    <dgm:cxn modelId="{7C70E6E0-AEDB-4788-BDFC-1AEBFF1B01E6}" type="presOf" srcId="{750BF8C9-E09B-4D39-970F-6CCC0D992A16}" destId="{98CA000E-64A5-4E3F-B1ED-7596C0BD6481}" srcOrd="0" destOrd="0" presId="urn:microsoft.com/office/officeart/2008/layout/HexagonCluster"/>
    <dgm:cxn modelId="{8FE4C2E7-29DC-4CAE-A946-8884F4059BC4}" type="presOf" srcId="{2A43624E-2511-49B8-949D-76EF6B43A6DD}" destId="{ABE3FE51-2BFD-4BBC-B31A-B336F20A9997}" srcOrd="0" destOrd="0" presId="urn:microsoft.com/office/officeart/2008/layout/HexagonCluster"/>
    <dgm:cxn modelId="{CEAF7AED-A80A-4EA1-B86C-6E6696B9823F}" srcId="{EE6563F1-ABD2-4D30-89E5-0A798AA24BDB}" destId="{750BF8C9-E09B-4D39-970F-6CCC0D992A16}" srcOrd="9" destOrd="0" parTransId="{4D26620D-D3C3-45FD-9113-36D84C572A84}" sibTransId="{3DEE92D7-CE87-4D95-96E7-37CF7FB2FB04}"/>
    <dgm:cxn modelId="{1E6294EE-DBD1-4769-ACB2-13E8956624E9}" type="presOf" srcId="{8F61BFB3-9525-45E7-BA93-8BDBE79DEA6B}" destId="{0D367EB2-AE45-453E-B69A-B823AA26DAE6}" srcOrd="0" destOrd="0" presId="urn:microsoft.com/office/officeart/2008/layout/HexagonCluster"/>
    <dgm:cxn modelId="{044D56F4-4E00-44F8-9804-1860F6087812}" type="presOf" srcId="{06A785EF-884C-46E4-A7EF-09CF4F079144}" destId="{6DFA74F2-F71A-435F-AB93-22288A71F376}" srcOrd="0" destOrd="0" presId="urn:microsoft.com/office/officeart/2008/layout/HexagonCluster"/>
    <dgm:cxn modelId="{1AA4F6F6-9BAE-4DCF-AC22-894A1BEB9C6B}" srcId="{EE6563F1-ABD2-4D30-89E5-0A798AA24BDB}" destId="{2AC4AE87-0BD5-4D30-B6C4-77DC3757347E}" srcOrd="5" destOrd="0" parTransId="{13383217-CC8E-4CA8-8CBE-661932166418}" sibTransId="{58CB7737-6C76-4EBB-A91D-644D6D0AC996}"/>
    <dgm:cxn modelId="{172B92F9-3CF2-4443-B172-621FCBFED149}" type="presOf" srcId="{80171806-C8E9-4F61-A499-A0F098DDA07B}" destId="{453A46AA-BC88-476E-A801-882168D17D5C}" srcOrd="0" destOrd="0" presId="urn:microsoft.com/office/officeart/2008/layout/HexagonCluster"/>
    <dgm:cxn modelId="{13F89FF9-7F0B-4BCD-AAC3-034B60BE6400}" type="presOf" srcId="{3DEE92D7-CE87-4D95-96E7-37CF7FB2FB04}" destId="{F20BA6C3-BCAE-4433-AE32-D02CF2AFCF0C}" srcOrd="0" destOrd="0" presId="urn:microsoft.com/office/officeart/2008/layout/HexagonCluster"/>
    <dgm:cxn modelId="{E946A0F9-FBCF-4D37-B287-2B7EEF6EA2C7}" type="presOf" srcId="{C519789C-F149-4F25-853A-53EC8BD83A59}" destId="{76681DA2-02A6-493D-8E5F-D45679572E86}" srcOrd="0" destOrd="0" presId="urn:microsoft.com/office/officeart/2008/layout/HexagonCluster"/>
    <dgm:cxn modelId="{D996C8F9-5416-470B-B2A8-B11FE91E1A81}" type="presOf" srcId="{07754C5B-562C-4DC7-99FE-2F8AE42075D1}" destId="{4FA7F6E9-242A-41CD-B102-A998B25E6FC0}" srcOrd="0" destOrd="0" presId="urn:microsoft.com/office/officeart/2008/layout/HexagonCluster"/>
    <dgm:cxn modelId="{6A4430FD-D262-4D3D-805C-DB006221DC2F}" srcId="{EE6563F1-ABD2-4D30-89E5-0A798AA24BDB}" destId="{E96AFCD0-6EC0-4E09-9774-77DDDC7CD355}" srcOrd="0" destOrd="0" parTransId="{095AD3F7-B2E7-483B-9604-700FE1020794}" sibTransId="{07754C5B-562C-4DC7-99FE-2F8AE42075D1}"/>
    <dgm:cxn modelId="{F5F11046-4A75-4605-BAED-E5054BA3803D}" type="presParOf" srcId="{0C8A466B-2413-438A-AC00-C2BD315147B4}" destId="{09342BD1-8140-4C78-B941-60B9A4073279}" srcOrd="0" destOrd="0" presId="urn:microsoft.com/office/officeart/2008/layout/HexagonCluster"/>
    <dgm:cxn modelId="{72555ED8-3A57-41D9-AE9F-97D381E6EB9A}" type="presParOf" srcId="{09342BD1-8140-4C78-B941-60B9A4073279}" destId="{7A1E4C3F-46C4-417B-900C-DBBF9AE8FF04}" srcOrd="0" destOrd="0" presId="urn:microsoft.com/office/officeart/2008/layout/HexagonCluster"/>
    <dgm:cxn modelId="{84FC1D20-9F91-46CD-99EB-754D7216D8B9}" type="presParOf" srcId="{0C8A466B-2413-438A-AC00-C2BD315147B4}" destId="{9B767CA9-FAF0-48A1-A336-D9787B2433F3}" srcOrd="1" destOrd="0" presId="urn:microsoft.com/office/officeart/2008/layout/HexagonCluster"/>
    <dgm:cxn modelId="{5C4344FB-DC94-41CA-88E7-B77F172D2355}" type="presParOf" srcId="{9B767CA9-FAF0-48A1-A336-D9787B2433F3}" destId="{A7F17E5B-B36C-4330-98BA-420AED5764FD}" srcOrd="0" destOrd="0" presId="urn:microsoft.com/office/officeart/2008/layout/HexagonCluster"/>
    <dgm:cxn modelId="{604FDD90-7CDE-49A5-96FA-7E050846E277}" type="presParOf" srcId="{0C8A466B-2413-438A-AC00-C2BD315147B4}" destId="{B776B03B-C183-441C-A084-FC8F593B169B}" srcOrd="2" destOrd="0" presId="urn:microsoft.com/office/officeart/2008/layout/HexagonCluster"/>
    <dgm:cxn modelId="{96B9313F-B46D-4C2D-AC6D-A464B5F8389E}" type="presParOf" srcId="{B776B03B-C183-441C-A084-FC8F593B169B}" destId="{4FA7F6E9-242A-41CD-B102-A998B25E6FC0}" srcOrd="0" destOrd="0" presId="urn:microsoft.com/office/officeart/2008/layout/HexagonCluster"/>
    <dgm:cxn modelId="{4B38098C-C9C3-4699-9601-2829BC468179}" type="presParOf" srcId="{0C8A466B-2413-438A-AC00-C2BD315147B4}" destId="{A5280AFB-3C7F-4D39-805E-F539769BE80A}" srcOrd="3" destOrd="0" presId="urn:microsoft.com/office/officeart/2008/layout/HexagonCluster"/>
    <dgm:cxn modelId="{D6ED6855-D545-4ECF-BF34-9946E5AD67AF}" type="presParOf" srcId="{A5280AFB-3C7F-4D39-805E-F539769BE80A}" destId="{22C908D0-B8FD-4D73-8BC5-1B8402BEF3EE}" srcOrd="0" destOrd="0" presId="urn:microsoft.com/office/officeart/2008/layout/HexagonCluster"/>
    <dgm:cxn modelId="{8B45DD46-95CF-4295-ABE4-E68DC0D51DC7}" type="presParOf" srcId="{0C8A466B-2413-438A-AC00-C2BD315147B4}" destId="{4462252F-7409-4A81-913A-29BDE20F0674}" srcOrd="4" destOrd="0" presId="urn:microsoft.com/office/officeart/2008/layout/HexagonCluster"/>
    <dgm:cxn modelId="{2B4E0338-484B-44E9-92C0-8A763013FFB8}" type="presParOf" srcId="{4462252F-7409-4A81-913A-29BDE20F0674}" destId="{F91FC45A-F2D5-41C2-AFBA-62A10A57CCDD}" srcOrd="0" destOrd="0" presId="urn:microsoft.com/office/officeart/2008/layout/HexagonCluster"/>
    <dgm:cxn modelId="{CF728679-E7B3-4426-94F9-AF1E25F6FBC6}" type="presParOf" srcId="{0C8A466B-2413-438A-AC00-C2BD315147B4}" destId="{64764F15-7BCA-41A0-BE49-87415962D2DD}" srcOrd="5" destOrd="0" presId="urn:microsoft.com/office/officeart/2008/layout/HexagonCluster"/>
    <dgm:cxn modelId="{1BF3D172-9535-48DB-AED9-63F1FFF0ED03}" type="presParOf" srcId="{64764F15-7BCA-41A0-BE49-87415962D2DD}" destId="{888388BC-A29E-4C47-B6AB-38C489AB7BF8}" srcOrd="0" destOrd="0" presId="urn:microsoft.com/office/officeart/2008/layout/HexagonCluster"/>
    <dgm:cxn modelId="{D29C5718-641F-4908-90E7-ECC1226C8CA3}" type="presParOf" srcId="{0C8A466B-2413-438A-AC00-C2BD315147B4}" destId="{AF115829-6843-40F9-B91A-2216C908BC38}" srcOrd="6" destOrd="0" presId="urn:microsoft.com/office/officeart/2008/layout/HexagonCluster"/>
    <dgm:cxn modelId="{72D29D8D-6EC2-452C-AFC7-7DD26CB0EE44}" type="presParOf" srcId="{AF115829-6843-40F9-B91A-2216C908BC38}" destId="{4D05DB93-AA57-477D-BD83-A77268D85418}" srcOrd="0" destOrd="0" presId="urn:microsoft.com/office/officeart/2008/layout/HexagonCluster"/>
    <dgm:cxn modelId="{F49C8B0D-92FE-490D-8D13-DE9245FC64B0}" type="presParOf" srcId="{0C8A466B-2413-438A-AC00-C2BD315147B4}" destId="{C995DEB0-EFCA-4FE4-9E46-9C4AF2A4E393}" srcOrd="7" destOrd="0" presId="urn:microsoft.com/office/officeart/2008/layout/HexagonCluster"/>
    <dgm:cxn modelId="{8903A019-B98D-4185-A4D1-2E4EC28CA05F}" type="presParOf" srcId="{C995DEB0-EFCA-4FE4-9E46-9C4AF2A4E393}" destId="{D73E9D79-6718-4351-9379-0BA177E22AE9}" srcOrd="0" destOrd="0" presId="urn:microsoft.com/office/officeart/2008/layout/HexagonCluster"/>
    <dgm:cxn modelId="{29669645-9935-4664-94D0-534CFED3DACB}" type="presParOf" srcId="{0C8A466B-2413-438A-AC00-C2BD315147B4}" destId="{0C837FEE-9F4B-4DB2-9CED-72955A378ED7}" srcOrd="8" destOrd="0" presId="urn:microsoft.com/office/officeart/2008/layout/HexagonCluster"/>
    <dgm:cxn modelId="{5B588008-479D-4569-9ACD-3BCF16C44389}" type="presParOf" srcId="{0C837FEE-9F4B-4DB2-9CED-72955A378ED7}" destId="{ABE3FE51-2BFD-4BBC-B31A-B336F20A9997}" srcOrd="0" destOrd="0" presId="urn:microsoft.com/office/officeart/2008/layout/HexagonCluster"/>
    <dgm:cxn modelId="{CB101F14-9E44-4BCA-B8F9-ED1B70FC6052}" type="presParOf" srcId="{0C8A466B-2413-438A-AC00-C2BD315147B4}" destId="{4919E59C-6222-4BD9-BDB9-CFD9BEBB4860}" srcOrd="9" destOrd="0" presId="urn:microsoft.com/office/officeart/2008/layout/HexagonCluster"/>
    <dgm:cxn modelId="{4D089698-E2BA-45C7-BB98-B2A28070EFC1}" type="presParOf" srcId="{4919E59C-6222-4BD9-BDB9-CFD9BEBB4860}" destId="{7DFC7B0F-19E1-4317-9FED-57C04E3CF8D4}" srcOrd="0" destOrd="0" presId="urn:microsoft.com/office/officeart/2008/layout/HexagonCluster"/>
    <dgm:cxn modelId="{A7D97125-5CCA-41B5-B20E-07F3CDA82111}" type="presParOf" srcId="{0C8A466B-2413-438A-AC00-C2BD315147B4}" destId="{7C8A78BE-3E2C-4D5A-A93E-D1B6C246EA86}" srcOrd="10" destOrd="0" presId="urn:microsoft.com/office/officeart/2008/layout/HexagonCluster"/>
    <dgm:cxn modelId="{C6361165-CA7D-4729-8A67-0F6C8801C93D}" type="presParOf" srcId="{7C8A78BE-3E2C-4D5A-A93E-D1B6C246EA86}" destId="{0D367EB2-AE45-453E-B69A-B823AA26DAE6}" srcOrd="0" destOrd="0" presId="urn:microsoft.com/office/officeart/2008/layout/HexagonCluster"/>
    <dgm:cxn modelId="{0D57C4B4-E902-47C1-BDFF-19A12FDF0045}" type="presParOf" srcId="{0C8A466B-2413-438A-AC00-C2BD315147B4}" destId="{E30C1C00-D818-4EE6-B7D8-64D2C690D438}" srcOrd="11" destOrd="0" presId="urn:microsoft.com/office/officeart/2008/layout/HexagonCluster"/>
    <dgm:cxn modelId="{33392DBA-CC0A-4004-AD97-436687E264C4}" type="presParOf" srcId="{E30C1C00-D818-4EE6-B7D8-64D2C690D438}" destId="{3E2ECD5E-5CE4-4C0B-8D63-07D0B9088FA1}" srcOrd="0" destOrd="0" presId="urn:microsoft.com/office/officeart/2008/layout/HexagonCluster"/>
    <dgm:cxn modelId="{264B3DB7-2EF8-487A-90E6-C09C808AC255}" type="presParOf" srcId="{0C8A466B-2413-438A-AC00-C2BD315147B4}" destId="{51DCEAD7-29FB-4155-B6F0-EFF4C8CE0D86}" srcOrd="12" destOrd="0" presId="urn:microsoft.com/office/officeart/2008/layout/HexagonCluster"/>
    <dgm:cxn modelId="{BC3CC4F8-C367-4E6A-88ED-D2CDCC801570}" type="presParOf" srcId="{51DCEAD7-29FB-4155-B6F0-EFF4C8CE0D86}" destId="{76681DA2-02A6-493D-8E5F-D45679572E86}" srcOrd="0" destOrd="0" presId="urn:microsoft.com/office/officeart/2008/layout/HexagonCluster"/>
    <dgm:cxn modelId="{61CB3C8B-ED2E-4280-AFAA-E3E19482748E}" type="presParOf" srcId="{0C8A466B-2413-438A-AC00-C2BD315147B4}" destId="{63EF79E5-91E5-4FA3-A066-6B11FC1C9EF6}" srcOrd="13" destOrd="0" presId="urn:microsoft.com/office/officeart/2008/layout/HexagonCluster"/>
    <dgm:cxn modelId="{F20D1A34-CDE7-40F8-B569-382F4A107793}" type="presParOf" srcId="{63EF79E5-91E5-4FA3-A066-6B11FC1C9EF6}" destId="{EE5EFE85-45B2-4391-903E-F58AB040BDE7}" srcOrd="0" destOrd="0" presId="urn:microsoft.com/office/officeart/2008/layout/HexagonCluster"/>
    <dgm:cxn modelId="{CF77A633-7493-4FAA-9B78-8725F6141B4F}" type="presParOf" srcId="{0C8A466B-2413-438A-AC00-C2BD315147B4}" destId="{4EE8E2F1-5AE0-4865-89ED-8F393D7F8AA0}" srcOrd="14" destOrd="0" presId="urn:microsoft.com/office/officeart/2008/layout/HexagonCluster"/>
    <dgm:cxn modelId="{F69BA7E9-0BBF-45A6-B793-9E2E3DAF0947}" type="presParOf" srcId="{4EE8E2F1-5AE0-4865-89ED-8F393D7F8AA0}" destId="{DFC1B286-6995-41F0-BE9A-B16FAB09E598}" srcOrd="0" destOrd="0" presId="urn:microsoft.com/office/officeart/2008/layout/HexagonCluster"/>
    <dgm:cxn modelId="{E85B31C2-ECB9-4AB0-86DF-9DFD3D767B04}" type="presParOf" srcId="{0C8A466B-2413-438A-AC00-C2BD315147B4}" destId="{02F748B8-33A6-4324-AE3F-EFB42F049693}" srcOrd="15" destOrd="0" presId="urn:microsoft.com/office/officeart/2008/layout/HexagonCluster"/>
    <dgm:cxn modelId="{00CAA5BB-5044-42E7-8BD8-310E966282D1}" type="presParOf" srcId="{02F748B8-33A6-4324-AE3F-EFB42F049693}" destId="{710B943E-AEA8-432B-948D-090A013E6871}" srcOrd="0" destOrd="0" presId="urn:microsoft.com/office/officeart/2008/layout/HexagonCluster"/>
    <dgm:cxn modelId="{8DCBFB6D-2619-470C-B0D8-54CA09A5619B}" type="presParOf" srcId="{0C8A466B-2413-438A-AC00-C2BD315147B4}" destId="{92C71FD5-2FB0-48ED-96A8-BF59A7E74296}" srcOrd="16" destOrd="0" presId="urn:microsoft.com/office/officeart/2008/layout/HexagonCluster"/>
    <dgm:cxn modelId="{10AF1BD4-7224-448F-942F-282CA19452AA}" type="presParOf" srcId="{92C71FD5-2FB0-48ED-96A8-BF59A7E74296}" destId="{B90C8FE6-FAD0-40B8-85C0-DA6BFF9A008A}" srcOrd="0" destOrd="0" presId="urn:microsoft.com/office/officeart/2008/layout/HexagonCluster"/>
    <dgm:cxn modelId="{997E81CE-6060-4B28-B02B-F423E4A6213D}" type="presParOf" srcId="{0C8A466B-2413-438A-AC00-C2BD315147B4}" destId="{9284C80E-432C-4CF7-9865-C5929456A0D5}" srcOrd="17" destOrd="0" presId="urn:microsoft.com/office/officeart/2008/layout/HexagonCluster"/>
    <dgm:cxn modelId="{CE2EFDDA-5D1D-434F-A68F-E907383A0504}" type="presParOf" srcId="{9284C80E-432C-4CF7-9865-C5929456A0D5}" destId="{29B564D3-FA4E-4D80-B3B2-CF478F4FE9F8}" srcOrd="0" destOrd="0" presId="urn:microsoft.com/office/officeart/2008/layout/HexagonCluster"/>
    <dgm:cxn modelId="{C32B88A2-0D1A-49D4-933A-727A69428F03}" type="presParOf" srcId="{0C8A466B-2413-438A-AC00-C2BD315147B4}" destId="{8937B7DF-04D2-4D46-A571-DF05EB9BDBBB}" srcOrd="18" destOrd="0" presId="urn:microsoft.com/office/officeart/2008/layout/HexagonCluster"/>
    <dgm:cxn modelId="{64DCEDD9-75A7-4B54-9FAA-5BB457AAF082}" type="presParOf" srcId="{8937B7DF-04D2-4D46-A571-DF05EB9BDBBB}" destId="{2D550E5E-E513-45DF-AB2C-BF6BAC9C1558}" srcOrd="0" destOrd="0" presId="urn:microsoft.com/office/officeart/2008/layout/HexagonCluster"/>
    <dgm:cxn modelId="{95A0326B-C15D-40EC-87E7-957BC9AE5864}" type="presParOf" srcId="{0C8A466B-2413-438A-AC00-C2BD315147B4}" destId="{B8C01D7C-D2F2-4028-B275-6CECDF9C2F74}" srcOrd="19" destOrd="0" presId="urn:microsoft.com/office/officeart/2008/layout/HexagonCluster"/>
    <dgm:cxn modelId="{6BD70B84-3168-472E-A60A-2B88C5E2EF66}" type="presParOf" srcId="{B8C01D7C-D2F2-4028-B275-6CECDF9C2F74}" destId="{A099F322-C38C-49A4-B900-156937AB4FFF}" srcOrd="0" destOrd="0" presId="urn:microsoft.com/office/officeart/2008/layout/HexagonCluster"/>
    <dgm:cxn modelId="{9005E2E1-C320-4906-9D5E-6D32E6FBC196}" type="presParOf" srcId="{0C8A466B-2413-438A-AC00-C2BD315147B4}" destId="{A88BBE8E-9671-4A75-99C8-CC52F2DFEA03}" srcOrd="20" destOrd="0" presId="urn:microsoft.com/office/officeart/2008/layout/HexagonCluster"/>
    <dgm:cxn modelId="{99D489D7-8F61-49E6-8EE9-D60CA6F395C6}" type="presParOf" srcId="{A88BBE8E-9671-4A75-99C8-CC52F2DFEA03}" destId="{A0F7955A-F716-4E9E-8B1C-04593C72FD9B}" srcOrd="0" destOrd="0" presId="urn:microsoft.com/office/officeart/2008/layout/HexagonCluster"/>
    <dgm:cxn modelId="{9BF5C144-9818-474B-8837-500B794E1F62}" type="presParOf" srcId="{0C8A466B-2413-438A-AC00-C2BD315147B4}" destId="{D1D61E70-33C6-49A6-9852-F6BD3E0FAD30}" srcOrd="21" destOrd="0" presId="urn:microsoft.com/office/officeart/2008/layout/HexagonCluster"/>
    <dgm:cxn modelId="{19BEABFE-77CD-4878-BE5A-72C1B738CF4C}" type="presParOf" srcId="{D1D61E70-33C6-49A6-9852-F6BD3E0FAD30}" destId="{314D2665-218F-41C4-AD5F-12FC683AA2A1}" srcOrd="0" destOrd="0" presId="urn:microsoft.com/office/officeart/2008/layout/HexagonCluster"/>
    <dgm:cxn modelId="{CDED6487-E63C-4B11-A9B4-D0AA52BDD931}" type="presParOf" srcId="{0C8A466B-2413-438A-AC00-C2BD315147B4}" destId="{502F6D20-361A-4F53-A09B-EAAA27864D9E}" srcOrd="22" destOrd="0" presId="urn:microsoft.com/office/officeart/2008/layout/HexagonCluster"/>
    <dgm:cxn modelId="{901EAAF4-7564-4F3A-A5D7-D62EC07602A3}" type="presParOf" srcId="{502F6D20-361A-4F53-A09B-EAAA27864D9E}" destId="{EF125010-BF2B-45C7-A5E5-F7B11DE27F0E}" srcOrd="0" destOrd="0" presId="urn:microsoft.com/office/officeart/2008/layout/HexagonCluster"/>
    <dgm:cxn modelId="{611B2B15-15AC-4CC3-87B0-DB7646D542AA}" type="presParOf" srcId="{0C8A466B-2413-438A-AC00-C2BD315147B4}" destId="{FBECD071-640E-4ADB-B5FB-A5DCDDADC9D6}" srcOrd="23" destOrd="0" presId="urn:microsoft.com/office/officeart/2008/layout/HexagonCluster"/>
    <dgm:cxn modelId="{11C12269-B212-470E-A8CF-82BC8606963B}" type="presParOf" srcId="{FBECD071-640E-4ADB-B5FB-A5DCDDADC9D6}" destId="{6F0A6C4C-F689-4C38-A1DB-13A0CBA05F83}" srcOrd="0" destOrd="0" presId="urn:microsoft.com/office/officeart/2008/layout/HexagonCluster"/>
    <dgm:cxn modelId="{C9CB36DD-6BDC-4987-8D66-5B02A38BEA16}" type="presParOf" srcId="{0C8A466B-2413-438A-AC00-C2BD315147B4}" destId="{03DE84A1-C939-48B3-8B7A-3072A7C42F6F}" srcOrd="24" destOrd="0" presId="urn:microsoft.com/office/officeart/2008/layout/HexagonCluster"/>
    <dgm:cxn modelId="{3B2A6B73-5CA1-453E-AC6E-7B6F0DC3F66E}" type="presParOf" srcId="{03DE84A1-C939-48B3-8B7A-3072A7C42F6F}" destId="{6750EA4F-364C-429A-94B1-B8D68C5B9087}" srcOrd="0" destOrd="0" presId="urn:microsoft.com/office/officeart/2008/layout/HexagonCluster"/>
    <dgm:cxn modelId="{A3A538CD-59DC-4896-83FF-49C3079C8255}" type="presParOf" srcId="{0C8A466B-2413-438A-AC00-C2BD315147B4}" destId="{C3BC4B08-E5A4-469B-844D-6B7E972DE4E1}" srcOrd="25" destOrd="0" presId="urn:microsoft.com/office/officeart/2008/layout/HexagonCluster"/>
    <dgm:cxn modelId="{3BDCAD47-985F-442C-AAD3-BE1411F2032A}" type="presParOf" srcId="{C3BC4B08-E5A4-469B-844D-6B7E972DE4E1}" destId="{8BD4DB05-6422-44E5-AAEF-3187118FEA11}" srcOrd="0" destOrd="0" presId="urn:microsoft.com/office/officeart/2008/layout/HexagonCluster"/>
    <dgm:cxn modelId="{58D0AA0F-13F4-4289-B21D-D3CC0F576D7A}" type="presParOf" srcId="{0C8A466B-2413-438A-AC00-C2BD315147B4}" destId="{50E55647-C2AB-4971-BC20-1173300F711B}" srcOrd="26" destOrd="0" presId="urn:microsoft.com/office/officeart/2008/layout/HexagonCluster"/>
    <dgm:cxn modelId="{37835078-B5B2-4CA8-9B1B-1CD68DCCF4A9}" type="presParOf" srcId="{50E55647-C2AB-4971-BC20-1173300F711B}" destId="{C9E24555-49EE-4A5A-A959-E88C60AD56AE}" srcOrd="0" destOrd="0" presId="urn:microsoft.com/office/officeart/2008/layout/HexagonCluster"/>
    <dgm:cxn modelId="{700669BA-7C6B-4039-9B4B-AF010E422DAF}" type="presParOf" srcId="{0C8A466B-2413-438A-AC00-C2BD315147B4}" destId="{C458AFFB-53B6-4C2B-B766-456713B2EB7D}" srcOrd="27" destOrd="0" presId="urn:microsoft.com/office/officeart/2008/layout/HexagonCluster"/>
    <dgm:cxn modelId="{954AF3F5-B475-4EE4-A50E-C28E41679CB2}" type="presParOf" srcId="{C458AFFB-53B6-4C2B-B766-456713B2EB7D}" destId="{C9759929-FD34-4F7B-BB7D-7682C5F9A332}" srcOrd="0" destOrd="0" presId="urn:microsoft.com/office/officeart/2008/layout/HexagonCluster"/>
    <dgm:cxn modelId="{52CCF987-27E3-4D31-900B-29DF5774A86F}" type="presParOf" srcId="{0C8A466B-2413-438A-AC00-C2BD315147B4}" destId="{A48C7C57-ACD6-4B9A-BE3E-282C15512A56}" srcOrd="28" destOrd="0" presId="urn:microsoft.com/office/officeart/2008/layout/HexagonCluster"/>
    <dgm:cxn modelId="{6A9FD3E9-B11C-4D31-AA84-D1FF1EA66C52}" type="presParOf" srcId="{A48C7C57-ACD6-4B9A-BE3E-282C15512A56}" destId="{A00D3BCA-EC1E-46FD-ADDF-6A39FBBD0991}" srcOrd="0" destOrd="0" presId="urn:microsoft.com/office/officeart/2008/layout/HexagonCluster"/>
    <dgm:cxn modelId="{D73DABB0-5DC2-442C-A1EE-0DA7128525B8}" type="presParOf" srcId="{0C8A466B-2413-438A-AC00-C2BD315147B4}" destId="{5CD3AC86-4C17-4714-84A6-09CAFBEBB925}" srcOrd="29" destOrd="0" presId="urn:microsoft.com/office/officeart/2008/layout/HexagonCluster"/>
    <dgm:cxn modelId="{F1AFBAD8-C984-4149-B5C7-3F484F9D8FB4}" type="presParOf" srcId="{5CD3AC86-4C17-4714-84A6-09CAFBEBB925}" destId="{9774811E-214C-482E-B85B-F923B9285D69}" srcOrd="0" destOrd="0" presId="urn:microsoft.com/office/officeart/2008/layout/HexagonCluster"/>
    <dgm:cxn modelId="{943C947B-F981-4E65-B7C2-F81076030C5C}" type="presParOf" srcId="{0C8A466B-2413-438A-AC00-C2BD315147B4}" destId="{241A174C-9E4E-46D1-807C-3B7760BA208C}" srcOrd="30" destOrd="0" presId="urn:microsoft.com/office/officeart/2008/layout/HexagonCluster"/>
    <dgm:cxn modelId="{DAB045B6-6A82-4B53-9E56-E254B96E253C}" type="presParOf" srcId="{241A174C-9E4E-46D1-807C-3B7760BA208C}" destId="{453A46AA-BC88-476E-A801-882168D17D5C}" srcOrd="0" destOrd="0" presId="urn:microsoft.com/office/officeart/2008/layout/HexagonCluster"/>
    <dgm:cxn modelId="{87730301-275D-444A-A144-779E30A69397}" type="presParOf" srcId="{0C8A466B-2413-438A-AC00-C2BD315147B4}" destId="{2062FECE-4CE2-4822-9CC2-53E537AB1A11}" srcOrd="31" destOrd="0" presId="urn:microsoft.com/office/officeart/2008/layout/HexagonCluster"/>
    <dgm:cxn modelId="{72B8A207-49D7-4EED-9AF7-B40E40ED1466}" type="presParOf" srcId="{2062FECE-4CE2-4822-9CC2-53E537AB1A11}" destId="{611675A2-BE5B-467A-B5A9-7AFDA8B40AFC}" srcOrd="0" destOrd="0" presId="urn:microsoft.com/office/officeart/2008/layout/HexagonCluster"/>
    <dgm:cxn modelId="{A392F8EF-9A5D-4EC1-BF98-15B234D90C79}" type="presParOf" srcId="{0C8A466B-2413-438A-AC00-C2BD315147B4}" destId="{782676AB-2305-48CC-AE0B-04502544CDE4}" srcOrd="32" destOrd="0" presId="urn:microsoft.com/office/officeart/2008/layout/HexagonCluster"/>
    <dgm:cxn modelId="{78EA4261-E22C-4676-B321-8EDAA04048BE}" type="presParOf" srcId="{782676AB-2305-48CC-AE0B-04502544CDE4}" destId="{7095DD0B-53E1-4D48-9BDF-304F544F8D70}" srcOrd="0" destOrd="0" presId="urn:microsoft.com/office/officeart/2008/layout/HexagonCluster"/>
    <dgm:cxn modelId="{13FE432C-176E-40ED-B635-D59B9DB6B3F7}" type="presParOf" srcId="{0C8A466B-2413-438A-AC00-C2BD315147B4}" destId="{EC8758AB-1721-46EB-805D-CCD2377D7A7A}" srcOrd="33" destOrd="0" presId="urn:microsoft.com/office/officeart/2008/layout/HexagonCluster"/>
    <dgm:cxn modelId="{3680E180-F849-4107-ABCB-8A24B0B57B80}" type="presParOf" srcId="{EC8758AB-1721-46EB-805D-CCD2377D7A7A}" destId="{DD09F918-ED96-452A-8BA8-EFB0843969AA}" srcOrd="0" destOrd="0" presId="urn:microsoft.com/office/officeart/2008/layout/HexagonCluster"/>
    <dgm:cxn modelId="{C64E6A27-36CC-4F0E-917C-0323BCE3DB2C}" type="presParOf" srcId="{0C8A466B-2413-438A-AC00-C2BD315147B4}" destId="{67680FBA-9746-4CAC-A7EB-E1E810739B6E}" srcOrd="34" destOrd="0" presId="urn:microsoft.com/office/officeart/2008/layout/HexagonCluster"/>
    <dgm:cxn modelId="{44533FCE-5787-4A14-B613-2815E691DEEF}" type="presParOf" srcId="{67680FBA-9746-4CAC-A7EB-E1E810739B6E}" destId="{077A99B2-F95E-40C9-8AB4-CAD76D7F1846}" srcOrd="0" destOrd="0" presId="urn:microsoft.com/office/officeart/2008/layout/HexagonCluster"/>
    <dgm:cxn modelId="{A61DEB58-7C71-4505-AC05-30DCAE42DD65}" type="presParOf" srcId="{0C8A466B-2413-438A-AC00-C2BD315147B4}" destId="{7AF2F272-046C-4352-845F-8DB1BC731983}" srcOrd="35" destOrd="0" presId="urn:microsoft.com/office/officeart/2008/layout/HexagonCluster"/>
    <dgm:cxn modelId="{A924EA95-4320-4C32-ACB6-E0502FBBAAFC}" type="presParOf" srcId="{7AF2F272-046C-4352-845F-8DB1BC731983}" destId="{583E97A1-7DA6-418E-8FC3-7F29A7F6065D}" srcOrd="0" destOrd="0" presId="urn:microsoft.com/office/officeart/2008/layout/HexagonCluster"/>
    <dgm:cxn modelId="{2F37361A-ECE4-4412-A317-29856232B561}" type="presParOf" srcId="{0C8A466B-2413-438A-AC00-C2BD315147B4}" destId="{FCC253A3-8E24-4116-A3BC-5FFD05A83FA0}" srcOrd="36" destOrd="0" presId="urn:microsoft.com/office/officeart/2008/layout/HexagonCluster"/>
    <dgm:cxn modelId="{1E1C9CD3-1B39-4E63-A91E-4828D9195CA9}" type="presParOf" srcId="{FCC253A3-8E24-4116-A3BC-5FFD05A83FA0}" destId="{98CA000E-64A5-4E3F-B1ED-7596C0BD6481}" srcOrd="0" destOrd="0" presId="urn:microsoft.com/office/officeart/2008/layout/HexagonCluster"/>
    <dgm:cxn modelId="{90C242D9-C312-49A9-B1CF-277B29BB97A7}" type="presParOf" srcId="{0C8A466B-2413-438A-AC00-C2BD315147B4}" destId="{F12E2C42-3F8D-48F1-B39C-4D889A66E402}" srcOrd="37" destOrd="0" presId="urn:microsoft.com/office/officeart/2008/layout/HexagonCluster"/>
    <dgm:cxn modelId="{FFCFA70B-F155-487B-AEC5-3F3EC1BB1DC8}" type="presParOf" srcId="{F12E2C42-3F8D-48F1-B39C-4D889A66E402}" destId="{EAFB060C-EDEB-4A98-840A-528527255DC7}" srcOrd="0" destOrd="0" presId="urn:microsoft.com/office/officeart/2008/layout/HexagonCluster"/>
    <dgm:cxn modelId="{FD046274-21F1-45F9-AA1B-55378745E038}" type="presParOf" srcId="{0C8A466B-2413-438A-AC00-C2BD315147B4}" destId="{463526FC-59A7-401A-AB8F-72A977FB8626}" srcOrd="38" destOrd="0" presId="urn:microsoft.com/office/officeart/2008/layout/HexagonCluster"/>
    <dgm:cxn modelId="{AE4F0A6B-9C64-4D14-B3EB-ABF24EB6A8D7}" type="presParOf" srcId="{463526FC-59A7-401A-AB8F-72A977FB8626}" destId="{F20BA6C3-BCAE-4433-AE32-D02CF2AFCF0C}" srcOrd="0" destOrd="0" presId="urn:microsoft.com/office/officeart/2008/layout/HexagonCluster"/>
    <dgm:cxn modelId="{FE6EE327-A584-4D8C-B7F1-1146FACC869B}" type="presParOf" srcId="{0C8A466B-2413-438A-AC00-C2BD315147B4}" destId="{2F08387A-8B01-445C-AC1F-D20E68E04787}" srcOrd="39" destOrd="0" presId="urn:microsoft.com/office/officeart/2008/layout/HexagonCluster"/>
    <dgm:cxn modelId="{FE212C99-4189-4C1C-91FD-670DDCED64FF}" type="presParOf" srcId="{2F08387A-8B01-445C-AC1F-D20E68E04787}" destId="{836F112F-D528-4B43-BDB7-59E5D71E0476}" srcOrd="0" destOrd="0" presId="urn:microsoft.com/office/officeart/2008/layout/HexagonCluster"/>
    <dgm:cxn modelId="{903E6260-17F2-4084-A5D7-5924331E009C}" type="presParOf" srcId="{0C8A466B-2413-438A-AC00-C2BD315147B4}" destId="{3D875D3D-74A5-4C0B-8554-F2C1C1C9B706}" srcOrd="40" destOrd="0" presId="urn:microsoft.com/office/officeart/2008/layout/HexagonCluster"/>
    <dgm:cxn modelId="{44C4C428-73C1-44F4-AFEB-D0B8758268C6}" type="presParOf" srcId="{3D875D3D-74A5-4C0B-8554-F2C1C1C9B706}" destId="{9990DA94-E9F5-4863-B521-A151CA3DD7CE}" srcOrd="0" destOrd="0" presId="urn:microsoft.com/office/officeart/2008/layout/HexagonCluster"/>
    <dgm:cxn modelId="{C6BE18FD-5B3F-45AC-8F63-48B19FF60434}" type="presParOf" srcId="{0C8A466B-2413-438A-AC00-C2BD315147B4}" destId="{5107F123-E4CC-42B6-87E3-6727D18D2D93}" srcOrd="41" destOrd="0" presId="urn:microsoft.com/office/officeart/2008/layout/HexagonCluster"/>
    <dgm:cxn modelId="{BBBDB02C-2040-4A19-80AA-5799373676AA}" type="presParOf" srcId="{5107F123-E4CC-42B6-87E3-6727D18D2D93}" destId="{D5336404-E87B-4A06-A560-50C6072838F0}" srcOrd="0" destOrd="0" presId="urn:microsoft.com/office/officeart/2008/layout/HexagonCluster"/>
    <dgm:cxn modelId="{290AD6BD-1BB4-4A16-9488-6FDAC85EE85D}" type="presParOf" srcId="{0C8A466B-2413-438A-AC00-C2BD315147B4}" destId="{27DA0DCC-9DAB-436D-8A15-9CBB2CA1F1BB}" srcOrd="42" destOrd="0" presId="urn:microsoft.com/office/officeart/2008/layout/HexagonCluster"/>
    <dgm:cxn modelId="{4CD1A2B9-0E17-4629-8560-7F4F93615F42}" type="presParOf" srcId="{27DA0DCC-9DAB-436D-8A15-9CBB2CA1F1BB}" destId="{3C87FA13-7210-4E56-8AFC-015CA46698F8}" srcOrd="0" destOrd="0" presId="urn:microsoft.com/office/officeart/2008/layout/HexagonCluster"/>
    <dgm:cxn modelId="{0339156B-386B-4058-8D78-1C953051AB3C}" type="presParOf" srcId="{0C8A466B-2413-438A-AC00-C2BD315147B4}" destId="{02A3729D-D8B0-4355-A628-12D5735BB520}" srcOrd="43" destOrd="0" presId="urn:microsoft.com/office/officeart/2008/layout/HexagonCluster"/>
    <dgm:cxn modelId="{C3D5FDF3-3478-48C3-BAED-B1605A251A35}" type="presParOf" srcId="{02A3729D-D8B0-4355-A628-12D5735BB520}" destId="{EA5837CB-0CFA-47E6-B5DA-F3E407894E48}" srcOrd="0" destOrd="0" presId="urn:microsoft.com/office/officeart/2008/layout/HexagonCluster"/>
    <dgm:cxn modelId="{B7EDAD8A-4DE6-47BD-84D8-AD4972DE218E}" type="presParOf" srcId="{0C8A466B-2413-438A-AC00-C2BD315147B4}" destId="{2DAF4E2E-4EF9-4844-AB9C-BF94DAAFA23E}" srcOrd="44" destOrd="0" presId="urn:microsoft.com/office/officeart/2008/layout/HexagonCluster"/>
    <dgm:cxn modelId="{EA5ADA25-AE04-4019-9BB7-1794708CB7E4}" type="presParOf" srcId="{2DAF4E2E-4EF9-4844-AB9C-BF94DAAFA23E}" destId="{6DFA74F2-F71A-435F-AB93-22288A71F376}" srcOrd="0" destOrd="0" presId="urn:microsoft.com/office/officeart/2008/layout/HexagonCluster"/>
    <dgm:cxn modelId="{C39978E4-86C3-4DEE-9BDA-22ECAA1648B1}" type="presParOf" srcId="{0C8A466B-2413-438A-AC00-C2BD315147B4}" destId="{B508A65B-4777-447A-919E-A8DEF3FEAA87}" srcOrd="45" destOrd="0" presId="urn:microsoft.com/office/officeart/2008/layout/HexagonCluster"/>
    <dgm:cxn modelId="{E691B7F1-7F68-427C-8E79-A485319D6DA4}" type="presParOf" srcId="{B508A65B-4777-447A-919E-A8DEF3FEAA87}" destId="{CA89CDCD-A3D1-4C9C-B9B4-04D82B5C2BAB}" srcOrd="0" destOrd="0" presId="urn:microsoft.com/office/officeart/2008/layout/HexagonCluster"/>
    <dgm:cxn modelId="{1D94F206-0CF0-4A2C-BB81-E7E8407D8051}" type="presParOf" srcId="{0C8A466B-2413-438A-AC00-C2BD315147B4}" destId="{3FD47BFB-DD6D-48E3-917C-6807D385D9A6}" srcOrd="46" destOrd="0" presId="urn:microsoft.com/office/officeart/2008/layout/HexagonCluster"/>
    <dgm:cxn modelId="{0A1A410E-804A-49AB-90E5-3E7D83B949DE}" type="presParOf" srcId="{3FD47BFB-DD6D-48E3-917C-6807D385D9A6}" destId="{9A42277C-F5F2-4194-8C6F-9E49D8BAEEBE}" srcOrd="0" destOrd="0" presId="urn:microsoft.com/office/officeart/2008/layout/HexagonCluster"/>
    <dgm:cxn modelId="{51E30956-06EF-44AA-8313-23AC5A4E78A8}" type="presParOf" srcId="{0C8A466B-2413-438A-AC00-C2BD315147B4}" destId="{FE367E71-5BF6-417B-B199-C6718668E3D5}" srcOrd="47" destOrd="0" presId="urn:microsoft.com/office/officeart/2008/layout/HexagonCluster"/>
    <dgm:cxn modelId="{B2C414DA-B0CD-4830-88C2-EF1E3FE4104C}" type="presParOf" srcId="{FE367E71-5BF6-417B-B199-C6718668E3D5}" destId="{B9A66ACC-7872-4E53-8688-096F871CBC6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E4C3F-46C4-417B-900C-DBBF9AE8FF04}">
      <dsp:nvSpPr>
        <dsp:cNvPr id="0" name=""/>
        <dsp:cNvSpPr/>
      </dsp:nvSpPr>
      <dsp:spPr>
        <a:xfrm>
          <a:off x="275013" y="138394"/>
          <a:ext cx="1416686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Exploration&amp; QC</a:t>
          </a:r>
        </a:p>
      </dsp:txBody>
      <dsp:txXfrm>
        <a:off x="487838" y="309234"/>
        <a:ext cx="991036" cy="795533"/>
      </dsp:txXfrm>
    </dsp:sp>
    <dsp:sp modelId="{A7F17E5B-B36C-4330-98BA-420AED5764FD}">
      <dsp:nvSpPr>
        <dsp:cNvPr id="0" name=""/>
        <dsp:cNvSpPr/>
      </dsp:nvSpPr>
      <dsp:spPr>
        <a:xfrm>
          <a:off x="1477562" y="2605404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FA7F6E9-242A-41CD-B102-A998B25E6FC0}">
      <dsp:nvSpPr>
        <dsp:cNvPr id="0" name=""/>
        <dsp:cNvSpPr/>
      </dsp:nvSpPr>
      <dsp:spPr>
        <a:xfrm>
          <a:off x="306216" y="1468746"/>
          <a:ext cx="1324737" cy="11372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C908D0-B8FD-4D73-8BC5-1B8402BEF3EE}">
      <dsp:nvSpPr>
        <dsp:cNvPr id="0" name=""/>
        <dsp:cNvSpPr/>
      </dsp:nvSpPr>
      <dsp:spPr>
        <a:xfrm>
          <a:off x="1213544" y="2454442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93850"/>
              <a:satOff val="-757"/>
              <a:lumOff val="-51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1FC45A-F2D5-41C2-AFBA-62A10A57CCDD}">
      <dsp:nvSpPr>
        <dsp:cNvPr id="0" name=""/>
        <dsp:cNvSpPr/>
      </dsp:nvSpPr>
      <dsp:spPr>
        <a:xfrm>
          <a:off x="1464462" y="2020037"/>
          <a:ext cx="1324737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614413"/>
                <a:satOff val="-1584"/>
                <a:lumOff val="-10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4413"/>
                <a:satOff val="-1584"/>
                <a:lumOff val="-10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4413"/>
                <a:satOff val="-1584"/>
                <a:lumOff val="-10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14413"/>
              <a:satOff val="-1584"/>
              <a:lumOff val="-107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Imputation</a:t>
          </a:r>
        </a:p>
      </dsp:txBody>
      <dsp:txXfrm>
        <a:off x="1669625" y="2196158"/>
        <a:ext cx="914412" cy="784971"/>
      </dsp:txXfrm>
    </dsp:sp>
    <dsp:sp modelId="{888388BC-A29E-4C47-B6AB-38C489AB7BF8}">
      <dsp:nvSpPr>
        <dsp:cNvPr id="0" name=""/>
        <dsp:cNvSpPr/>
      </dsp:nvSpPr>
      <dsp:spPr>
        <a:xfrm>
          <a:off x="3496740" y="2448892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87699"/>
              <a:satOff val="-1515"/>
              <a:lumOff val="-102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D05DB93-AA57-477D-BD83-A77268D85418}">
      <dsp:nvSpPr>
        <dsp:cNvPr id="0" name=""/>
        <dsp:cNvSpPr/>
      </dsp:nvSpPr>
      <dsp:spPr>
        <a:xfrm>
          <a:off x="2625050" y="3978022"/>
          <a:ext cx="1324737" cy="11372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14413"/>
              <a:satOff val="-1584"/>
              <a:lumOff val="-10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3E9D79-6718-4351-9379-0BA177E22AE9}">
      <dsp:nvSpPr>
        <dsp:cNvPr id="0" name=""/>
        <dsp:cNvSpPr/>
      </dsp:nvSpPr>
      <dsp:spPr>
        <a:xfrm>
          <a:off x="3757039" y="2600964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881549"/>
              <a:satOff val="-2272"/>
              <a:lumOff val="-153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E3FE51-2BFD-4BBC-B31A-B336F20A9997}">
      <dsp:nvSpPr>
        <dsp:cNvPr id="0" name=""/>
        <dsp:cNvSpPr/>
      </dsp:nvSpPr>
      <dsp:spPr>
        <a:xfrm>
          <a:off x="1420811" y="839921"/>
          <a:ext cx="1375024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228826"/>
                <a:satOff val="-3167"/>
                <a:lumOff val="-21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8826"/>
                <a:satOff val="-3167"/>
                <a:lumOff val="-21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8826"/>
                <a:satOff val="-3167"/>
                <a:lumOff val="-21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228826"/>
              <a:satOff val="-3167"/>
              <a:lumOff val="-213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Normalization for Batch Effect</a:t>
          </a:r>
          <a:endParaRPr lang="en-US" sz="1200" b="1" kern="1200" dirty="0"/>
        </a:p>
      </dsp:txBody>
      <dsp:txXfrm>
        <a:off x="1630164" y="1013066"/>
        <a:ext cx="956318" cy="790923"/>
      </dsp:txXfrm>
    </dsp:sp>
    <dsp:sp modelId="{7DFC7B0F-19E1-4317-9FED-57C04E3CF8D4}">
      <dsp:nvSpPr>
        <dsp:cNvPr id="0" name=""/>
        <dsp:cNvSpPr/>
      </dsp:nvSpPr>
      <dsp:spPr>
        <a:xfrm>
          <a:off x="2347705" y="855461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175399"/>
              <a:satOff val="-3029"/>
              <a:lumOff val="-204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367EB2-AE45-453E-B69A-B823AA26DAE6}">
      <dsp:nvSpPr>
        <dsp:cNvPr id="0" name=""/>
        <dsp:cNvSpPr/>
      </dsp:nvSpPr>
      <dsp:spPr>
        <a:xfrm>
          <a:off x="2585693" y="207766"/>
          <a:ext cx="1324737" cy="11372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228826"/>
              <a:satOff val="-3167"/>
              <a:lumOff val="-213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2ECD5E-5CE4-4C0B-8D63-07D0B9088FA1}">
      <dsp:nvSpPr>
        <dsp:cNvPr id="0" name=""/>
        <dsp:cNvSpPr/>
      </dsp:nvSpPr>
      <dsp:spPr>
        <a:xfrm>
          <a:off x="2622879" y="711714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469248"/>
              <a:satOff val="-3787"/>
              <a:lumOff val="-255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6681DA2-02A6-493D-8E5F-D45679572E86}">
      <dsp:nvSpPr>
        <dsp:cNvPr id="0" name=""/>
        <dsp:cNvSpPr/>
      </dsp:nvSpPr>
      <dsp:spPr>
        <a:xfrm>
          <a:off x="2600145" y="1454537"/>
          <a:ext cx="1416700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843239"/>
                <a:satOff val="-4751"/>
                <a:lumOff val="-32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43239"/>
                <a:satOff val="-4751"/>
                <a:lumOff val="-32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43239"/>
                <a:satOff val="-4751"/>
                <a:lumOff val="-32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843239"/>
              <a:satOff val="-4751"/>
              <a:lumOff val="-320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</a:t>
          </a:r>
          <a:r>
            <a:rPr lang="en-US" sz="1200" b="1" kern="1200" dirty="0"/>
            <a:t>Transformation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Log transform</a:t>
          </a:r>
        </a:p>
      </dsp:txBody>
      <dsp:txXfrm>
        <a:off x="2812971" y="1625377"/>
        <a:ext cx="991048" cy="795533"/>
      </dsp:txXfrm>
    </dsp:sp>
    <dsp:sp modelId="{EE5EFE85-45B2-4391-903E-F58AB040BDE7}">
      <dsp:nvSpPr>
        <dsp:cNvPr id="0" name=""/>
        <dsp:cNvSpPr/>
      </dsp:nvSpPr>
      <dsp:spPr>
        <a:xfrm>
          <a:off x="4870748" y="1341094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763098"/>
              <a:satOff val="-4544"/>
              <a:lumOff val="-306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FC1B286-6995-41F0-BE9A-B16FAB09E598}">
      <dsp:nvSpPr>
        <dsp:cNvPr id="0" name=""/>
        <dsp:cNvSpPr/>
      </dsp:nvSpPr>
      <dsp:spPr>
        <a:xfrm>
          <a:off x="4864241" y="1477071"/>
          <a:ext cx="1324737" cy="11372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843239"/>
              <a:satOff val="-4751"/>
              <a:lumOff val="-32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0B943E-AEA8-432B-948D-090A013E6871}">
      <dsp:nvSpPr>
        <dsp:cNvPr id="0" name=""/>
        <dsp:cNvSpPr/>
      </dsp:nvSpPr>
      <dsp:spPr>
        <a:xfrm>
          <a:off x="5122681" y="1497052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056948"/>
              <a:satOff val="-5301"/>
              <a:lumOff val="-358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90C8FE6-FAD0-40B8-85C0-DA6BFF9A008A}">
      <dsp:nvSpPr>
        <dsp:cNvPr id="0" name=""/>
        <dsp:cNvSpPr/>
      </dsp:nvSpPr>
      <dsp:spPr>
        <a:xfrm>
          <a:off x="3758933" y="2128629"/>
          <a:ext cx="1357352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2457652"/>
                <a:satOff val="-6334"/>
                <a:lumOff val="-42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7652"/>
                <a:satOff val="-6334"/>
                <a:lumOff val="-42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7652"/>
                <a:satOff val="-6334"/>
                <a:lumOff val="-42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7652"/>
              <a:satOff val="-6334"/>
              <a:lumOff val="-427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/>
            <a:t>Feature Selection</a:t>
          </a:r>
        </a:p>
      </dsp:txBody>
      <dsp:txXfrm>
        <a:off x="3966813" y="2302795"/>
        <a:ext cx="941592" cy="788881"/>
      </dsp:txXfrm>
    </dsp:sp>
    <dsp:sp modelId="{29B564D3-FA4E-4D80-B3B2-CF478F4FE9F8}">
      <dsp:nvSpPr>
        <dsp:cNvPr id="0" name=""/>
        <dsp:cNvSpPr/>
      </dsp:nvSpPr>
      <dsp:spPr>
        <a:xfrm>
          <a:off x="6010487" y="729474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350798"/>
              <a:satOff val="-6059"/>
              <a:lumOff val="-409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550E5E-E513-45DF-AB2C-BF6BAC9C1558}">
      <dsp:nvSpPr>
        <dsp:cNvPr id="0" name=""/>
        <dsp:cNvSpPr/>
      </dsp:nvSpPr>
      <dsp:spPr>
        <a:xfrm>
          <a:off x="7882655" y="653269"/>
          <a:ext cx="217733" cy="1860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57652"/>
              <a:satOff val="-6334"/>
              <a:lumOff val="-427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99F322-C38C-49A4-B900-156937AB4FFF}">
      <dsp:nvSpPr>
        <dsp:cNvPr id="0" name=""/>
        <dsp:cNvSpPr/>
      </dsp:nvSpPr>
      <dsp:spPr>
        <a:xfrm>
          <a:off x="6267997" y="879327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644647"/>
              <a:satOff val="-6816"/>
              <a:lumOff val="-460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F7955A-F716-4E9E-8B1C-04593C72FD9B}">
      <dsp:nvSpPr>
        <dsp:cNvPr id="0" name=""/>
        <dsp:cNvSpPr/>
      </dsp:nvSpPr>
      <dsp:spPr>
        <a:xfrm>
          <a:off x="3755099" y="3431442"/>
          <a:ext cx="1365631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3072065"/>
                <a:satOff val="-7918"/>
                <a:lumOff val="-53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72065"/>
                <a:satOff val="-7918"/>
                <a:lumOff val="-53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72065"/>
                <a:satOff val="-7918"/>
                <a:lumOff val="-53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072065"/>
              <a:satOff val="-7918"/>
              <a:lumOff val="-534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Dimensionality</a:t>
          </a:r>
          <a:r>
            <a:rPr lang="en-US" sz="1800" b="1" kern="1200" dirty="0"/>
            <a:t> </a:t>
          </a:r>
          <a:r>
            <a:rPr lang="en-US" sz="1400" b="0" kern="1200" dirty="0"/>
            <a:t>Reduction</a:t>
          </a:r>
          <a:endParaRPr lang="en-US" sz="1800" b="0" kern="1200" dirty="0"/>
        </a:p>
      </dsp:txBody>
      <dsp:txXfrm>
        <a:off x="3963669" y="3605126"/>
        <a:ext cx="948491" cy="789845"/>
      </dsp:txXfrm>
    </dsp:sp>
    <dsp:sp modelId="{314D2665-218F-41C4-AD5F-12FC683AA2A1}">
      <dsp:nvSpPr>
        <dsp:cNvPr id="0" name=""/>
        <dsp:cNvSpPr/>
      </dsp:nvSpPr>
      <dsp:spPr>
        <a:xfrm>
          <a:off x="6266138" y="3105468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938497"/>
              <a:satOff val="-7573"/>
              <a:lumOff val="-511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125010-BF2B-45C7-A5E5-F7B11DE27F0E}">
      <dsp:nvSpPr>
        <dsp:cNvPr id="0" name=""/>
        <dsp:cNvSpPr/>
      </dsp:nvSpPr>
      <dsp:spPr>
        <a:xfrm>
          <a:off x="4875130" y="177697"/>
          <a:ext cx="1324737" cy="11372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072065"/>
              <a:satOff val="-7918"/>
              <a:lumOff val="-534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0A6C4C-F689-4C38-A1DB-13A0CBA05F83}">
      <dsp:nvSpPr>
        <dsp:cNvPr id="0" name=""/>
        <dsp:cNvSpPr/>
      </dsp:nvSpPr>
      <dsp:spPr>
        <a:xfrm>
          <a:off x="6020713" y="3230900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232347"/>
              <a:satOff val="-8331"/>
              <a:lumOff val="-562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50EA4F-364C-429A-94B1-B8D68C5B9087}">
      <dsp:nvSpPr>
        <dsp:cNvPr id="0" name=""/>
        <dsp:cNvSpPr/>
      </dsp:nvSpPr>
      <dsp:spPr>
        <a:xfrm>
          <a:off x="3777106" y="778800"/>
          <a:ext cx="1324737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3686478"/>
                <a:satOff val="-9501"/>
                <a:lumOff val="-64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86478"/>
                <a:satOff val="-9501"/>
                <a:lumOff val="-64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86478"/>
                <a:satOff val="-9501"/>
                <a:lumOff val="-64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86478"/>
              <a:satOff val="-9501"/>
              <a:lumOff val="-641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Optimal Number of Clusters, Intra-Cluster Homogeneity</a:t>
          </a:r>
        </a:p>
      </dsp:txBody>
      <dsp:txXfrm>
        <a:off x="3982269" y="954921"/>
        <a:ext cx="914412" cy="784971"/>
      </dsp:txXfrm>
    </dsp:sp>
    <dsp:sp modelId="{8BD4DB05-6422-44E5-AAEF-3187118FEA11}">
      <dsp:nvSpPr>
        <dsp:cNvPr id="0" name=""/>
        <dsp:cNvSpPr/>
      </dsp:nvSpPr>
      <dsp:spPr>
        <a:xfrm>
          <a:off x="2621949" y="3228680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526196"/>
              <a:satOff val="-9088"/>
              <a:lumOff val="-613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E24555-49EE-4A5A-A959-E88C60AD56AE}">
      <dsp:nvSpPr>
        <dsp:cNvPr id="0" name=""/>
        <dsp:cNvSpPr/>
      </dsp:nvSpPr>
      <dsp:spPr>
        <a:xfrm>
          <a:off x="1496570" y="3307134"/>
          <a:ext cx="1324737" cy="11372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86478"/>
              <a:satOff val="-9501"/>
              <a:lumOff val="-64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759929-FD34-4F7B-BB7D-7682C5F9A332}">
      <dsp:nvSpPr>
        <dsp:cNvPr id="0" name=""/>
        <dsp:cNvSpPr/>
      </dsp:nvSpPr>
      <dsp:spPr>
        <a:xfrm>
          <a:off x="2346776" y="3372982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820046"/>
              <a:satOff val="-9846"/>
              <a:lumOff val="-665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0D3BCA-EC1E-46FD-ADDF-6A39FBBD0991}">
      <dsp:nvSpPr>
        <dsp:cNvPr id="0" name=""/>
        <dsp:cNvSpPr/>
      </dsp:nvSpPr>
      <dsp:spPr>
        <a:xfrm>
          <a:off x="4921895" y="2713363"/>
          <a:ext cx="1352847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4300891"/>
                <a:satOff val="-11085"/>
                <a:lumOff val="-74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300891"/>
                <a:satOff val="-11085"/>
                <a:lumOff val="-74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300891"/>
                <a:satOff val="-11085"/>
                <a:lumOff val="-74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300891"/>
              <a:satOff val="-11085"/>
              <a:lumOff val="-74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Clustering</a:t>
          </a:r>
        </a:p>
      </dsp:txBody>
      <dsp:txXfrm>
        <a:off x="5129400" y="2887793"/>
        <a:ext cx="937837" cy="788353"/>
      </dsp:txXfrm>
    </dsp:sp>
    <dsp:sp modelId="{9774811E-214C-482E-B85B-F923B9285D69}">
      <dsp:nvSpPr>
        <dsp:cNvPr id="0" name=""/>
        <dsp:cNvSpPr/>
      </dsp:nvSpPr>
      <dsp:spPr>
        <a:xfrm>
          <a:off x="7400299" y="3742618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113896"/>
              <a:satOff val="-10603"/>
              <a:lumOff val="-716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53A46AA-BC88-476E-A801-882168D17D5C}">
      <dsp:nvSpPr>
        <dsp:cNvPr id="0" name=""/>
        <dsp:cNvSpPr/>
      </dsp:nvSpPr>
      <dsp:spPr>
        <a:xfrm>
          <a:off x="6247922" y="3357838"/>
          <a:ext cx="1065181" cy="9202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300891"/>
              <a:satOff val="-11085"/>
              <a:lumOff val="-74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1675A2-BE5B-467A-B5A9-7AFDA8B40AFC}">
      <dsp:nvSpPr>
        <dsp:cNvPr id="0" name=""/>
        <dsp:cNvSpPr/>
      </dsp:nvSpPr>
      <dsp:spPr>
        <a:xfrm>
          <a:off x="7154874" y="3868050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407746"/>
              <a:satOff val="-11360"/>
              <a:lumOff val="-767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95DD0B-53E1-4D48-9BDF-304F544F8D70}">
      <dsp:nvSpPr>
        <dsp:cNvPr id="0" name=""/>
        <dsp:cNvSpPr/>
      </dsp:nvSpPr>
      <dsp:spPr>
        <a:xfrm>
          <a:off x="6063048" y="2099786"/>
          <a:ext cx="1324737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4915304"/>
                <a:satOff val="-12668"/>
                <a:lumOff val="-85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15304"/>
                <a:satOff val="-12668"/>
                <a:lumOff val="-85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15304"/>
                <a:satOff val="-12668"/>
                <a:lumOff val="-85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15304"/>
              <a:satOff val="-12668"/>
              <a:lumOff val="-855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 Analysis</a:t>
          </a:r>
        </a:p>
      </dsp:txBody>
      <dsp:txXfrm>
        <a:off x="6268211" y="2275907"/>
        <a:ext cx="914412" cy="784971"/>
      </dsp:txXfrm>
    </dsp:sp>
    <dsp:sp modelId="{DD09F918-ED96-452A-8BA8-EFB0843969AA}">
      <dsp:nvSpPr>
        <dsp:cNvPr id="0" name=""/>
        <dsp:cNvSpPr/>
      </dsp:nvSpPr>
      <dsp:spPr>
        <a:xfrm>
          <a:off x="8058484" y="1232312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701595"/>
              <a:satOff val="-12118"/>
              <a:lumOff val="-818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7A99B2-F95E-40C9-8AB4-CAD76D7F1846}">
      <dsp:nvSpPr>
        <dsp:cNvPr id="0" name=""/>
        <dsp:cNvSpPr/>
      </dsp:nvSpPr>
      <dsp:spPr>
        <a:xfrm>
          <a:off x="7142788" y="1487616"/>
          <a:ext cx="1324737" cy="11372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915304"/>
              <a:satOff val="-12668"/>
              <a:lumOff val="-85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3E97A1-7DA6-418E-8FC3-7F29A7F6065D}">
      <dsp:nvSpPr>
        <dsp:cNvPr id="0" name=""/>
        <dsp:cNvSpPr/>
      </dsp:nvSpPr>
      <dsp:spPr>
        <a:xfrm>
          <a:off x="8058484" y="1494277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995444"/>
              <a:satOff val="-12875"/>
              <a:lumOff val="-869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CA000E-64A5-4E3F-B1ED-7596C0BD6481}">
      <dsp:nvSpPr>
        <dsp:cNvPr id="0" name=""/>
        <dsp:cNvSpPr/>
      </dsp:nvSpPr>
      <dsp:spPr>
        <a:xfrm>
          <a:off x="7175172" y="2763162"/>
          <a:ext cx="1391305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5529717"/>
                <a:satOff val="-14252"/>
                <a:lumOff val="-96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29717"/>
                <a:satOff val="-14252"/>
                <a:lumOff val="-96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29717"/>
                <a:satOff val="-14252"/>
                <a:lumOff val="-96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529717"/>
              <a:satOff val="-14252"/>
              <a:lumOff val="-962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Enrichment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Analysis,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Annotation</a:t>
          </a:r>
        </a:p>
      </dsp:txBody>
      <dsp:txXfrm>
        <a:off x="7385882" y="2935390"/>
        <a:ext cx="969885" cy="792757"/>
      </dsp:txXfrm>
    </dsp:sp>
    <dsp:sp modelId="{EAFB060C-EDEB-4A98-840A-528527255DC7}">
      <dsp:nvSpPr>
        <dsp:cNvPr id="0" name=""/>
        <dsp:cNvSpPr/>
      </dsp:nvSpPr>
      <dsp:spPr>
        <a:xfrm>
          <a:off x="4631079" y="4488750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289294"/>
              <a:satOff val="-13632"/>
              <a:lumOff val="-920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20BA6C3-BCAE-4433-AE32-D02CF2AFCF0C}">
      <dsp:nvSpPr>
        <dsp:cNvPr id="0" name=""/>
        <dsp:cNvSpPr/>
      </dsp:nvSpPr>
      <dsp:spPr>
        <a:xfrm>
          <a:off x="2623659" y="2776290"/>
          <a:ext cx="1324737" cy="11372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529717"/>
              <a:satOff val="-14252"/>
              <a:lumOff val="-962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6F112F-D528-4B43-BDB7-59E5D71E0476}">
      <dsp:nvSpPr>
        <dsp:cNvPr id="0" name=""/>
        <dsp:cNvSpPr/>
      </dsp:nvSpPr>
      <dsp:spPr>
        <a:xfrm>
          <a:off x="3736587" y="4483555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583144"/>
              <a:satOff val="-14390"/>
              <a:lumOff val="-971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990DA94-E9F5-4863-B521-A151CA3DD7CE}">
      <dsp:nvSpPr>
        <dsp:cNvPr id="0" name=""/>
        <dsp:cNvSpPr/>
      </dsp:nvSpPr>
      <dsp:spPr>
        <a:xfrm>
          <a:off x="6029155" y="869561"/>
          <a:ext cx="1345826" cy="10931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6144130"/>
                <a:satOff val="-15835"/>
                <a:lumOff val="-106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44130"/>
                <a:satOff val="-15835"/>
                <a:lumOff val="-106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44130"/>
                <a:satOff val="-15835"/>
                <a:lumOff val="-106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144130"/>
              <a:satOff val="-15835"/>
              <a:lumOff val="-1069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Visualization</a:t>
          </a:r>
        </a:p>
      </dsp:txBody>
      <dsp:txXfrm>
        <a:off x="6232405" y="1034654"/>
        <a:ext cx="939326" cy="762983"/>
      </dsp:txXfrm>
    </dsp:sp>
    <dsp:sp modelId="{D5336404-E87B-4A06-A560-50C6072838F0}">
      <dsp:nvSpPr>
        <dsp:cNvPr id="0" name=""/>
        <dsp:cNvSpPr/>
      </dsp:nvSpPr>
      <dsp:spPr>
        <a:xfrm>
          <a:off x="6027220" y="5126810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876993"/>
              <a:satOff val="-15147"/>
              <a:lumOff val="-1023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C87FA13-7210-4E56-8AFC-015CA46698F8}">
      <dsp:nvSpPr>
        <dsp:cNvPr id="0" name=""/>
        <dsp:cNvSpPr/>
      </dsp:nvSpPr>
      <dsp:spPr>
        <a:xfrm>
          <a:off x="5017843" y="3945480"/>
          <a:ext cx="1393848" cy="10937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144130"/>
              <a:satOff val="-15835"/>
              <a:lumOff val="-106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5837CB-0CFA-47E6-B5DA-F3E407894E48}">
      <dsp:nvSpPr>
        <dsp:cNvPr id="0" name=""/>
        <dsp:cNvSpPr/>
      </dsp:nvSpPr>
      <dsp:spPr>
        <a:xfrm>
          <a:off x="5766921" y="4974738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170843"/>
              <a:satOff val="-15904"/>
              <a:lumOff val="-1074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DFA74F2-F71A-435F-AB93-22288A71F376}">
      <dsp:nvSpPr>
        <dsp:cNvPr id="0" name=""/>
        <dsp:cNvSpPr/>
      </dsp:nvSpPr>
      <dsp:spPr>
        <a:xfrm>
          <a:off x="7162955" y="4004027"/>
          <a:ext cx="1406234" cy="1137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Cell Cycle Analysis</a:t>
          </a:r>
        </a:p>
      </dsp:txBody>
      <dsp:txXfrm>
        <a:off x="7374909" y="4175433"/>
        <a:ext cx="982326" cy="794401"/>
      </dsp:txXfrm>
    </dsp:sp>
    <dsp:sp modelId="{CA89CDCD-A3D1-4C9C-B9B4-04D82B5C2BAB}">
      <dsp:nvSpPr>
        <dsp:cNvPr id="0" name=""/>
        <dsp:cNvSpPr/>
      </dsp:nvSpPr>
      <dsp:spPr>
        <a:xfrm>
          <a:off x="8295542" y="4502980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464693"/>
              <a:satOff val="-16662"/>
              <a:lumOff val="-1125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A42277C-F5F2-4194-8C6F-9E49D8BAEEBE}">
      <dsp:nvSpPr>
        <dsp:cNvPr id="0" name=""/>
        <dsp:cNvSpPr/>
      </dsp:nvSpPr>
      <dsp:spPr>
        <a:xfrm flipV="1">
          <a:off x="8498428" y="4659091"/>
          <a:ext cx="99871" cy="621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A66ACC-7872-4E53-8688-096F871CBC63}">
      <dsp:nvSpPr>
        <dsp:cNvPr id="0" name=""/>
        <dsp:cNvSpPr/>
      </dsp:nvSpPr>
      <dsp:spPr>
        <a:xfrm>
          <a:off x="8540967" y="4377548"/>
          <a:ext cx="154320" cy="1332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93169-DA00-4B0A-BE19-8D6D59773906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939D8-F292-4DFD-B73A-4E7FAB9BA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0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cell genomics has become an important tool in studying heterogenous and complex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2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area of research</a:t>
            </a:r>
          </a:p>
          <a:p>
            <a:pPr lvl="1"/>
            <a:r>
              <a:rPr lang="en-US" dirty="0"/>
              <a:t>Reducing effect of confounders such as detection rate &amp; cell cycle phase</a:t>
            </a:r>
          </a:p>
          <a:p>
            <a:pPr lvl="1"/>
            <a:r>
              <a:rPr lang="en-US" dirty="0"/>
              <a:t>Discriminative similarity metrics</a:t>
            </a:r>
          </a:p>
          <a:p>
            <a:pPr lvl="1"/>
            <a:r>
              <a:rPr lang="en-US" sz="2800" dirty="0"/>
              <a:t>Scalability to millions of cells…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68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methods we proposed to deal with </a:t>
            </a:r>
            <a:r>
              <a:rPr lang="en-US" dirty="0" err="1"/>
              <a:t>sc</a:t>
            </a:r>
            <a:r>
              <a:rPr lang="en-US" dirty="0"/>
              <a:t> clustering issues, most clustering methods use PCA as feature selection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27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1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65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drop-outs typically do not affect the highly expressed genes as severely but may affect biologically interesting genes expressed at low levels such as transcription factors.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4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Challenges: Deciding on PCs to use</a:t>
            </a:r>
          </a:p>
          <a:p>
            <a:pPr lvl="1"/>
            <a:r>
              <a:rPr lang="en-US" dirty="0"/>
              <a:t>CC genes based PCA vs. PC loadings analysis</a:t>
            </a:r>
          </a:p>
          <a:p>
            <a:r>
              <a:rPr lang="en-US" dirty="0"/>
              <a:t>Normalization</a:t>
            </a:r>
          </a:p>
          <a:p>
            <a:pPr lvl="1"/>
            <a:r>
              <a:rPr lang="en-US" dirty="0"/>
              <a:t>Centering (mean-based) &amp; Scaling (</a:t>
            </a:r>
            <a:r>
              <a:rPr lang="en-US" dirty="0" err="1"/>
              <a:t>sd</a:t>
            </a:r>
            <a:r>
              <a:rPr lang="en-US" dirty="0"/>
              <a:t>-based) of cells (genes)</a:t>
            </a:r>
          </a:p>
          <a:p>
            <a:r>
              <a:rPr lang="en-US" dirty="0"/>
              <a:t>Gene Lists</a:t>
            </a:r>
          </a:p>
          <a:p>
            <a:pPr lvl="1"/>
            <a:r>
              <a:rPr lang="en-US" dirty="0"/>
              <a:t>Genes Correlation Filter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Contribution : methods in various parts of the workflow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7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unequal variances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a two-sample   used to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 the            hypothesis                  equal means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94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8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94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Clustering using only few genes in the heatmap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6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6854F-2CC8-4588-ACA0-135A57DB9A6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69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41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07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 KNN, which uses similarity between genes, </a:t>
            </a:r>
            <a:r>
              <a:rPr lang="en-US" dirty="0" err="1"/>
              <a:t>LSImpute</a:t>
            </a:r>
            <a:r>
              <a:rPr lang="en-US" dirty="0"/>
              <a:t> uses similarity between cells. Also, the number of nearest cells used for imputation is not fixed but depends on the minimum similarity threshold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21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Bulk: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comparative transcriptomics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Cell Type Identification </a:t>
            </a:r>
            <a:r>
              <a:rPr lang="en-US" sz="1200" dirty="0"/>
              <a:t>(e.g. seemingly uniform populations such as immune cells that have been purified on the basis of cell-surface markers)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9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3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Contribution : methods in various parts of the workflow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9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start from the beginning, we look at various metrics, </a:t>
            </a:r>
          </a:p>
          <a:p>
            <a:r>
              <a:rPr lang="en-US" dirty="0"/>
              <a:t>Long tails need to be excluded, too little ribosomal protein might indicate low viability, too much mitochondrial content might indicate broken cells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9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efficiency: part of the preprocessing steps;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both neighbor graph embedding algorithms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essential idea of probabilistic algorithms is to employ some amount of randomness in order to derive a smaller matrix from a high-dimensional data matrix. The smaller matrix is then used to compute the desired low-rank approximation.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computationally efficient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37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takes us to several computational methods that we proposed for various parts of the workflow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that we covered preparing the data for analysis, the goal is either to identify important genes or isolate important cell groups</a:t>
            </a:r>
          </a:p>
          <a:p>
            <a:r>
              <a:rPr lang="en-US" dirty="0"/>
              <a:t>Confounder to clustering: drop outs and cell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26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</a:t>
            </a:r>
            <a:r>
              <a:rPr lang="en-US" dirty="0">
                <a:sym typeface="Wingdings" panose="05000000000000000000" pitchFamily="2" charset="2"/>
              </a:rPr>
              <a:t> clustering cells into cell types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AAC39-750F-4C54-BAE9-555BBEFCD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0D71A-CF1A-4EC1-94F6-1615D135D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9367-5324-435C-87CD-F188D9A1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260C2-9C33-46BE-B2C1-07FCE57E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68F41-219F-4123-8659-EB7BDDC8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9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9F4A7-9A84-47BC-BEAB-6CA11F0F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C3BD9-59F4-4B5C-8FE5-B5DF7CE1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F8E53-7136-4B34-950A-C2274F9D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54FBE-18CB-44AD-9CB8-75CDAA00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9E91-041D-4B4E-8D0B-7F4829F3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9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1BC4C-8BC8-4058-A4CC-70EFCB0BB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76DD8-D5E4-4DDE-8197-10248E84E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00267-46D7-4AD2-A1D4-80B14DCAE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AFA78-A4CA-4B72-A67D-1C9894F33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7E9BB-327A-45A1-90F6-3F362D91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8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8E70-9AE5-4E9C-9CC8-87A143D7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2B3CC-8BDC-4C29-951B-F203182AC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0B8E8-FD8A-4602-B974-0637B618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3DED1-8ABA-4290-9608-498F982A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1A79-8320-482F-9E89-25CE42BD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8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5A66-ADEA-42DC-A963-7E7100A6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F38F3-2AF4-4960-B27E-B93C8906A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1185F-B738-4D95-8F8A-0A7F0059C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5B8BE-6649-47B4-BBE3-5E8E781EE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28B4F-4A43-4AD0-BB36-39030602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BE1F-4957-431B-9BB3-4A72FD25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C4163-9F2E-4171-AA1D-23E61EF1C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46060-7936-41DD-AB90-613CF204A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692FD-329E-42BD-BB95-9C5B4949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0A381-F376-4B4F-B2C6-B175DA9C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19C4E-0FCD-472D-87A0-DB6D7557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0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062C-9731-45D1-9E8E-DC7465B2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18F5-62F6-484E-BC36-CC40AC9BA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0F798-2BA9-4C6B-A33C-557205009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AA470-79A1-4333-9FE6-90C5FB1F4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794A5-2C14-4061-B14C-D4A22C462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53443-A848-490A-B843-B3903CE2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03FFFC-BAD1-46C6-9029-94A8DB4B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0081F5-DD39-48FB-AE9A-A79FCFBA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6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3DDD-B9E2-4E9A-97B8-F28080EC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832C0-AB89-489B-8B79-99BB66913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B781E-BFFE-48F7-BFAF-01D9577B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6E6AA-FA00-4133-BB3C-46E83880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6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1AA13-7E2D-4E0A-8611-40685012B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6ECD4-988E-4E5E-9926-52747D6F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FEE77-5C2D-4D3C-B7F6-CF0C61D4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9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1C1A8-640A-49AA-A539-67261B2B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51324-2BA8-420A-A775-EFFAF297F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559FE-FF70-47BF-94DC-C442F2284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FD4EB-22C8-4B33-A464-1DA8DCA3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71BBA-E082-45C1-AE60-0C7D056D3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4E41-C58D-4CA8-805C-BE97AA04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0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AF51F-9226-4408-9319-6B24AE997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4FF23-4C33-40D5-A249-A45E873E1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1E063-9184-4E75-9877-E07AFD77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264F3-B0A1-4E1F-B000-A3E4F7B73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DE65D-A9F0-42D5-827C-F6291DA9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C6591-9061-476C-8381-1CFAD395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5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25DF4-0CFD-4DDB-B455-39CB225E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A2B06-5F5E-4598-B768-82A3348E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895C9-830B-497B-B2E4-3FB84D6EC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03366-E661-43B1-A4F0-CCBC86DCB1C2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DE47-BA89-4653-ADE1-087C108FE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96B87-40AA-4B50-9CF1-7E6324CA7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B545-1BEF-4F19-A4B8-A36A6910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3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64.xml"/><Relationship Id="rId7" Type="http://schemas.openxmlformats.org/officeDocument/2006/relationships/image" Target="../media/image27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7.xml"/><Relationship Id="rId5" Type="http://schemas.openxmlformats.org/officeDocument/2006/relationships/slide" Target="slide66.xml"/><Relationship Id="rId4" Type="http://schemas.openxmlformats.org/officeDocument/2006/relationships/slide" Target="slide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7" Type="http://schemas.openxmlformats.org/officeDocument/2006/relationships/image" Target="../media/image38.emf"/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84.xml"/><Relationship Id="rId4" Type="http://schemas.openxmlformats.org/officeDocument/2006/relationships/slide" Target="slide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sc1.engr.uconn.edu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11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3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" Target="slide7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0.emf"/><Relationship Id="rId7" Type="http://schemas.openxmlformats.org/officeDocument/2006/relationships/image" Target="../media/image133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geo/query/acc.cgi?acc=GSE64016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FB6C-D8EB-43A8-991D-A81740A5B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963" y="1154541"/>
            <a:ext cx="9772073" cy="1754909"/>
          </a:xfrm>
        </p:spPr>
        <p:txBody>
          <a:bodyPr>
            <a:normAutofit/>
          </a:bodyPr>
          <a:lstStyle/>
          <a:p>
            <a:r>
              <a:rPr lang="en-US" sz="5200" dirty="0"/>
              <a:t>Computational Methods for the Analysis of Single Cell RNA-Seq Data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AB35F-A6E3-445A-AFE3-9B322C9F4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4737"/>
            <a:ext cx="9144000" cy="165576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3000" b="1" dirty="0" err="1"/>
              <a:t>Marmar</a:t>
            </a:r>
            <a:r>
              <a:rPr lang="en-US" sz="3000" b="1" dirty="0"/>
              <a:t> Moussa</a:t>
            </a:r>
          </a:p>
          <a:p>
            <a:pPr>
              <a:spcBef>
                <a:spcPts val="0"/>
              </a:spcBef>
            </a:pPr>
            <a:r>
              <a:rPr lang="en-US" dirty="0"/>
              <a:t>Supervisor: Ion M</a:t>
            </a:r>
            <a:r>
              <a:rPr lang="vi-VN" dirty="0"/>
              <a:t>ă</a:t>
            </a:r>
            <a:r>
              <a:rPr lang="en-US" dirty="0" err="1"/>
              <a:t>ndoiu</a:t>
            </a:r>
            <a:endParaRPr lang="en-US" dirty="0"/>
          </a:p>
          <a:p>
            <a:pPr>
              <a:spcBef>
                <a:spcPts val="0"/>
              </a:spcBef>
            </a:pPr>
            <a:br>
              <a:rPr lang="en-US" dirty="0"/>
            </a:br>
            <a:r>
              <a:rPr lang="en-US" dirty="0"/>
              <a:t>Computer Science &amp; Engineering Department</a:t>
            </a:r>
            <a:br>
              <a:rPr lang="en-US" dirty="0"/>
            </a:br>
            <a:r>
              <a:rPr lang="en-US" dirty="0"/>
              <a:t>University of Connecticut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76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9FBC-7DAE-45A4-A8B8-FABA6AF3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Analysis -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6EA0C-544E-4059-B7DD-89A5998F8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Pre-Processing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Cell/Gene Quality Control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Dimensionality reduction</a:t>
            </a:r>
          </a:p>
          <a:p>
            <a:r>
              <a:rPr lang="en-US" dirty="0">
                <a:solidFill>
                  <a:schemeClr val="accent1"/>
                </a:solidFill>
              </a:rPr>
              <a:t>TF-IDF-based Informative Genes</a:t>
            </a:r>
            <a:r>
              <a:rPr lang="en-US" sz="2400" dirty="0">
                <a:solidFill>
                  <a:schemeClr val="accent1"/>
                </a:solidFill>
              </a:rPr>
              <a:t>’</a:t>
            </a:r>
            <a:r>
              <a:rPr lang="en-US" dirty="0">
                <a:solidFill>
                  <a:schemeClr val="accent1"/>
                </a:solidFill>
              </a:rPr>
              <a:t> Selection</a:t>
            </a:r>
          </a:p>
          <a:p>
            <a:r>
              <a:rPr lang="en-US" dirty="0">
                <a:solidFill>
                  <a:schemeClr val="accent1"/>
                </a:solidFill>
              </a:rPr>
              <a:t>TF-IDF-based Clustering Methods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chemeClr val="accent1"/>
                </a:solidFill>
              </a:rPr>
              <a:t>LSImpute</a:t>
            </a:r>
            <a:r>
              <a:rPr lang="en-US" dirty="0">
                <a:solidFill>
                  <a:schemeClr val="accent1"/>
                </a:solidFill>
              </a:rPr>
              <a:t>: Locality Sensitive Imputation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/>
                </a:solidFill>
              </a:rPr>
              <a:t>Cell Cycle Analysis</a:t>
            </a:r>
          </a:p>
          <a:p>
            <a:r>
              <a:rPr lang="en-US" dirty="0"/>
              <a:t>Cell type identification/annotation</a:t>
            </a:r>
          </a:p>
          <a:p>
            <a:pPr lvl="1"/>
            <a:r>
              <a:rPr lang="en-US" dirty="0"/>
              <a:t>Differential Expression Analysis</a:t>
            </a:r>
          </a:p>
          <a:p>
            <a:pPr lvl="1"/>
            <a:r>
              <a:rPr lang="en-US" dirty="0"/>
              <a:t>Enrichment Analysis</a:t>
            </a:r>
          </a:p>
          <a:p>
            <a:r>
              <a:rPr lang="en-US" dirty="0"/>
              <a:t>Visualization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1452585-1854-42F4-B6F6-3317A51C6A8A}"/>
              </a:ext>
            </a:extLst>
          </p:cNvPr>
          <p:cNvSpPr/>
          <p:nvPr/>
        </p:nvSpPr>
        <p:spPr>
          <a:xfrm>
            <a:off x="7509163" y="2078181"/>
            <a:ext cx="563418" cy="3620654"/>
          </a:xfrm>
          <a:prstGeom prst="rightBrace">
            <a:avLst>
              <a:gd name="adj1" fmla="val 123087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B3532-7003-44C3-A008-40737072C6A4}"/>
              </a:ext>
            </a:extLst>
          </p:cNvPr>
          <p:cNvSpPr txBox="1"/>
          <p:nvPr/>
        </p:nvSpPr>
        <p:spPr>
          <a:xfrm>
            <a:off x="8276734" y="3429001"/>
            <a:ext cx="363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SC1 interactive workflow </a:t>
            </a:r>
            <a:r>
              <a:rPr lang="en-US" sz="2400" dirty="0"/>
              <a:t>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https://sc1.engr.uconn.edu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95237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F2EA-ED0A-4173-93B4-04574E47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1DCC1-CA03-4466-B4AA-A77AE6CB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273"/>
            <a:ext cx="10633364" cy="515360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100" dirty="0" err="1"/>
              <a:t>Satija</a:t>
            </a:r>
            <a:r>
              <a:rPr lang="en-US" sz="1100" dirty="0"/>
              <a:t>, R., Farrell, J.A., </a:t>
            </a:r>
            <a:r>
              <a:rPr lang="en-US" sz="1100" dirty="0" err="1"/>
              <a:t>Gennert</a:t>
            </a:r>
            <a:r>
              <a:rPr lang="en-US" sz="1100" dirty="0"/>
              <a:t>, D., </a:t>
            </a:r>
            <a:r>
              <a:rPr lang="en-US" sz="1100" dirty="0" err="1"/>
              <a:t>Schier</a:t>
            </a:r>
            <a:r>
              <a:rPr lang="en-US" sz="1100" dirty="0"/>
              <a:t>, A.F., Regev, A.: Spatial reconstruction of single-cell gene expression data. Nature biotechnology 33(5), 495{502 (2015)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Zheng, G.X.Y., Terry, J.M., </a:t>
            </a:r>
            <a:r>
              <a:rPr lang="en-US" sz="1100" dirty="0" err="1"/>
              <a:t>Belgrader</a:t>
            </a:r>
            <a:r>
              <a:rPr lang="en-US" sz="1100" dirty="0"/>
              <a:t>, P., </a:t>
            </a:r>
            <a:r>
              <a:rPr lang="en-US" sz="1100" dirty="0" err="1"/>
              <a:t>Ryvkin</a:t>
            </a:r>
            <a:r>
              <a:rPr lang="en-US" sz="1100" dirty="0"/>
              <a:t>, P., Bent, Z.W., Wilson, R., </a:t>
            </a:r>
            <a:r>
              <a:rPr lang="en-US" sz="1100" dirty="0" err="1"/>
              <a:t>Ziraldo</a:t>
            </a:r>
            <a:r>
              <a:rPr lang="en-US" sz="1100" dirty="0"/>
              <a:t>, S.B., Wheeler, T.D., McDermott, G.P., Zhu, J., Gregory, M.T., </a:t>
            </a:r>
            <a:r>
              <a:rPr lang="en-US" sz="1100" dirty="0" err="1"/>
              <a:t>Shuga</a:t>
            </a:r>
            <a:r>
              <a:rPr lang="en-US" sz="1100" dirty="0"/>
              <a:t>, J., </a:t>
            </a:r>
            <a:r>
              <a:rPr lang="en-US" sz="1100" dirty="0" err="1"/>
              <a:t>Montesclaros</a:t>
            </a:r>
            <a:r>
              <a:rPr lang="en-US" sz="1100" dirty="0"/>
              <a:t>, L., Underwood, J.G., Masquelier, D.A., Nishimura, S.Y., </a:t>
            </a:r>
            <a:r>
              <a:rPr lang="en-US" sz="1100" dirty="0" err="1"/>
              <a:t>Schnall</a:t>
            </a:r>
            <a:r>
              <a:rPr lang="en-US" sz="1100" dirty="0"/>
              <a:t>-Levin, M., Wyatt, P.W., Hindson, C.M., Bharadwaj, R., Wong, A., Ness, K.D., </a:t>
            </a:r>
            <a:r>
              <a:rPr lang="en-US" sz="1100" dirty="0" err="1"/>
              <a:t>Beppu</a:t>
            </a:r>
            <a:r>
              <a:rPr lang="en-US" sz="1100" dirty="0"/>
              <a:t>, L.W., </a:t>
            </a:r>
            <a:r>
              <a:rPr lang="en-US" sz="1100" dirty="0" err="1"/>
              <a:t>Deeg</a:t>
            </a:r>
            <a:r>
              <a:rPr lang="en-US" sz="1100" dirty="0"/>
              <a:t>, H.J., McFarland, C., Loeb, K.R., Valente, W.J., Ericson, N.G., Stevens, E.A., </a:t>
            </a:r>
            <a:r>
              <a:rPr lang="en-US" sz="1100" dirty="0" err="1"/>
              <a:t>Radich</a:t>
            </a:r>
            <a:r>
              <a:rPr lang="en-US" sz="1100" dirty="0"/>
              <a:t>, J.P., Mikkelsen, T.S., Hindson, B.J., </a:t>
            </a:r>
            <a:r>
              <a:rPr lang="en-US" sz="1100" dirty="0" err="1"/>
              <a:t>Bielas</a:t>
            </a:r>
            <a:r>
              <a:rPr lang="en-US" sz="1100" dirty="0"/>
              <a:t>, J.H.: Massively parallel digital transcriptional profiling of single cells.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 err="1"/>
              <a:t>Tibshirani</a:t>
            </a:r>
            <a:r>
              <a:rPr lang="en-US" sz="1100" dirty="0"/>
              <a:t>, R., Walther, G., Hastie, T.: Estimating the number of clusters in a data set via the gap statistic. Journal of the Royal Statistical Society: Series B (Statistical Methodology) 63(2), 411{423 (2001).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>
                <a:solidFill>
                  <a:srgbClr val="0070C0"/>
                </a:solidFill>
              </a:rPr>
              <a:t>Moussa, M., and </a:t>
            </a:r>
            <a:r>
              <a:rPr lang="en-US" sz="1100" dirty="0" err="1">
                <a:solidFill>
                  <a:srgbClr val="0070C0"/>
                </a:solidFill>
              </a:rPr>
              <a:t>Mandoiu</a:t>
            </a:r>
            <a:r>
              <a:rPr lang="en-US" sz="1100" dirty="0">
                <a:solidFill>
                  <a:srgbClr val="0070C0"/>
                </a:solidFill>
              </a:rPr>
              <a:t>, I.: Clustering </a:t>
            </a:r>
            <a:r>
              <a:rPr lang="en-US" sz="1100" dirty="0" err="1">
                <a:solidFill>
                  <a:srgbClr val="0070C0"/>
                </a:solidFill>
              </a:rPr>
              <a:t>scRNA</a:t>
            </a:r>
            <a:r>
              <a:rPr lang="en-US" sz="1100" dirty="0">
                <a:solidFill>
                  <a:srgbClr val="0070C0"/>
                </a:solidFill>
              </a:rPr>
              <a:t>-Seq Data using TF-IDF. Bioinformatics Research and Applications. 13th International Symposium, ISBRA 2017, Honolulu, HI, USA.  Lecture Notes in Computer Science book series ( Extended Abstract in LNCS, volume 10330).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>
                <a:solidFill>
                  <a:srgbClr val="0070C0"/>
                </a:solidFill>
              </a:rPr>
              <a:t>Moussa, M., and </a:t>
            </a:r>
            <a:r>
              <a:rPr lang="en-US" sz="1100" dirty="0" err="1">
                <a:solidFill>
                  <a:srgbClr val="0070C0"/>
                </a:solidFill>
              </a:rPr>
              <a:t>Mandoiu</a:t>
            </a:r>
            <a:r>
              <a:rPr lang="en-US" sz="1100" dirty="0">
                <a:solidFill>
                  <a:srgbClr val="0070C0"/>
                </a:solidFill>
              </a:rPr>
              <a:t>, I.: Single Cell RNA-seq Data Clustering using TF-IDF based Methods. (BMC Genomics, 2018).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Kwak, I.Y., Gong, W., </a:t>
            </a:r>
            <a:r>
              <a:rPr lang="en-US" sz="1100" dirty="0" err="1"/>
              <a:t>Koyano</a:t>
            </a:r>
            <a:r>
              <a:rPr lang="en-US" sz="1100" dirty="0"/>
              <a:t>-Nakagawa, N., Garry, D.: </a:t>
            </a:r>
            <a:r>
              <a:rPr lang="en-US" sz="1100" dirty="0" err="1"/>
              <a:t>Drimpute</a:t>
            </a:r>
            <a:r>
              <a:rPr lang="en-US" sz="1100" dirty="0"/>
              <a:t>: Imputing dropout events in single cell </a:t>
            </a:r>
            <a:r>
              <a:rPr lang="en-US" sz="1100" dirty="0" err="1"/>
              <a:t>rna</a:t>
            </a:r>
            <a:r>
              <a:rPr lang="en-US" sz="1100" dirty="0"/>
              <a:t> sequencing data. </a:t>
            </a:r>
            <a:r>
              <a:rPr lang="en-US" sz="1100" dirty="0" err="1"/>
              <a:t>bioRxiv</a:t>
            </a:r>
            <a:r>
              <a:rPr lang="en-US" sz="1100" dirty="0"/>
              <a:t> p. 181479 (2017)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 err="1"/>
              <a:t>Leskovec</a:t>
            </a:r>
            <a:r>
              <a:rPr lang="en-US" sz="1100" dirty="0"/>
              <a:t>, J., </a:t>
            </a:r>
            <a:r>
              <a:rPr lang="en-US" sz="1100" dirty="0" err="1"/>
              <a:t>Rajaraman</a:t>
            </a:r>
            <a:r>
              <a:rPr lang="en-US" sz="1100" dirty="0"/>
              <a:t>, A., Ullman, J.D.: Mining of massive datasets. Cambridge University Press (2014) 20.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Li, C.L., Li, K.C., Wu, D., Chen, Y., Luo, H., Zhao, J.R., Wang, S.S., Sun, M.M., Lu, Y.J., Zhong, </a:t>
            </a:r>
            <a:r>
              <a:rPr lang="en-US" sz="1100" dirty="0" err="1"/>
              <a:t>Y.Q.,et</a:t>
            </a:r>
            <a:r>
              <a:rPr lang="en-US" sz="1100" dirty="0"/>
              <a:t> al.: Somatosensory neuron types </a:t>
            </a:r>
            <a:r>
              <a:rPr lang="en-US" sz="1100" dirty="0" err="1"/>
              <a:t>identied</a:t>
            </a:r>
            <a:r>
              <a:rPr lang="en-US" sz="1100" dirty="0"/>
              <a:t> by high-coverage single-cell </a:t>
            </a:r>
            <a:r>
              <a:rPr lang="en-US" sz="1100" dirty="0" err="1"/>
              <a:t>rna</a:t>
            </a:r>
            <a:r>
              <a:rPr lang="en-US" sz="1100" dirty="0"/>
              <a:t>-sequencing and functional heterogeneity. Cell research 26(1), 83 (2016)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21. Li, W.V., Li, J.J.: </a:t>
            </a:r>
            <a:r>
              <a:rPr lang="en-US" sz="1100" dirty="0" err="1"/>
              <a:t>scimpute</a:t>
            </a:r>
            <a:r>
              <a:rPr lang="en-US" sz="1100" dirty="0"/>
              <a:t>: accurate and robust imputation for single cell </a:t>
            </a:r>
            <a:r>
              <a:rPr lang="en-US" sz="1100" dirty="0" err="1"/>
              <a:t>rna</a:t>
            </a:r>
            <a:r>
              <a:rPr lang="en-US" sz="1100" dirty="0"/>
              <a:t>-seq data. </a:t>
            </a:r>
            <a:r>
              <a:rPr lang="en-US" sz="1100" dirty="0" err="1"/>
              <a:t>bioRxiv</a:t>
            </a:r>
            <a:r>
              <a:rPr lang="en-US" sz="1100" dirty="0"/>
              <a:t> p. 141598 (2017)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>
                <a:solidFill>
                  <a:srgbClr val="0070C0"/>
                </a:solidFill>
              </a:rPr>
              <a:t>Moussa, M., </a:t>
            </a:r>
            <a:r>
              <a:rPr lang="en-US" sz="1100" dirty="0" err="1">
                <a:solidFill>
                  <a:srgbClr val="0070C0"/>
                </a:solidFill>
              </a:rPr>
              <a:t>Mandoiu</a:t>
            </a:r>
            <a:r>
              <a:rPr lang="en-US" sz="1100" dirty="0">
                <a:solidFill>
                  <a:srgbClr val="0070C0"/>
                </a:solidFill>
              </a:rPr>
              <a:t>, I.: </a:t>
            </a:r>
            <a:r>
              <a:rPr lang="en-US" sz="1100" dirty="0" err="1">
                <a:solidFill>
                  <a:srgbClr val="0070C0"/>
                </a:solidFill>
              </a:rPr>
              <a:t>LSImpute</a:t>
            </a:r>
            <a:r>
              <a:rPr lang="en-US" sz="1100" dirty="0">
                <a:solidFill>
                  <a:srgbClr val="0070C0"/>
                </a:solidFill>
              </a:rPr>
              <a:t>: Locality sensitive imputation for single-cell RNA-seq data. (Journal of  Computational Biology, 2018).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 err="1"/>
              <a:t>Leng</a:t>
            </a:r>
            <a:r>
              <a:rPr lang="en-US" sz="1100" dirty="0"/>
              <a:t>, N., Chu, L.F., Barry, C., Li, Y., Choi, J., Li, X., Jiang, P., Stewart, R.M., Thomson, J.A., </a:t>
            </a:r>
            <a:r>
              <a:rPr lang="en-US" sz="1100" dirty="0" err="1"/>
              <a:t>Kendziorski</a:t>
            </a:r>
            <a:r>
              <a:rPr lang="en-US" sz="1100" dirty="0"/>
              <a:t>, C.: </a:t>
            </a:r>
            <a:r>
              <a:rPr lang="en-US" sz="1100" dirty="0" err="1"/>
              <a:t>Oscope</a:t>
            </a:r>
            <a:r>
              <a:rPr lang="en-US" sz="1100" dirty="0"/>
              <a:t> </a:t>
            </a:r>
            <a:r>
              <a:rPr lang="en-US" sz="1100" dirty="0" err="1"/>
              <a:t>identies</a:t>
            </a:r>
            <a:r>
              <a:rPr lang="en-US" sz="1100" dirty="0"/>
              <a:t> oscillatory genes in unsynchronized single-cell </a:t>
            </a:r>
            <a:r>
              <a:rPr lang="en-US" sz="1100" dirty="0" err="1"/>
              <a:t>rna</a:t>
            </a:r>
            <a:r>
              <a:rPr lang="en-US" sz="1100" dirty="0"/>
              <a:t>-seq experiments. Nature methods 12(10), 947 (2015)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 err="1"/>
              <a:t>Scialdone</a:t>
            </a:r>
            <a:r>
              <a:rPr lang="en-US" sz="1100" dirty="0"/>
              <a:t>, A., Natarajan, K.N., Saraiva, L.R., </a:t>
            </a:r>
            <a:r>
              <a:rPr lang="en-US" sz="1100" dirty="0" err="1"/>
              <a:t>Proserpio</a:t>
            </a:r>
            <a:r>
              <a:rPr lang="en-US" sz="1100" dirty="0"/>
              <a:t>, V., </a:t>
            </a:r>
            <a:r>
              <a:rPr lang="en-US" sz="1100" dirty="0" err="1"/>
              <a:t>Teichmann</a:t>
            </a:r>
            <a:r>
              <a:rPr lang="en-US" sz="1100" dirty="0"/>
              <a:t>, S.A., </a:t>
            </a:r>
            <a:r>
              <a:rPr lang="en-US" sz="1100" dirty="0" err="1"/>
              <a:t>Stegle</a:t>
            </a:r>
            <a:r>
              <a:rPr lang="en-US" sz="1100" dirty="0"/>
              <a:t>, O., </a:t>
            </a:r>
            <a:r>
              <a:rPr lang="en-US" sz="1100" dirty="0" err="1"/>
              <a:t>Marioni</a:t>
            </a:r>
            <a:r>
              <a:rPr lang="en-US" sz="1100" dirty="0"/>
              <a:t>, J.C., Buettner, F.: Computational assignment of cell-cycle stage from single-cell transcriptome data. Methods 85, 54{61 (2015)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Liu, </a:t>
            </a:r>
            <a:r>
              <a:rPr lang="en-US" sz="1100" dirty="0" err="1"/>
              <a:t>Zehua</a:t>
            </a:r>
            <a:r>
              <a:rPr lang="en-US" sz="1100" dirty="0"/>
              <a:t>, et al. "Reconstructing cell cycle pseudo time-series via single-cell transcriptome data." Nature communications 8.1 (2017): 22.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Barron, Martin, and Jun Li. "Identifying and removing the cell-cycle effect from single-cell RNA-sequencing data." Scientific reports 6 (2016): 33892.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>
                <a:solidFill>
                  <a:srgbClr val="0070C0"/>
                </a:solidFill>
              </a:rPr>
              <a:t>Moussa, M. Computational cell cycle analysis of single cell RNA-seq data. 2018 IEEE 8th International Conference on Computational Advances in Bio and Medical Sciences (ICCABS). (2018) (preprint)</a:t>
            </a:r>
          </a:p>
        </p:txBody>
      </p:sp>
    </p:spTree>
    <p:extLst>
      <p:ext uri="{BB962C8B-B14F-4D97-AF65-F5344CB8AC3E}">
        <p14:creationId xmlns:p14="http://schemas.microsoft.com/office/powerpoint/2010/main" val="3910577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60586-7BC2-451E-B23F-F4B177A9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Clustering </a:t>
            </a:r>
            <a:r>
              <a:rPr lang="en-US" dirty="0" err="1"/>
              <a:t>scRNA</a:t>
            </a:r>
            <a:r>
              <a:rPr lang="en-US" dirty="0"/>
              <a:t>-Seq Data using TF-IDF based Methods</a:t>
            </a:r>
          </a:p>
        </p:txBody>
      </p:sp>
    </p:spTree>
    <p:extLst>
      <p:ext uri="{BB962C8B-B14F-4D97-AF65-F5344CB8AC3E}">
        <p14:creationId xmlns:p14="http://schemas.microsoft.com/office/powerpoint/2010/main" val="2054054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0961-E2EC-469F-9AAF-4716EC67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Cell Type Identification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6663EF-1CE0-4938-9358-49C57DDDC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30" y="1983051"/>
            <a:ext cx="7430537" cy="2734057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D78C76-B0B4-4E2E-89A2-C5917B5E4CB1}"/>
              </a:ext>
            </a:extLst>
          </p:cNvPr>
          <p:cNvSpPr txBox="1">
            <a:spLocks/>
          </p:cNvSpPr>
          <p:nvPr/>
        </p:nvSpPr>
        <p:spPr>
          <a:xfrm>
            <a:off x="838200" y="1810327"/>
            <a:ext cx="10515600" cy="4366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Unsupervised multi-class unique-label learning: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Challenges for single cell clustering: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A682E-5F5D-428D-B93D-8E9423577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6" y="4889832"/>
            <a:ext cx="7843981" cy="16665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C9E11C-E44F-42DF-B171-871EFC5A81DD}"/>
              </a:ext>
            </a:extLst>
          </p:cNvPr>
          <p:cNvSpPr/>
          <p:nvPr/>
        </p:nvSpPr>
        <p:spPr>
          <a:xfrm>
            <a:off x="9430327" y="4899068"/>
            <a:ext cx="2623128" cy="16030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Data size</a:t>
            </a:r>
          </a:p>
          <a:p>
            <a:pPr algn="ctr"/>
            <a:endParaRPr lang="en-US" sz="1050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Thousands of Genes x Thousands (Millions) of cells</a:t>
            </a:r>
          </a:p>
        </p:txBody>
      </p:sp>
    </p:spTree>
    <p:extLst>
      <p:ext uri="{BB962C8B-B14F-4D97-AF65-F5344CB8AC3E}">
        <p14:creationId xmlns:p14="http://schemas.microsoft.com/office/powerpoint/2010/main" val="15575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63" y="43183"/>
            <a:ext cx="8229600" cy="1143000"/>
          </a:xfrm>
        </p:spPr>
        <p:txBody>
          <a:bodyPr/>
          <a:lstStyle/>
          <a:p>
            <a:r>
              <a:rPr lang="en-US" dirty="0"/>
              <a:t>Clustering Methods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57896" y="43184"/>
            <a:ext cx="11431537" cy="6771633"/>
            <a:chOff x="1597090" y="917511"/>
            <a:chExt cx="9829800" cy="57928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1597090" y="917511"/>
              <a:ext cx="9829800" cy="5792823"/>
            </a:xfrm>
            <a:prstGeom prst="rect">
              <a:avLst/>
            </a:prstGeom>
            <a:ln>
              <a:noFill/>
            </a:ln>
            <a:effectLst/>
          </p:spPr>
        </p:sp>
        <p:sp>
          <p:nvSpPr>
            <p:cNvPr id="9" name="Freeform 8"/>
            <p:cNvSpPr/>
            <p:nvPr/>
          </p:nvSpPr>
          <p:spPr>
            <a:xfrm>
              <a:off x="7592552" y="6097844"/>
              <a:ext cx="642259" cy="4154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415498"/>
                  </a:lnTo>
                  <a:lnTo>
                    <a:pt x="642259" y="415498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592552" y="6052124"/>
              <a:ext cx="64225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642259" y="4572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592552" y="5682345"/>
              <a:ext cx="642259" cy="4154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15498"/>
                  </a:moveTo>
                  <a:lnTo>
                    <a:pt x="618808" y="415498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5431606" y="5422887"/>
              <a:ext cx="567665" cy="6749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44214" y="0"/>
                  </a:lnTo>
                  <a:lnTo>
                    <a:pt x="544214" y="674957"/>
                  </a:lnTo>
                  <a:lnTo>
                    <a:pt x="567665" y="674957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592552" y="4643598"/>
              <a:ext cx="642259" cy="6232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623248"/>
                  </a:lnTo>
                  <a:lnTo>
                    <a:pt x="642259" y="623248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7592552" y="4643598"/>
              <a:ext cx="642259" cy="2077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207749"/>
                  </a:lnTo>
                  <a:lnTo>
                    <a:pt x="642259" y="207749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7592552" y="4435849"/>
              <a:ext cx="642259" cy="2077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07749"/>
                  </a:moveTo>
                  <a:lnTo>
                    <a:pt x="618808" y="207749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592552" y="4020350"/>
              <a:ext cx="642259" cy="6232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23248"/>
                  </a:moveTo>
                  <a:lnTo>
                    <a:pt x="618808" y="623248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431606" y="4643598"/>
              <a:ext cx="567665" cy="7792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79289"/>
                  </a:moveTo>
                  <a:lnTo>
                    <a:pt x="544214" y="779289"/>
                  </a:lnTo>
                  <a:lnTo>
                    <a:pt x="544214" y="0"/>
                  </a:lnTo>
                  <a:lnTo>
                    <a:pt x="567665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199583" y="3923757"/>
              <a:ext cx="827711" cy="149912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804237" y="0"/>
                  </a:lnTo>
                  <a:lnTo>
                    <a:pt x="804237" y="1499129"/>
                  </a:lnTo>
                  <a:lnTo>
                    <a:pt x="827711" y="1499129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589623" y="2359676"/>
              <a:ext cx="642259" cy="124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1245363"/>
                  </a:lnTo>
                  <a:lnTo>
                    <a:pt x="642259" y="1245363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7589623" y="2359676"/>
              <a:ext cx="642259" cy="8302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830242"/>
                  </a:lnTo>
                  <a:lnTo>
                    <a:pt x="642259" y="830242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589623" y="2359676"/>
              <a:ext cx="642259" cy="415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415121"/>
                  </a:lnTo>
                  <a:lnTo>
                    <a:pt x="642259" y="415121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7589623" y="2313956"/>
              <a:ext cx="64225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642259" y="4572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7589623" y="1944555"/>
              <a:ext cx="642259" cy="415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15121"/>
                  </a:moveTo>
                  <a:lnTo>
                    <a:pt x="618808" y="415121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589623" y="1529433"/>
              <a:ext cx="642259" cy="8302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830242"/>
                  </a:moveTo>
                  <a:lnTo>
                    <a:pt x="618808" y="830242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589623" y="1114312"/>
              <a:ext cx="642259" cy="124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45363"/>
                  </a:moveTo>
                  <a:lnTo>
                    <a:pt x="618808" y="1245363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430529" y="2307113"/>
              <a:ext cx="56736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3918" y="45720"/>
                  </a:lnTo>
                  <a:lnTo>
                    <a:pt x="543918" y="52562"/>
                  </a:lnTo>
                  <a:lnTo>
                    <a:pt x="567369" y="52562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3199583" y="2352833"/>
              <a:ext cx="828007" cy="1570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70924"/>
                  </a:moveTo>
                  <a:lnTo>
                    <a:pt x="804533" y="1570924"/>
                  </a:lnTo>
                  <a:lnTo>
                    <a:pt x="804533" y="0"/>
                  </a:lnTo>
                  <a:lnTo>
                    <a:pt x="828007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1597090" y="3482297"/>
              <a:ext cx="1602493" cy="882921"/>
            </a:xfrm>
            <a:custGeom>
              <a:avLst/>
              <a:gdLst>
                <a:gd name="connsiteX0" fmla="*/ 0 w 1602493"/>
                <a:gd name="connsiteY0" fmla="*/ 0 h 882921"/>
                <a:gd name="connsiteX1" fmla="*/ 1602493 w 1602493"/>
                <a:gd name="connsiteY1" fmla="*/ 0 h 882921"/>
                <a:gd name="connsiteX2" fmla="*/ 1602493 w 1602493"/>
                <a:gd name="connsiteY2" fmla="*/ 882921 h 882921"/>
                <a:gd name="connsiteX3" fmla="*/ 0 w 1602493"/>
                <a:gd name="connsiteY3" fmla="*/ 882921 h 882921"/>
                <a:gd name="connsiteX4" fmla="*/ 0 w 1602493"/>
                <a:gd name="connsiteY4" fmla="*/ 0 h 88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2493" h="882921">
                  <a:moveTo>
                    <a:pt x="0" y="0"/>
                  </a:moveTo>
                  <a:lnTo>
                    <a:pt x="1602493" y="0"/>
                  </a:lnTo>
                  <a:lnTo>
                    <a:pt x="1602493" y="882921"/>
                  </a:lnTo>
                  <a:lnTo>
                    <a:pt x="0" y="88292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solidFill>
                    <a:schemeClr val="tx1"/>
                  </a:solidFill>
                </a:rPr>
                <a:t>Cells QC, Genes QC, Gap-Statistics Analysis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027590" y="1944555"/>
              <a:ext cx="1402939" cy="738319"/>
            </a:xfrm>
            <a:custGeom>
              <a:avLst/>
              <a:gdLst>
                <a:gd name="connsiteX0" fmla="*/ 0 w 1402939"/>
                <a:gd name="connsiteY0" fmla="*/ 0 h 660082"/>
                <a:gd name="connsiteX1" fmla="*/ 1402939 w 1402939"/>
                <a:gd name="connsiteY1" fmla="*/ 0 h 660082"/>
                <a:gd name="connsiteX2" fmla="*/ 1402939 w 1402939"/>
                <a:gd name="connsiteY2" fmla="*/ 660082 h 660082"/>
                <a:gd name="connsiteX3" fmla="*/ 0 w 1402939"/>
                <a:gd name="connsiteY3" fmla="*/ 660082 h 660082"/>
                <a:gd name="connsiteX4" fmla="*/ 0 w 1402939"/>
                <a:gd name="connsiteY4" fmla="*/ 0 h 66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939" h="660082">
                  <a:moveTo>
                    <a:pt x="0" y="0"/>
                  </a:moveTo>
                  <a:lnTo>
                    <a:pt x="1402939" y="0"/>
                  </a:lnTo>
                  <a:lnTo>
                    <a:pt x="1402939" y="660082"/>
                  </a:lnTo>
                  <a:lnTo>
                    <a:pt x="0" y="660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i="1" dirty="0">
                  <a:solidFill>
                    <a:schemeClr val="tx1"/>
                  </a:solidFill>
                </a:rPr>
                <a:t>Data Transformation: Log2(x+1) or none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997899" y="1743213"/>
              <a:ext cx="1591724" cy="1232925"/>
            </a:xfrm>
            <a:custGeom>
              <a:avLst/>
              <a:gdLst>
                <a:gd name="connsiteX0" fmla="*/ 0 w 1591724"/>
                <a:gd name="connsiteY0" fmla="*/ 0 h 1232925"/>
                <a:gd name="connsiteX1" fmla="*/ 1591724 w 1591724"/>
                <a:gd name="connsiteY1" fmla="*/ 0 h 1232925"/>
                <a:gd name="connsiteX2" fmla="*/ 1591724 w 1591724"/>
                <a:gd name="connsiteY2" fmla="*/ 1232925 h 1232925"/>
                <a:gd name="connsiteX3" fmla="*/ 0 w 1591724"/>
                <a:gd name="connsiteY3" fmla="*/ 1232925 h 1232925"/>
                <a:gd name="connsiteX4" fmla="*/ 0 w 1591724"/>
                <a:gd name="connsiteY4" fmla="*/ 0 h 12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1724" h="1232925">
                  <a:moveTo>
                    <a:pt x="0" y="0"/>
                  </a:moveTo>
                  <a:lnTo>
                    <a:pt x="1591724" y="0"/>
                  </a:lnTo>
                  <a:lnTo>
                    <a:pt x="1591724" y="1232925"/>
                  </a:lnTo>
                  <a:lnTo>
                    <a:pt x="0" y="123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solidFill>
                    <a:schemeClr val="tx1"/>
                  </a:solidFill>
                </a:rPr>
                <a:t>Feature Selection: </a:t>
              </a:r>
              <a:r>
                <a:rPr lang="en-US" sz="1600" dirty="0">
                  <a:solidFill>
                    <a:schemeClr val="tx1"/>
                  </a:solidFill>
                </a:rPr>
                <a:t>PCA, </a:t>
              </a:r>
              <a:r>
                <a:rPr lang="en-US" sz="1600" dirty="0" err="1">
                  <a:solidFill>
                    <a:schemeClr val="tx1"/>
                  </a:solidFill>
                </a:rPr>
                <a:t>tSNE</a:t>
              </a:r>
              <a:r>
                <a:rPr lang="en-US" sz="1600" dirty="0">
                  <a:solidFill>
                    <a:schemeClr val="tx1"/>
                  </a:solidFill>
                </a:rPr>
                <a:t>, highly variable genes* or none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231882" y="921408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Seurat (K-means)*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8231882" y="1336529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Seurat (SNN)*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8231882" y="1751651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GMM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231882" y="2166772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K-means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8231882" y="2581893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err="1">
                  <a:solidFill>
                    <a:schemeClr val="tx1"/>
                  </a:solidFill>
                </a:rPr>
                <a:t>Sph</a:t>
              </a:r>
              <a:r>
                <a:rPr lang="en-US" sz="1600" dirty="0">
                  <a:solidFill>
                    <a:schemeClr val="tx1"/>
                  </a:solidFill>
                </a:rPr>
                <a:t>. K-means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8231882" y="2997014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HC (E/P)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8231882" y="3412136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Louvain (E)</a:t>
              </a: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027295" y="5078450"/>
              <a:ext cx="1404311" cy="688874"/>
            </a:xfrm>
            <a:custGeom>
              <a:avLst/>
              <a:gdLst>
                <a:gd name="connsiteX0" fmla="*/ 0 w 1404311"/>
                <a:gd name="connsiteY0" fmla="*/ 0 h 688874"/>
                <a:gd name="connsiteX1" fmla="*/ 1404311 w 1404311"/>
                <a:gd name="connsiteY1" fmla="*/ 0 h 688874"/>
                <a:gd name="connsiteX2" fmla="*/ 1404311 w 1404311"/>
                <a:gd name="connsiteY2" fmla="*/ 688874 h 688874"/>
                <a:gd name="connsiteX3" fmla="*/ 0 w 1404311"/>
                <a:gd name="connsiteY3" fmla="*/ 688874 h 688874"/>
                <a:gd name="connsiteX4" fmla="*/ 0 w 1404311"/>
                <a:gd name="connsiteY4" fmla="*/ 0 h 68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311" h="688874">
                  <a:moveTo>
                    <a:pt x="0" y="0"/>
                  </a:moveTo>
                  <a:lnTo>
                    <a:pt x="1404311" y="0"/>
                  </a:lnTo>
                  <a:lnTo>
                    <a:pt x="1404311" y="688874"/>
                  </a:lnTo>
                  <a:lnTo>
                    <a:pt x="0" y="6888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TF-IDF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/>
                  </a:solidFill>
                </a:rPr>
                <a:t>Term Frequency -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/>
                  </a:solidFill>
                </a:rPr>
                <a:t>Inverse Doc Frequency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9271" y="4111465"/>
              <a:ext cx="1593281" cy="946249"/>
            </a:xfrm>
            <a:custGeom>
              <a:avLst/>
              <a:gdLst>
                <a:gd name="connsiteX0" fmla="*/ 0 w 1593281"/>
                <a:gd name="connsiteY0" fmla="*/ 0 h 828231"/>
                <a:gd name="connsiteX1" fmla="*/ 1593281 w 1593281"/>
                <a:gd name="connsiteY1" fmla="*/ 0 h 828231"/>
                <a:gd name="connsiteX2" fmla="*/ 1593281 w 1593281"/>
                <a:gd name="connsiteY2" fmla="*/ 828231 h 828231"/>
                <a:gd name="connsiteX3" fmla="*/ 0 w 1593281"/>
                <a:gd name="connsiteY3" fmla="*/ 828231 h 828231"/>
                <a:gd name="connsiteX4" fmla="*/ 0 w 1593281"/>
                <a:gd name="connsiteY4" fmla="*/ 0 h 82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281" h="828231">
                  <a:moveTo>
                    <a:pt x="0" y="0"/>
                  </a:moveTo>
                  <a:lnTo>
                    <a:pt x="1593281" y="0"/>
                  </a:lnTo>
                  <a:lnTo>
                    <a:pt x="1593281" y="828231"/>
                  </a:lnTo>
                  <a:lnTo>
                    <a:pt x="0" y="8282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>
              <a:glow rad="228600">
                <a:schemeClr val="bg1"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Feature Selection:</a:t>
              </a:r>
              <a:r>
                <a:rPr lang="en-US" sz="1400" b="1" dirty="0">
                  <a:solidFill>
                    <a:schemeClr val="tx1"/>
                  </a:solidFill>
                </a:rPr>
                <a:t> High avg. TFIDF score (Top)  or Highly variable TF-IDF (Var)</a:t>
              </a:r>
            </a:p>
          </p:txBody>
        </p:sp>
        <p:sp>
          <p:nvSpPr>
            <p:cNvPr id="41" name="Freeform 40"/>
            <p:cNvSpPr/>
            <p:nvPr/>
          </p:nvSpPr>
          <p:spPr>
            <a:xfrm>
              <a:off x="8234811" y="3827257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GMM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8234811" y="4242756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K-means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8234811" y="4658255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err="1">
                  <a:solidFill>
                    <a:schemeClr val="tx1"/>
                  </a:solidFill>
                </a:rPr>
                <a:t>Sph</a:t>
              </a:r>
              <a:r>
                <a:rPr lang="en-US" sz="1600" b="1" dirty="0">
                  <a:solidFill>
                    <a:schemeClr val="tx1"/>
                  </a:solidFill>
                </a:rPr>
                <a:t>. K-means</a:t>
              </a:r>
            </a:p>
          </p:txBody>
        </p:sp>
        <p:sp>
          <p:nvSpPr>
            <p:cNvPr id="44" name="Freeform 43"/>
            <p:cNvSpPr/>
            <p:nvPr/>
          </p:nvSpPr>
          <p:spPr>
            <a:xfrm>
              <a:off x="8234811" y="5073754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HC (E/P/C)</a:t>
              </a: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999271" y="5565711"/>
              <a:ext cx="1593281" cy="1064266"/>
            </a:xfrm>
            <a:custGeom>
              <a:avLst/>
              <a:gdLst>
                <a:gd name="connsiteX0" fmla="*/ 0 w 1593281"/>
                <a:gd name="connsiteY0" fmla="*/ 0 h 1064266"/>
                <a:gd name="connsiteX1" fmla="*/ 1593281 w 1593281"/>
                <a:gd name="connsiteY1" fmla="*/ 0 h 1064266"/>
                <a:gd name="connsiteX2" fmla="*/ 1593281 w 1593281"/>
                <a:gd name="connsiteY2" fmla="*/ 1064266 h 1064266"/>
                <a:gd name="connsiteX3" fmla="*/ 0 w 1593281"/>
                <a:gd name="connsiteY3" fmla="*/ 1064266 h 1064266"/>
                <a:gd name="connsiteX4" fmla="*/ 0 w 1593281"/>
                <a:gd name="connsiteY4" fmla="*/ 0 h 106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281" h="1064266">
                  <a:moveTo>
                    <a:pt x="0" y="0"/>
                  </a:moveTo>
                  <a:lnTo>
                    <a:pt x="1593281" y="0"/>
                  </a:lnTo>
                  <a:lnTo>
                    <a:pt x="1593281" y="1064266"/>
                  </a:lnTo>
                  <a:lnTo>
                    <a:pt x="0" y="106426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>
              <a:glow rad="228600">
                <a:schemeClr val="bg1"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Binarization: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Cutoff threshold per cell based on cell avg. TF-IDF(Bin)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8234811" y="5489253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HC (E/P/C/J)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8234811" y="5904751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Greedy (E/P/C/J)</a:t>
              </a:r>
            </a:p>
          </p:txBody>
        </p:sp>
        <p:sp>
          <p:nvSpPr>
            <p:cNvPr id="48" name="Freeform 47"/>
            <p:cNvSpPr/>
            <p:nvPr/>
          </p:nvSpPr>
          <p:spPr>
            <a:xfrm>
              <a:off x="8234811" y="6320250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Louvain (E/P/C/J)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69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DD0790-AD4D-4C5D-B499-5E3F7BAC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1" y="83127"/>
            <a:ext cx="11929919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A080EE-8DE4-4948-92FC-70058BCF4A9E}"/>
              </a:ext>
            </a:extLst>
          </p:cNvPr>
          <p:cNvSpPr/>
          <p:nvPr/>
        </p:nvSpPr>
        <p:spPr>
          <a:xfrm>
            <a:off x="7359181" y="0"/>
            <a:ext cx="4679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Term Frequency – Inverse Document Frequency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13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5B6B-BC12-4647-A370-4CC7AED9D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05655" cy="1325563"/>
          </a:xfrm>
        </p:spPr>
        <p:txBody>
          <a:bodyPr>
            <a:normAutofit/>
          </a:bodyPr>
          <a:lstStyle/>
          <a:p>
            <a:r>
              <a:rPr lang="en-US" dirty="0"/>
              <a:t>Term Frequency-Inverse Document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78A91-C4D7-4F0A-A2B9-DCB2F5E55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037"/>
            <a:ext cx="9811327" cy="4050506"/>
          </a:xfrm>
        </p:spPr>
        <p:txBody>
          <a:bodyPr>
            <a:normAutofit/>
          </a:bodyPr>
          <a:lstStyle/>
          <a:p>
            <a:endParaRPr lang="en-US" sz="700" dirty="0"/>
          </a:p>
          <a:p>
            <a:r>
              <a:rPr lang="en-US" i="1" dirty="0">
                <a:solidFill>
                  <a:srgbClr val="FF0000"/>
                </a:solidFill>
              </a:rPr>
              <a:t>Term Frequency</a:t>
            </a:r>
            <a:r>
              <a:rPr lang="en-US" i="1" dirty="0"/>
              <a:t>: </a:t>
            </a:r>
            <a:r>
              <a:rPr lang="en-US" dirty="0"/>
              <a:t>How frequently a term occurs in a document?</a:t>
            </a:r>
          </a:p>
          <a:p>
            <a:pPr lvl="1"/>
            <a:endParaRPr lang="en-US" sz="400" dirty="0"/>
          </a:p>
          <a:p>
            <a:r>
              <a:rPr lang="en-US" i="1" dirty="0">
                <a:solidFill>
                  <a:srgbClr val="FF0000"/>
                </a:solidFill>
              </a:rPr>
              <a:t>Inverse Document Frequency</a:t>
            </a:r>
            <a:r>
              <a:rPr lang="en-US" i="1" dirty="0"/>
              <a:t>: </a:t>
            </a:r>
            <a:r>
              <a:rPr lang="en-US" dirty="0"/>
              <a:t>How uncommon the term is in the document collection?</a:t>
            </a:r>
          </a:p>
          <a:p>
            <a:pPr lvl="1"/>
            <a:endParaRPr lang="en-US" sz="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6C382EBD-B648-439F-9EE8-E62CDCC579B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8200" y="3429000"/>
                <a:ext cx="10160823" cy="342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2800" dirty="0"/>
                  <a:t>For </a:t>
                </a:r>
                <a:r>
                  <a:rPr lang="en-US" sz="2800" dirty="0" err="1"/>
                  <a:t>scRNA</a:t>
                </a:r>
                <a:r>
                  <a:rPr lang="en-US" sz="2800" dirty="0"/>
                  <a:t>-Seq data TF-IDF score is defined as:</a:t>
                </a:r>
              </a:p>
              <a:p>
                <a:endParaRPr lang="en-US" sz="2800" dirty="0"/>
              </a:p>
              <a:p>
                <a:pPr marL="342900" lvl="1" indent="0" algn="ctr"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36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sz="36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𝐼𝐷</m:t>
                    </m:r>
                    <m:sSub>
                      <m:sSubPr>
                        <m:ctrlP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6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36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600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𝑘𝑗</m:t>
                            </m:r>
                          </m:sub>
                        </m:sSub>
                        <m:r>
                          <a:rPr lang="en-US" sz="36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3600" kern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kern="0" dirty="0">
                    <a:solidFill>
                      <a:srgbClr val="C00000"/>
                    </a:solidFill>
                  </a:rPr>
                  <a:t>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600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6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6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36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600" kern="0" dirty="0">
                  <a:solidFill>
                    <a:srgbClr val="C00000"/>
                  </a:solidFill>
                </a:endParaRPr>
              </a:p>
              <a:p>
                <a:pPr marL="457200" lvl="1" indent="0">
                  <a:buNone/>
                </a:pPr>
                <a:endParaRPr lang="en-US" sz="2400" kern="0" dirty="0"/>
              </a:p>
              <a:p>
                <a:pPr lvl="1"/>
                <a:r>
                  <a:rPr lang="en-US" kern="0" dirty="0"/>
                  <a:t>For gene i in cell j the UMI count/Expression is </a:t>
                </a:r>
                <a:r>
                  <a:rPr lang="en-US" kern="0" dirty="0" err="1"/>
                  <a:t>x</a:t>
                </a:r>
                <a:r>
                  <a:rPr lang="en-US" kern="0" baseline="-25000" dirty="0" err="1"/>
                  <a:t>ij</a:t>
                </a:r>
                <a:endParaRPr lang="en-US" kern="0" dirty="0"/>
              </a:p>
              <a:p>
                <a:pPr lvl="1"/>
                <a:r>
                  <a:rPr lang="en-US" kern="0" dirty="0"/>
                  <a:t>And gene i is detected in </a:t>
                </a:r>
                <a:r>
                  <a:rPr lang="en-US" i="1" kern="0" dirty="0" err="1"/>
                  <a:t>n</a:t>
                </a:r>
                <a:r>
                  <a:rPr lang="en-US" i="1" kern="0" baseline="-25000" dirty="0" err="1"/>
                  <a:t>i</a:t>
                </a:r>
                <a:r>
                  <a:rPr lang="en-US" kern="0" dirty="0"/>
                  <a:t> out of </a:t>
                </a:r>
                <a:r>
                  <a:rPr lang="en-US" i="1" kern="0" dirty="0"/>
                  <a:t>N</a:t>
                </a:r>
                <a:r>
                  <a:rPr lang="en-US" kern="0" dirty="0"/>
                  <a:t> cells.</a:t>
                </a:r>
              </a:p>
              <a:p>
                <a:pPr marL="457200" lvl="1" indent="0">
                  <a:buNone/>
                </a:pPr>
                <a:endParaRPr lang="en-US" kern="0" dirty="0"/>
              </a:p>
              <a:p>
                <a:r>
                  <a:rPr lang="en-US" sz="1900" dirty="0"/>
                  <a:t>Modified TF-IDF definition</a:t>
                </a:r>
                <a:endParaRPr lang="en-US" sz="1900" kern="0" dirty="0"/>
              </a:p>
              <a:p>
                <a:pPr marL="342900" lvl="1" indent="0">
                  <a:buNone/>
                </a:pPr>
                <a:r>
                  <a:rPr lang="en-US" sz="2400" kern="0" dirty="0"/>
                  <a:t> </a:t>
                </a:r>
              </a:p>
            </p:txBody>
          </p:sp>
        </mc:Choice>
        <mc:Fallback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6C382EBD-B648-439F-9EE8-E62CDCC57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3429000"/>
                <a:ext cx="10160823" cy="3429000"/>
              </a:xfrm>
              <a:prstGeom prst="rect">
                <a:avLst/>
              </a:prstGeom>
              <a:blipFill>
                <a:blip r:embed="rId3"/>
                <a:stretch>
                  <a:fillRect l="-1140" t="-391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1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TF-IDF based gene selection (Top)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17244C-D76F-4A0B-B1FD-5A0FD7F9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7203"/>
            <a:ext cx="5157787" cy="495840"/>
          </a:xfrm>
        </p:spPr>
        <p:txBody>
          <a:bodyPr>
            <a:normAutofit fontScale="92500"/>
          </a:bodyPr>
          <a:lstStyle/>
          <a:p>
            <a:r>
              <a:rPr lang="en-US" sz="2200" b="0" dirty="0"/>
              <a:t>Genes with highest avg. TF-IDF, ranked (</a:t>
            </a:r>
            <a:r>
              <a:rPr lang="en-US" sz="2200" b="0" dirty="0">
                <a:solidFill>
                  <a:schemeClr val="accent5">
                    <a:lumMod val="50000"/>
                  </a:schemeClr>
                </a:solidFill>
              </a:rPr>
              <a:t>Top</a:t>
            </a:r>
            <a:r>
              <a:rPr lang="en-US" sz="2200" b="0" dirty="0"/>
              <a:t>):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B64148-AD44-4E49-BCA1-2ACDC0C8C9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60A0D5-4E44-4C20-9614-78F45877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67" y="2093119"/>
            <a:ext cx="4825535" cy="43484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6A8F12-65FA-4498-8F22-4B31A15D57EB}"/>
              </a:ext>
            </a:extLst>
          </p:cNvPr>
          <p:cNvSpPr/>
          <p:nvPr/>
        </p:nvSpPr>
        <p:spPr>
          <a:xfrm>
            <a:off x="1327638" y="6453373"/>
            <a:ext cx="39847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Avg. Gene TF-IDF score </a:t>
            </a:r>
            <a:r>
              <a:rPr lang="en-US" sz="1200" dirty="0"/>
              <a:t>for regulatory, memory cells mix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D61BDB-B99D-4BB1-8C05-C6C75FCCA8C5}"/>
              </a:ext>
            </a:extLst>
          </p:cNvPr>
          <p:cNvSpPr/>
          <p:nvPr/>
        </p:nvSpPr>
        <p:spPr>
          <a:xfrm>
            <a:off x="4897315" y="2253203"/>
            <a:ext cx="6541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Density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B7BCE0-DD78-4809-B54E-758F2E6A4249}"/>
              </a:ext>
            </a:extLst>
          </p:cNvPr>
          <p:cNvCxnSpPr>
            <a:cxnSpLocks/>
          </p:cNvCxnSpPr>
          <p:nvPr/>
        </p:nvCxnSpPr>
        <p:spPr>
          <a:xfrm>
            <a:off x="1911161" y="3527125"/>
            <a:ext cx="0" cy="249539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4C45C5D-02C6-4AE8-A408-3CBB05489D94}"/>
              </a:ext>
            </a:extLst>
          </p:cNvPr>
          <p:cNvSpPr/>
          <p:nvPr/>
        </p:nvSpPr>
        <p:spPr>
          <a:xfrm>
            <a:off x="1911162" y="5846101"/>
            <a:ext cx="952836" cy="197199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allout: Line with Accent Bar 16">
            <a:extLst>
              <a:ext uri="{FF2B5EF4-FFF2-40B4-BE49-F238E27FC236}">
                <a16:creationId xmlns:a16="http://schemas.microsoft.com/office/drawing/2014/main" id="{656E7096-428A-4BAC-80FA-681FACC37CB5}"/>
              </a:ext>
            </a:extLst>
          </p:cNvPr>
          <p:cNvSpPr/>
          <p:nvPr/>
        </p:nvSpPr>
        <p:spPr>
          <a:xfrm>
            <a:off x="3202413" y="3471707"/>
            <a:ext cx="2285847" cy="678627"/>
          </a:xfrm>
          <a:prstGeom prst="accentCallout1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Gaussian mixture models  fitted to the distribution of TF-IDF gene averages, ranked by means  </a:t>
            </a:r>
            <a:r>
              <a:rPr lang="en-US" sz="1400" dirty="0"/>
              <a:t>(also, number of detecting cells)</a:t>
            </a:r>
          </a:p>
          <a:p>
            <a:pPr algn="ctr"/>
            <a:endParaRPr lang="en-US" sz="1600" dirty="0"/>
          </a:p>
        </p:txBody>
      </p:sp>
      <p:pic>
        <p:nvPicPr>
          <p:cNvPr id="25" name="Picture 2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93294B-5D00-419F-9ED4-0027F2B6E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87" y="1637202"/>
            <a:ext cx="5320172" cy="51768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9EDA1E-7862-456A-8F68-050692A4C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81" y="1635803"/>
            <a:ext cx="5320173" cy="5176837"/>
          </a:xfrm>
          <a:prstGeom prst="rect">
            <a:avLst/>
          </a:prstGeom>
        </p:spPr>
      </p:pic>
      <p:sp>
        <p:nvSpPr>
          <p:cNvPr id="31" name="Callout: Line with Accent Bar 30">
            <a:extLst>
              <a:ext uri="{FF2B5EF4-FFF2-40B4-BE49-F238E27FC236}">
                <a16:creationId xmlns:a16="http://schemas.microsoft.com/office/drawing/2014/main" id="{98500D80-363E-4E31-8622-8AFB9686BC86}"/>
              </a:ext>
            </a:extLst>
          </p:cNvPr>
          <p:cNvSpPr/>
          <p:nvPr/>
        </p:nvSpPr>
        <p:spPr>
          <a:xfrm>
            <a:off x="9018005" y="4503839"/>
            <a:ext cx="1483739" cy="621827"/>
          </a:xfrm>
          <a:prstGeom prst="accentCallout1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Genes with highest avg. TF-IDF </a:t>
            </a:r>
            <a:r>
              <a:rPr lang="en-US" sz="1200" b="0" dirty="0"/>
              <a:t>(highest mean GMM in red)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50691-3AAE-4551-84EF-6CAB1BD0ED78}"/>
              </a:ext>
            </a:extLst>
          </p:cNvPr>
          <p:cNvSpPr txBox="1"/>
          <p:nvPr/>
        </p:nvSpPr>
        <p:spPr>
          <a:xfrm>
            <a:off x="8183416" y="4531937"/>
            <a:ext cx="57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GNLY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5C592-4281-46D9-8545-5C9476CE0CD9}"/>
              </a:ext>
            </a:extLst>
          </p:cNvPr>
          <p:cNvSpPr txBox="1"/>
          <p:nvPr/>
        </p:nvSpPr>
        <p:spPr>
          <a:xfrm>
            <a:off x="7251882" y="3947223"/>
            <a:ext cx="57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CD74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81984-F516-4E61-B167-DE44C31919D0}"/>
              </a:ext>
            </a:extLst>
          </p:cNvPr>
          <p:cNvSpPr txBox="1"/>
          <p:nvPr/>
        </p:nvSpPr>
        <p:spPr>
          <a:xfrm>
            <a:off x="7948003" y="4848667"/>
            <a:ext cx="57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NKG7</a:t>
            </a:r>
          </a:p>
        </p:txBody>
      </p:sp>
    </p:spTree>
    <p:extLst>
      <p:ext uri="{BB962C8B-B14F-4D97-AF65-F5344CB8AC3E}">
        <p14:creationId xmlns:p14="http://schemas.microsoft.com/office/powerpoint/2010/main" val="19216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31" grpId="0" animBg="1"/>
      <p:bldP spid="2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63" y="43183"/>
            <a:ext cx="8229600" cy="1143000"/>
          </a:xfrm>
        </p:spPr>
        <p:txBody>
          <a:bodyPr/>
          <a:lstStyle/>
          <a:p>
            <a:r>
              <a:rPr lang="en-US" dirty="0"/>
              <a:t>Clustering Methods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57896" y="43184"/>
            <a:ext cx="11431537" cy="6771633"/>
            <a:chOff x="1597090" y="917511"/>
            <a:chExt cx="9829800" cy="57928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1597090" y="917511"/>
              <a:ext cx="9829800" cy="5792823"/>
            </a:xfrm>
            <a:prstGeom prst="rect">
              <a:avLst/>
            </a:prstGeom>
            <a:ln>
              <a:noFill/>
            </a:ln>
            <a:effectLst/>
          </p:spPr>
        </p:sp>
        <p:sp>
          <p:nvSpPr>
            <p:cNvPr id="9" name="Freeform 8"/>
            <p:cNvSpPr/>
            <p:nvPr/>
          </p:nvSpPr>
          <p:spPr>
            <a:xfrm>
              <a:off x="7592552" y="6097844"/>
              <a:ext cx="642259" cy="4154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415498"/>
                  </a:lnTo>
                  <a:lnTo>
                    <a:pt x="642259" y="415498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592552" y="6052124"/>
              <a:ext cx="64225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642259" y="4572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592552" y="5682345"/>
              <a:ext cx="642259" cy="4154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15498"/>
                  </a:moveTo>
                  <a:lnTo>
                    <a:pt x="618808" y="415498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5431606" y="5422887"/>
              <a:ext cx="567665" cy="6749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44214" y="0"/>
                  </a:lnTo>
                  <a:lnTo>
                    <a:pt x="544214" y="674957"/>
                  </a:lnTo>
                  <a:lnTo>
                    <a:pt x="567665" y="674957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592552" y="4643598"/>
              <a:ext cx="642259" cy="6232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623248"/>
                  </a:lnTo>
                  <a:lnTo>
                    <a:pt x="642259" y="623248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7592552" y="4643598"/>
              <a:ext cx="642259" cy="2077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207749"/>
                  </a:lnTo>
                  <a:lnTo>
                    <a:pt x="642259" y="207749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7592552" y="4435849"/>
              <a:ext cx="642259" cy="2077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07749"/>
                  </a:moveTo>
                  <a:lnTo>
                    <a:pt x="618808" y="207749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592552" y="4020350"/>
              <a:ext cx="642259" cy="6232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23248"/>
                  </a:moveTo>
                  <a:lnTo>
                    <a:pt x="618808" y="623248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431606" y="4643598"/>
              <a:ext cx="567665" cy="7792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79289"/>
                  </a:moveTo>
                  <a:lnTo>
                    <a:pt x="544214" y="779289"/>
                  </a:lnTo>
                  <a:lnTo>
                    <a:pt x="544214" y="0"/>
                  </a:lnTo>
                  <a:lnTo>
                    <a:pt x="567665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199583" y="3923757"/>
              <a:ext cx="827711" cy="149912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804237" y="0"/>
                  </a:lnTo>
                  <a:lnTo>
                    <a:pt x="804237" y="1499129"/>
                  </a:lnTo>
                  <a:lnTo>
                    <a:pt x="827711" y="1499129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589623" y="2359676"/>
              <a:ext cx="642259" cy="124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1245363"/>
                  </a:lnTo>
                  <a:lnTo>
                    <a:pt x="642259" y="1245363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7589623" y="2359676"/>
              <a:ext cx="642259" cy="8302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830242"/>
                  </a:lnTo>
                  <a:lnTo>
                    <a:pt x="642259" y="830242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589623" y="2359676"/>
              <a:ext cx="642259" cy="415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415121"/>
                  </a:lnTo>
                  <a:lnTo>
                    <a:pt x="642259" y="415121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7589623" y="2313956"/>
              <a:ext cx="64225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642259" y="4572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7589623" y="1944555"/>
              <a:ext cx="642259" cy="415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15121"/>
                  </a:moveTo>
                  <a:lnTo>
                    <a:pt x="618808" y="415121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589623" y="1529433"/>
              <a:ext cx="642259" cy="8302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830242"/>
                  </a:moveTo>
                  <a:lnTo>
                    <a:pt x="618808" y="830242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589623" y="1114312"/>
              <a:ext cx="642259" cy="124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45363"/>
                  </a:moveTo>
                  <a:lnTo>
                    <a:pt x="618808" y="1245363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430529" y="2307113"/>
              <a:ext cx="56736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3918" y="45720"/>
                  </a:lnTo>
                  <a:lnTo>
                    <a:pt x="543918" y="52562"/>
                  </a:lnTo>
                  <a:lnTo>
                    <a:pt x="567369" y="52562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3199583" y="2352833"/>
              <a:ext cx="828007" cy="1570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70924"/>
                  </a:moveTo>
                  <a:lnTo>
                    <a:pt x="804533" y="1570924"/>
                  </a:lnTo>
                  <a:lnTo>
                    <a:pt x="804533" y="0"/>
                  </a:lnTo>
                  <a:lnTo>
                    <a:pt x="828007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1597090" y="3482297"/>
              <a:ext cx="1602493" cy="882921"/>
            </a:xfrm>
            <a:custGeom>
              <a:avLst/>
              <a:gdLst>
                <a:gd name="connsiteX0" fmla="*/ 0 w 1602493"/>
                <a:gd name="connsiteY0" fmla="*/ 0 h 882921"/>
                <a:gd name="connsiteX1" fmla="*/ 1602493 w 1602493"/>
                <a:gd name="connsiteY1" fmla="*/ 0 h 882921"/>
                <a:gd name="connsiteX2" fmla="*/ 1602493 w 1602493"/>
                <a:gd name="connsiteY2" fmla="*/ 882921 h 882921"/>
                <a:gd name="connsiteX3" fmla="*/ 0 w 1602493"/>
                <a:gd name="connsiteY3" fmla="*/ 882921 h 882921"/>
                <a:gd name="connsiteX4" fmla="*/ 0 w 1602493"/>
                <a:gd name="connsiteY4" fmla="*/ 0 h 88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2493" h="882921">
                  <a:moveTo>
                    <a:pt x="0" y="0"/>
                  </a:moveTo>
                  <a:lnTo>
                    <a:pt x="1602493" y="0"/>
                  </a:lnTo>
                  <a:lnTo>
                    <a:pt x="1602493" y="882921"/>
                  </a:lnTo>
                  <a:lnTo>
                    <a:pt x="0" y="88292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solidFill>
                    <a:schemeClr val="tx1"/>
                  </a:solidFill>
                </a:rPr>
                <a:t>Cells QC, Genes QC, Gap-Statistics Analysis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027590" y="1944555"/>
              <a:ext cx="1402939" cy="738319"/>
            </a:xfrm>
            <a:custGeom>
              <a:avLst/>
              <a:gdLst>
                <a:gd name="connsiteX0" fmla="*/ 0 w 1402939"/>
                <a:gd name="connsiteY0" fmla="*/ 0 h 660082"/>
                <a:gd name="connsiteX1" fmla="*/ 1402939 w 1402939"/>
                <a:gd name="connsiteY1" fmla="*/ 0 h 660082"/>
                <a:gd name="connsiteX2" fmla="*/ 1402939 w 1402939"/>
                <a:gd name="connsiteY2" fmla="*/ 660082 h 660082"/>
                <a:gd name="connsiteX3" fmla="*/ 0 w 1402939"/>
                <a:gd name="connsiteY3" fmla="*/ 660082 h 660082"/>
                <a:gd name="connsiteX4" fmla="*/ 0 w 1402939"/>
                <a:gd name="connsiteY4" fmla="*/ 0 h 66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939" h="660082">
                  <a:moveTo>
                    <a:pt x="0" y="0"/>
                  </a:moveTo>
                  <a:lnTo>
                    <a:pt x="1402939" y="0"/>
                  </a:lnTo>
                  <a:lnTo>
                    <a:pt x="1402939" y="660082"/>
                  </a:lnTo>
                  <a:lnTo>
                    <a:pt x="0" y="660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i="1" dirty="0">
                  <a:solidFill>
                    <a:schemeClr val="tx1"/>
                  </a:solidFill>
                </a:rPr>
                <a:t>Data Transformation: Log2(x+1) or none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997899" y="1743213"/>
              <a:ext cx="1591724" cy="1232925"/>
            </a:xfrm>
            <a:custGeom>
              <a:avLst/>
              <a:gdLst>
                <a:gd name="connsiteX0" fmla="*/ 0 w 1591724"/>
                <a:gd name="connsiteY0" fmla="*/ 0 h 1232925"/>
                <a:gd name="connsiteX1" fmla="*/ 1591724 w 1591724"/>
                <a:gd name="connsiteY1" fmla="*/ 0 h 1232925"/>
                <a:gd name="connsiteX2" fmla="*/ 1591724 w 1591724"/>
                <a:gd name="connsiteY2" fmla="*/ 1232925 h 1232925"/>
                <a:gd name="connsiteX3" fmla="*/ 0 w 1591724"/>
                <a:gd name="connsiteY3" fmla="*/ 1232925 h 1232925"/>
                <a:gd name="connsiteX4" fmla="*/ 0 w 1591724"/>
                <a:gd name="connsiteY4" fmla="*/ 0 h 12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1724" h="1232925">
                  <a:moveTo>
                    <a:pt x="0" y="0"/>
                  </a:moveTo>
                  <a:lnTo>
                    <a:pt x="1591724" y="0"/>
                  </a:lnTo>
                  <a:lnTo>
                    <a:pt x="1591724" y="1232925"/>
                  </a:lnTo>
                  <a:lnTo>
                    <a:pt x="0" y="123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solidFill>
                    <a:schemeClr val="tx1"/>
                  </a:solidFill>
                </a:rPr>
                <a:t>Feature Selection: </a:t>
              </a:r>
              <a:r>
                <a:rPr lang="en-US" sz="1600" dirty="0">
                  <a:solidFill>
                    <a:schemeClr val="tx1"/>
                  </a:solidFill>
                </a:rPr>
                <a:t>PCA, </a:t>
              </a:r>
              <a:r>
                <a:rPr lang="en-US" sz="1600" dirty="0" err="1">
                  <a:solidFill>
                    <a:schemeClr val="tx1"/>
                  </a:solidFill>
                </a:rPr>
                <a:t>tSNE</a:t>
              </a:r>
              <a:r>
                <a:rPr lang="en-US" sz="1600" dirty="0">
                  <a:solidFill>
                    <a:schemeClr val="tx1"/>
                  </a:solidFill>
                </a:rPr>
                <a:t>, highly variable genes* or none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231882" y="921408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Seurat (K-means)*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8231882" y="1336529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Seurat (SNN)*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8231882" y="1751651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GMM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231882" y="2166772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K-means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8231882" y="2581893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err="1">
                  <a:solidFill>
                    <a:schemeClr val="tx1"/>
                  </a:solidFill>
                </a:rPr>
                <a:t>Sph</a:t>
              </a:r>
              <a:r>
                <a:rPr lang="en-US" sz="1600" dirty="0">
                  <a:solidFill>
                    <a:schemeClr val="tx1"/>
                  </a:solidFill>
                </a:rPr>
                <a:t>. K-means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8231882" y="2997014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HC (E/P)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8231882" y="3412136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Louvain (E)</a:t>
              </a: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027295" y="5078450"/>
              <a:ext cx="1404311" cy="688874"/>
            </a:xfrm>
            <a:custGeom>
              <a:avLst/>
              <a:gdLst>
                <a:gd name="connsiteX0" fmla="*/ 0 w 1404311"/>
                <a:gd name="connsiteY0" fmla="*/ 0 h 688874"/>
                <a:gd name="connsiteX1" fmla="*/ 1404311 w 1404311"/>
                <a:gd name="connsiteY1" fmla="*/ 0 h 688874"/>
                <a:gd name="connsiteX2" fmla="*/ 1404311 w 1404311"/>
                <a:gd name="connsiteY2" fmla="*/ 688874 h 688874"/>
                <a:gd name="connsiteX3" fmla="*/ 0 w 1404311"/>
                <a:gd name="connsiteY3" fmla="*/ 688874 h 688874"/>
                <a:gd name="connsiteX4" fmla="*/ 0 w 1404311"/>
                <a:gd name="connsiteY4" fmla="*/ 0 h 68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311" h="688874">
                  <a:moveTo>
                    <a:pt x="0" y="0"/>
                  </a:moveTo>
                  <a:lnTo>
                    <a:pt x="1404311" y="0"/>
                  </a:lnTo>
                  <a:lnTo>
                    <a:pt x="1404311" y="688874"/>
                  </a:lnTo>
                  <a:lnTo>
                    <a:pt x="0" y="6888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TF-IDF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/>
                  </a:solidFill>
                </a:rPr>
                <a:t>Term Frequency -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/>
                  </a:solidFill>
                </a:rPr>
                <a:t>Inverse Doc Frequency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9271" y="4111465"/>
              <a:ext cx="1593281" cy="946249"/>
            </a:xfrm>
            <a:custGeom>
              <a:avLst/>
              <a:gdLst>
                <a:gd name="connsiteX0" fmla="*/ 0 w 1593281"/>
                <a:gd name="connsiteY0" fmla="*/ 0 h 828231"/>
                <a:gd name="connsiteX1" fmla="*/ 1593281 w 1593281"/>
                <a:gd name="connsiteY1" fmla="*/ 0 h 828231"/>
                <a:gd name="connsiteX2" fmla="*/ 1593281 w 1593281"/>
                <a:gd name="connsiteY2" fmla="*/ 828231 h 828231"/>
                <a:gd name="connsiteX3" fmla="*/ 0 w 1593281"/>
                <a:gd name="connsiteY3" fmla="*/ 828231 h 828231"/>
                <a:gd name="connsiteX4" fmla="*/ 0 w 1593281"/>
                <a:gd name="connsiteY4" fmla="*/ 0 h 82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281" h="828231">
                  <a:moveTo>
                    <a:pt x="0" y="0"/>
                  </a:moveTo>
                  <a:lnTo>
                    <a:pt x="1593281" y="0"/>
                  </a:lnTo>
                  <a:lnTo>
                    <a:pt x="1593281" y="828231"/>
                  </a:lnTo>
                  <a:lnTo>
                    <a:pt x="0" y="8282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>
              <a:glow rad="228600">
                <a:schemeClr val="bg1"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Feature Selection:</a:t>
              </a:r>
              <a:r>
                <a:rPr lang="en-US" sz="1400" b="1" dirty="0">
                  <a:solidFill>
                    <a:schemeClr val="tx1"/>
                  </a:solidFill>
                </a:rPr>
                <a:t> High avg. TFIDF score (Top)  or Highly variable TF-IDF (Var)</a:t>
              </a:r>
            </a:p>
          </p:txBody>
        </p:sp>
        <p:sp>
          <p:nvSpPr>
            <p:cNvPr id="41" name="Freeform 40"/>
            <p:cNvSpPr/>
            <p:nvPr/>
          </p:nvSpPr>
          <p:spPr>
            <a:xfrm>
              <a:off x="8234811" y="3827257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GMM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8234811" y="4242756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K-means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8234811" y="4658255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err="1">
                  <a:solidFill>
                    <a:schemeClr val="tx1"/>
                  </a:solidFill>
                </a:rPr>
                <a:t>Sph</a:t>
              </a:r>
              <a:r>
                <a:rPr lang="en-US" sz="1600" b="1" dirty="0">
                  <a:solidFill>
                    <a:schemeClr val="tx1"/>
                  </a:solidFill>
                </a:rPr>
                <a:t>. K-means</a:t>
              </a:r>
            </a:p>
          </p:txBody>
        </p:sp>
        <p:sp>
          <p:nvSpPr>
            <p:cNvPr id="44" name="Freeform 43"/>
            <p:cNvSpPr/>
            <p:nvPr/>
          </p:nvSpPr>
          <p:spPr>
            <a:xfrm>
              <a:off x="8234811" y="5073754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HC (E/P/C)</a:t>
              </a: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999271" y="5565711"/>
              <a:ext cx="1593281" cy="1064266"/>
            </a:xfrm>
            <a:custGeom>
              <a:avLst/>
              <a:gdLst>
                <a:gd name="connsiteX0" fmla="*/ 0 w 1593281"/>
                <a:gd name="connsiteY0" fmla="*/ 0 h 1064266"/>
                <a:gd name="connsiteX1" fmla="*/ 1593281 w 1593281"/>
                <a:gd name="connsiteY1" fmla="*/ 0 h 1064266"/>
                <a:gd name="connsiteX2" fmla="*/ 1593281 w 1593281"/>
                <a:gd name="connsiteY2" fmla="*/ 1064266 h 1064266"/>
                <a:gd name="connsiteX3" fmla="*/ 0 w 1593281"/>
                <a:gd name="connsiteY3" fmla="*/ 1064266 h 1064266"/>
                <a:gd name="connsiteX4" fmla="*/ 0 w 1593281"/>
                <a:gd name="connsiteY4" fmla="*/ 0 h 106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281" h="1064266">
                  <a:moveTo>
                    <a:pt x="0" y="0"/>
                  </a:moveTo>
                  <a:lnTo>
                    <a:pt x="1593281" y="0"/>
                  </a:lnTo>
                  <a:lnTo>
                    <a:pt x="1593281" y="1064266"/>
                  </a:lnTo>
                  <a:lnTo>
                    <a:pt x="0" y="106426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>
              <a:glow rad="228600">
                <a:schemeClr val="bg1"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Binarization: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Cutoff threshold per cell based on cell avg. TF-IDF(Bin)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8234811" y="5489253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HC (E/P/C/J)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8234811" y="5904751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Greedy (E/P/C/J)</a:t>
              </a:r>
            </a:p>
          </p:txBody>
        </p:sp>
        <p:sp>
          <p:nvSpPr>
            <p:cNvPr id="48" name="Freeform 47"/>
            <p:cNvSpPr/>
            <p:nvPr/>
          </p:nvSpPr>
          <p:spPr>
            <a:xfrm>
              <a:off x="8234811" y="6320250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Louvain (E/P/C/J)</a:t>
              </a:r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F156FAD-A754-4874-ABE8-0DD0DCA7E7EF}"/>
              </a:ext>
            </a:extLst>
          </p:cNvPr>
          <p:cNvSpPr/>
          <p:nvPr/>
        </p:nvSpPr>
        <p:spPr>
          <a:xfrm>
            <a:off x="840509" y="3346299"/>
            <a:ext cx="7860145" cy="1780141"/>
          </a:xfrm>
          <a:custGeom>
            <a:avLst/>
            <a:gdLst>
              <a:gd name="connsiteX0" fmla="*/ 0 w 7906327"/>
              <a:gd name="connsiteY0" fmla="*/ 136017 h 1490825"/>
              <a:gd name="connsiteX1" fmla="*/ 2364509 w 7906327"/>
              <a:gd name="connsiteY1" fmla="*/ 126781 h 1490825"/>
              <a:gd name="connsiteX2" fmla="*/ 3786909 w 7906327"/>
              <a:gd name="connsiteY2" fmla="*/ 1475290 h 1490825"/>
              <a:gd name="connsiteX3" fmla="*/ 5938982 w 7906327"/>
              <a:gd name="connsiteY3" fmla="*/ 884163 h 1490825"/>
              <a:gd name="connsiteX4" fmla="*/ 7832436 w 7906327"/>
              <a:gd name="connsiteY4" fmla="*/ 1272090 h 1490825"/>
              <a:gd name="connsiteX5" fmla="*/ 7832436 w 7906327"/>
              <a:gd name="connsiteY5" fmla="*/ 1272090 h 1490825"/>
              <a:gd name="connsiteX6" fmla="*/ 7906327 w 7906327"/>
              <a:gd name="connsiteY6" fmla="*/ 1272090 h 14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06327" h="1490825">
                <a:moveTo>
                  <a:pt x="0" y="136017"/>
                </a:moveTo>
                <a:cubicBezTo>
                  <a:pt x="866679" y="19793"/>
                  <a:pt x="1733358" y="-96431"/>
                  <a:pt x="2364509" y="126781"/>
                </a:cubicBezTo>
                <a:cubicBezTo>
                  <a:pt x="2995661" y="349993"/>
                  <a:pt x="3191164" y="1349060"/>
                  <a:pt x="3786909" y="1475290"/>
                </a:cubicBezTo>
                <a:cubicBezTo>
                  <a:pt x="4382655" y="1601520"/>
                  <a:pt x="5264728" y="918030"/>
                  <a:pt x="5938982" y="884163"/>
                </a:cubicBezTo>
                <a:cubicBezTo>
                  <a:pt x="6613236" y="850296"/>
                  <a:pt x="7832436" y="1272090"/>
                  <a:pt x="7832436" y="1272090"/>
                </a:cubicBezTo>
                <a:lnTo>
                  <a:pt x="7832436" y="1272090"/>
                </a:lnTo>
                <a:lnTo>
                  <a:pt x="7906327" y="1272090"/>
                </a:lnTo>
              </a:path>
            </a:pathLst>
          </a:cu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98506B2-9070-4D29-8F1D-EE4E10B4F758}"/>
              </a:ext>
            </a:extLst>
          </p:cNvPr>
          <p:cNvCxnSpPr>
            <a:stCxn id="44" idx="0"/>
          </p:cNvCxnSpPr>
          <p:nvPr/>
        </p:nvCxnSpPr>
        <p:spPr>
          <a:xfrm>
            <a:off x="8677214" y="4901705"/>
            <a:ext cx="23441" cy="113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02E1499-89FC-472B-B18D-97E4F843DB86}"/>
              </a:ext>
            </a:extLst>
          </p:cNvPr>
          <p:cNvCxnSpPr>
            <a:cxnSpLocks/>
          </p:cNvCxnSpPr>
          <p:nvPr/>
        </p:nvCxnSpPr>
        <p:spPr>
          <a:xfrm>
            <a:off x="8654474" y="4874492"/>
            <a:ext cx="289409" cy="11364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0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2DD6A840-FC03-423E-BED8-C05DE73FC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9682"/>
            <a:ext cx="9941625" cy="58661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293"/>
            <a:ext cx="10515600" cy="1325563"/>
          </a:xfrm>
        </p:spPr>
        <p:txBody>
          <a:bodyPr/>
          <a:lstStyle/>
          <a:p>
            <a:r>
              <a:rPr lang="en-US" dirty="0"/>
              <a:t>TF-IDF based gene selection (Top)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6FFA68-A989-44FB-BCBF-8DD7360EA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777" y="1394442"/>
            <a:ext cx="5124695" cy="46797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85A413-A115-4609-B6CF-B578E88EBC3D}"/>
              </a:ext>
            </a:extLst>
          </p:cNvPr>
          <p:cNvSpPr txBox="1"/>
          <p:nvPr/>
        </p:nvSpPr>
        <p:spPr>
          <a:xfrm>
            <a:off x="10449442" y="557467"/>
            <a:ext cx="1458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5: Monocytes,</a:t>
            </a:r>
          </a:p>
          <a:p>
            <a:r>
              <a:rPr lang="en-US" sz="1100" dirty="0"/>
              <a:t>6: Natural Killer</a:t>
            </a:r>
          </a:p>
          <a:p>
            <a:r>
              <a:rPr lang="en-US" sz="1100" dirty="0"/>
              <a:t>4: B cells</a:t>
            </a:r>
          </a:p>
          <a:p>
            <a:r>
              <a:rPr lang="en-US" sz="1100" dirty="0"/>
              <a:t>7,8: naïve cytotoxic, cytotoxic, activated cytotoxic</a:t>
            </a:r>
          </a:p>
          <a:p>
            <a:r>
              <a:rPr lang="en-US" sz="1100" dirty="0"/>
              <a:t>1: helper</a:t>
            </a:r>
          </a:p>
          <a:p>
            <a:r>
              <a:rPr lang="en-US" sz="1100" dirty="0"/>
              <a:t>2: regulatory</a:t>
            </a:r>
          </a:p>
          <a:p>
            <a:endParaRPr lang="en-US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1AED4-4282-44C8-9294-B94DC02CD5A4}"/>
              </a:ext>
            </a:extLst>
          </p:cNvPr>
          <p:cNvSpPr/>
          <p:nvPr/>
        </p:nvSpPr>
        <p:spPr>
          <a:xfrm>
            <a:off x="10397524" y="221196"/>
            <a:ext cx="1307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PBMC, 10x 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FC9B0C-F6B2-4F28-B5B3-4E3368D99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461" y="1474934"/>
            <a:ext cx="2902368" cy="2821644"/>
          </a:xfrm>
          <a:prstGeom prst="rect">
            <a:avLst/>
          </a:prstGeom>
        </p:spPr>
      </p:pic>
      <p:sp>
        <p:nvSpPr>
          <p:cNvPr id="15" name="Callout: Line with Accent Bar 14">
            <a:extLst>
              <a:ext uri="{FF2B5EF4-FFF2-40B4-BE49-F238E27FC236}">
                <a16:creationId xmlns:a16="http://schemas.microsoft.com/office/drawing/2014/main" id="{D04A2B8A-FF61-40DE-8DE8-2778CC6FEC54}"/>
              </a:ext>
            </a:extLst>
          </p:cNvPr>
          <p:cNvSpPr/>
          <p:nvPr/>
        </p:nvSpPr>
        <p:spPr>
          <a:xfrm>
            <a:off x="2531773" y="3970029"/>
            <a:ext cx="1483739" cy="621827"/>
          </a:xfrm>
          <a:prstGeom prst="accentCallout1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Genes with highest avg. TF-IDF </a:t>
            </a:r>
            <a:r>
              <a:rPr lang="en-US" sz="1200" b="0" dirty="0"/>
              <a:t>(highest mean GMM in red)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49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63" y="43183"/>
            <a:ext cx="8229600" cy="1143000"/>
          </a:xfrm>
        </p:spPr>
        <p:txBody>
          <a:bodyPr/>
          <a:lstStyle/>
          <a:p>
            <a:r>
              <a:rPr lang="en-US" dirty="0"/>
              <a:t>Clustering Methods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57896" y="43184"/>
            <a:ext cx="11431537" cy="6771633"/>
            <a:chOff x="1597090" y="917511"/>
            <a:chExt cx="9829800" cy="57928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1597090" y="917511"/>
              <a:ext cx="9829800" cy="5792823"/>
            </a:xfrm>
            <a:prstGeom prst="rect">
              <a:avLst/>
            </a:prstGeom>
            <a:ln>
              <a:noFill/>
            </a:ln>
            <a:effectLst/>
          </p:spPr>
        </p:sp>
        <p:sp>
          <p:nvSpPr>
            <p:cNvPr id="9" name="Freeform 8"/>
            <p:cNvSpPr/>
            <p:nvPr/>
          </p:nvSpPr>
          <p:spPr>
            <a:xfrm>
              <a:off x="7592552" y="6097844"/>
              <a:ext cx="642259" cy="4154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415498"/>
                  </a:lnTo>
                  <a:lnTo>
                    <a:pt x="642259" y="415498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592552" y="6052124"/>
              <a:ext cx="64225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642259" y="4572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592552" y="5682345"/>
              <a:ext cx="642259" cy="4154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15498"/>
                  </a:moveTo>
                  <a:lnTo>
                    <a:pt x="618808" y="415498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5431606" y="5422887"/>
              <a:ext cx="567665" cy="6749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44214" y="0"/>
                  </a:lnTo>
                  <a:lnTo>
                    <a:pt x="544214" y="674957"/>
                  </a:lnTo>
                  <a:lnTo>
                    <a:pt x="567665" y="674957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592552" y="4643598"/>
              <a:ext cx="642259" cy="6232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623248"/>
                  </a:lnTo>
                  <a:lnTo>
                    <a:pt x="642259" y="623248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7592552" y="4643598"/>
              <a:ext cx="642259" cy="2077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207749"/>
                  </a:lnTo>
                  <a:lnTo>
                    <a:pt x="642259" y="207749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7592552" y="4435849"/>
              <a:ext cx="642259" cy="2077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07749"/>
                  </a:moveTo>
                  <a:lnTo>
                    <a:pt x="618808" y="207749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592552" y="4020350"/>
              <a:ext cx="642259" cy="6232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23248"/>
                  </a:moveTo>
                  <a:lnTo>
                    <a:pt x="618808" y="623248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431606" y="4643598"/>
              <a:ext cx="567665" cy="7792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79289"/>
                  </a:moveTo>
                  <a:lnTo>
                    <a:pt x="544214" y="779289"/>
                  </a:lnTo>
                  <a:lnTo>
                    <a:pt x="544214" y="0"/>
                  </a:lnTo>
                  <a:lnTo>
                    <a:pt x="567665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199583" y="3923757"/>
              <a:ext cx="827711" cy="149912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804237" y="0"/>
                  </a:lnTo>
                  <a:lnTo>
                    <a:pt x="804237" y="1499129"/>
                  </a:lnTo>
                  <a:lnTo>
                    <a:pt x="827711" y="1499129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589623" y="2359676"/>
              <a:ext cx="642259" cy="124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1245363"/>
                  </a:lnTo>
                  <a:lnTo>
                    <a:pt x="642259" y="1245363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7589623" y="2359676"/>
              <a:ext cx="642259" cy="8302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830242"/>
                  </a:lnTo>
                  <a:lnTo>
                    <a:pt x="642259" y="830242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589623" y="2359676"/>
              <a:ext cx="642259" cy="415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415121"/>
                  </a:lnTo>
                  <a:lnTo>
                    <a:pt x="642259" y="415121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7589623" y="2313956"/>
              <a:ext cx="64225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642259" y="4572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7589623" y="1944555"/>
              <a:ext cx="642259" cy="415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15121"/>
                  </a:moveTo>
                  <a:lnTo>
                    <a:pt x="618808" y="415121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589623" y="1529433"/>
              <a:ext cx="642259" cy="8302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830242"/>
                  </a:moveTo>
                  <a:lnTo>
                    <a:pt x="618808" y="830242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589623" y="1114312"/>
              <a:ext cx="642259" cy="124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45363"/>
                  </a:moveTo>
                  <a:lnTo>
                    <a:pt x="618808" y="1245363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430529" y="2307113"/>
              <a:ext cx="56736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3918" y="45720"/>
                  </a:lnTo>
                  <a:lnTo>
                    <a:pt x="543918" y="52562"/>
                  </a:lnTo>
                  <a:lnTo>
                    <a:pt x="567369" y="52562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3199583" y="2352833"/>
              <a:ext cx="828007" cy="1570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70924"/>
                  </a:moveTo>
                  <a:lnTo>
                    <a:pt x="804533" y="1570924"/>
                  </a:lnTo>
                  <a:lnTo>
                    <a:pt x="804533" y="0"/>
                  </a:lnTo>
                  <a:lnTo>
                    <a:pt x="828007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1597090" y="3482297"/>
              <a:ext cx="1602493" cy="882921"/>
            </a:xfrm>
            <a:custGeom>
              <a:avLst/>
              <a:gdLst>
                <a:gd name="connsiteX0" fmla="*/ 0 w 1602493"/>
                <a:gd name="connsiteY0" fmla="*/ 0 h 882921"/>
                <a:gd name="connsiteX1" fmla="*/ 1602493 w 1602493"/>
                <a:gd name="connsiteY1" fmla="*/ 0 h 882921"/>
                <a:gd name="connsiteX2" fmla="*/ 1602493 w 1602493"/>
                <a:gd name="connsiteY2" fmla="*/ 882921 h 882921"/>
                <a:gd name="connsiteX3" fmla="*/ 0 w 1602493"/>
                <a:gd name="connsiteY3" fmla="*/ 882921 h 882921"/>
                <a:gd name="connsiteX4" fmla="*/ 0 w 1602493"/>
                <a:gd name="connsiteY4" fmla="*/ 0 h 88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2493" h="882921">
                  <a:moveTo>
                    <a:pt x="0" y="0"/>
                  </a:moveTo>
                  <a:lnTo>
                    <a:pt x="1602493" y="0"/>
                  </a:lnTo>
                  <a:lnTo>
                    <a:pt x="1602493" y="882921"/>
                  </a:lnTo>
                  <a:lnTo>
                    <a:pt x="0" y="88292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solidFill>
                    <a:schemeClr val="tx1"/>
                  </a:solidFill>
                </a:rPr>
                <a:t>Cells QC, Genes QC, Gap-Statistics Analysis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027590" y="1944555"/>
              <a:ext cx="1402939" cy="738319"/>
            </a:xfrm>
            <a:custGeom>
              <a:avLst/>
              <a:gdLst>
                <a:gd name="connsiteX0" fmla="*/ 0 w 1402939"/>
                <a:gd name="connsiteY0" fmla="*/ 0 h 660082"/>
                <a:gd name="connsiteX1" fmla="*/ 1402939 w 1402939"/>
                <a:gd name="connsiteY1" fmla="*/ 0 h 660082"/>
                <a:gd name="connsiteX2" fmla="*/ 1402939 w 1402939"/>
                <a:gd name="connsiteY2" fmla="*/ 660082 h 660082"/>
                <a:gd name="connsiteX3" fmla="*/ 0 w 1402939"/>
                <a:gd name="connsiteY3" fmla="*/ 660082 h 660082"/>
                <a:gd name="connsiteX4" fmla="*/ 0 w 1402939"/>
                <a:gd name="connsiteY4" fmla="*/ 0 h 66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939" h="660082">
                  <a:moveTo>
                    <a:pt x="0" y="0"/>
                  </a:moveTo>
                  <a:lnTo>
                    <a:pt x="1402939" y="0"/>
                  </a:lnTo>
                  <a:lnTo>
                    <a:pt x="1402939" y="660082"/>
                  </a:lnTo>
                  <a:lnTo>
                    <a:pt x="0" y="660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i="1" dirty="0">
                  <a:solidFill>
                    <a:schemeClr val="tx1"/>
                  </a:solidFill>
                </a:rPr>
                <a:t>Data Transformation: Log2(x+1) or none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997899" y="1743213"/>
              <a:ext cx="1591724" cy="1232925"/>
            </a:xfrm>
            <a:custGeom>
              <a:avLst/>
              <a:gdLst>
                <a:gd name="connsiteX0" fmla="*/ 0 w 1591724"/>
                <a:gd name="connsiteY0" fmla="*/ 0 h 1232925"/>
                <a:gd name="connsiteX1" fmla="*/ 1591724 w 1591724"/>
                <a:gd name="connsiteY1" fmla="*/ 0 h 1232925"/>
                <a:gd name="connsiteX2" fmla="*/ 1591724 w 1591724"/>
                <a:gd name="connsiteY2" fmla="*/ 1232925 h 1232925"/>
                <a:gd name="connsiteX3" fmla="*/ 0 w 1591724"/>
                <a:gd name="connsiteY3" fmla="*/ 1232925 h 1232925"/>
                <a:gd name="connsiteX4" fmla="*/ 0 w 1591724"/>
                <a:gd name="connsiteY4" fmla="*/ 0 h 12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1724" h="1232925">
                  <a:moveTo>
                    <a:pt x="0" y="0"/>
                  </a:moveTo>
                  <a:lnTo>
                    <a:pt x="1591724" y="0"/>
                  </a:lnTo>
                  <a:lnTo>
                    <a:pt x="1591724" y="1232925"/>
                  </a:lnTo>
                  <a:lnTo>
                    <a:pt x="0" y="123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i="1" dirty="0">
                  <a:solidFill>
                    <a:schemeClr val="tx1"/>
                  </a:solidFill>
                </a:rPr>
                <a:t>Feature Selection: </a:t>
              </a:r>
              <a:r>
                <a:rPr lang="en-US" sz="1600" dirty="0">
                  <a:solidFill>
                    <a:schemeClr val="tx1"/>
                  </a:solidFill>
                </a:rPr>
                <a:t>PCA, </a:t>
              </a:r>
              <a:r>
                <a:rPr lang="en-US" sz="1600" dirty="0" err="1">
                  <a:solidFill>
                    <a:schemeClr val="tx1"/>
                  </a:solidFill>
                </a:rPr>
                <a:t>tSNE</a:t>
              </a:r>
              <a:r>
                <a:rPr lang="en-US" sz="1600" dirty="0">
                  <a:solidFill>
                    <a:schemeClr val="tx1"/>
                  </a:solidFill>
                </a:rPr>
                <a:t>, highly variable genes* or none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231882" y="921408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Seurat (K-means)*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8231882" y="1336529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Seurat (SNN)*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8231882" y="1751651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GMM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231882" y="2166772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K-means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8231882" y="2581893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err="1">
                  <a:solidFill>
                    <a:schemeClr val="tx1"/>
                  </a:solidFill>
                </a:rPr>
                <a:t>Sph</a:t>
              </a:r>
              <a:r>
                <a:rPr lang="en-US" sz="1600" dirty="0">
                  <a:solidFill>
                    <a:schemeClr val="tx1"/>
                  </a:solidFill>
                </a:rPr>
                <a:t>. K-means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8231882" y="2997014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HC (E/P)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8231882" y="3412136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Louvain (E)</a:t>
              </a: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027295" y="5078450"/>
              <a:ext cx="1404311" cy="688874"/>
            </a:xfrm>
            <a:custGeom>
              <a:avLst/>
              <a:gdLst>
                <a:gd name="connsiteX0" fmla="*/ 0 w 1404311"/>
                <a:gd name="connsiteY0" fmla="*/ 0 h 688874"/>
                <a:gd name="connsiteX1" fmla="*/ 1404311 w 1404311"/>
                <a:gd name="connsiteY1" fmla="*/ 0 h 688874"/>
                <a:gd name="connsiteX2" fmla="*/ 1404311 w 1404311"/>
                <a:gd name="connsiteY2" fmla="*/ 688874 h 688874"/>
                <a:gd name="connsiteX3" fmla="*/ 0 w 1404311"/>
                <a:gd name="connsiteY3" fmla="*/ 688874 h 688874"/>
                <a:gd name="connsiteX4" fmla="*/ 0 w 1404311"/>
                <a:gd name="connsiteY4" fmla="*/ 0 h 68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311" h="688874">
                  <a:moveTo>
                    <a:pt x="0" y="0"/>
                  </a:moveTo>
                  <a:lnTo>
                    <a:pt x="1404311" y="0"/>
                  </a:lnTo>
                  <a:lnTo>
                    <a:pt x="1404311" y="688874"/>
                  </a:lnTo>
                  <a:lnTo>
                    <a:pt x="0" y="6888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TF-IDF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/>
                  </a:solidFill>
                </a:rPr>
                <a:t>Term Frequency -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>
                  <a:solidFill>
                    <a:schemeClr val="tx1"/>
                  </a:solidFill>
                </a:rPr>
                <a:t>Inverse Doc Frequency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9271" y="4111465"/>
              <a:ext cx="1593281" cy="946249"/>
            </a:xfrm>
            <a:custGeom>
              <a:avLst/>
              <a:gdLst>
                <a:gd name="connsiteX0" fmla="*/ 0 w 1593281"/>
                <a:gd name="connsiteY0" fmla="*/ 0 h 828231"/>
                <a:gd name="connsiteX1" fmla="*/ 1593281 w 1593281"/>
                <a:gd name="connsiteY1" fmla="*/ 0 h 828231"/>
                <a:gd name="connsiteX2" fmla="*/ 1593281 w 1593281"/>
                <a:gd name="connsiteY2" fmla="*/ 828231 h 828231"/>
                <a:gd name="connsiteX3" fmla="*/ 0 w 1593281"/>
                <a:gd name="connsiteY3" fmla="*/ 828231 h 828231"/>
                <a:gd name="connsiteX4" fmla="*/ 0 w 1593281"/>
                <a:gd name="connsiteY4" fmla="*/ 0 h 82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281" h="828231">
                  <a:moveTo>
                    <a:pt x="0" y="0"/>
                  </a:moveTo>
                  <a:lnTo>
                    <a:pt x="1593281" y="0"/>
                  </a:lnTo>
                  <a:lnTo>
                    <a:pt x="1593281" y="828231"/>
                  </a:lnTo>
                  <a:lnTo>
                    <a:pt x="0" y="8282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>
              <a:glow rad="228600">
                <a:schemeClr val="bg1"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Feature Selection:</a:t>
              </a:r>
              <a:r>
                <a:rPr lang="en-US" sz="1400" b="1" dirty="0">
                  <a:solidFill>
                    <a:schemeClr val="tx1"/>
                  </a:solidFill>
                </a:rPr>
                <a:t> High avg. TFIDF score (Top)  or Highly variable TF-IDF (Var)</a:t>
              </a:r>
            </a:p>
          </p:txBody>
        </p:sp>
        <p:sp>
          <p:nvSpPr>
            <p:cNvPr id="41" name="Freeform 40"/>
            <p:cNvSpPr/>
            <p:nvPr/>
          </p:nvSpPr>
          <p:spPr>
            <a:xfrm>
              <a:off x="8234811" y="3827257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GMM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8234811" y="4242756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K-means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8234811" y="4658255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err="1">
                  <a:solidFill>
                    <a:schemeClr val="tx1"/>
                  </a:solidFill>
                </a:rPr>
                <a:t>Sph</a:t>
              </a:r>
              <a:r>
                <a:rPr lang="en-US" sz="1600" b="1" dirty="0">
                  <a:solidFill>
                    <a:schemeClr val="tx1"/>
                  </a:solidFill>
                </a:rPr>
                <a:t>. K-means</a:t>
              </a:r>
            </a:p>
          </p:txBody>
        </p:sp>
        <p:sp>
          <p:nvSpPr>
            <p:cNvPr id="44" name="Freeform 43"/>
            <p:cNvSpPr/>
            <p:nvPr/>
          </p:nvSpPr>
          <p:spPr>
            <a:xfrm>
              <a:off x="8234811" y="5073754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HC (E/P/C)</a:t>
              </a: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999271" y="5565711"/>
              <a:ext cx="1593281" cy="1064266"/>
            </a:xfrm>
            <a:custGeom>
              <a:avLst/>
              <a:gdLst>
                <a:gd name="connsiteX0" fmla="*/ 0 w 1593281"/>
                <a:gd name="connsiteY0" fmla="*/ 0 h 1064266"/>
                <a:gd name="connsiteX1" fmla="*/ 1593281 w 1593281"/>
                <a:gd name="connsiteY1" fmla="*/ 0 h 1064266"/>
                <a:gd name="connsiteX2" fmla="*/ 1593281 w 1593281"/>
                <a:gd name="connsiteY2" fmla="*/ 1064266 h 1064266"/>
                <a:gd name="connsiteX3" fmla="*/ 0 w 1593281"/>
                <a:gd name="connsiteY3" fmla="*/ 1064266 h 1064266"/>
                <a:gd name="connsiteX4" fmla="*/ 0 w 1593281"/>
                <a:gd name="connsiteY4" fmla="*/ 0 h 106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281" h="1064266">
                  <a:moveTo>
                    <a:pt x="0" y="0"/>
                  </a:moveTo>
                  <a:lnTo>
                    <a:pt x="1593281" y="0"/>
                  </a:lnTo>
                  <a:lnTo>
                    <a:pt x="1593281" y="1064266"/>
                  </a:lnTo>
                  <a:lnTo>
                    <a:pt x="0" y="106426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>
              <a:glow rad="228600">
                <a:schemeClr val="bg1"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Binarization: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tx1"/>
                  </a:solidFill>
                </a:rPr>
                <a:t>Cutoff threshold per cell based on cell avg. TF-IDF(Bin)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8234811" y="5489253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HC (E/P/C/J)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8234811" y="5904751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Greedy (E/P/C/J)</a:t>
              </a:r>
            </a:p>
          </p:txBody>
        </p:sp>
        <p:sp>
          <p:nvSpPr>
            <p:cNvPr id="48" name="Freeform 47"/>
            <p:cNvSpPr/>
            <p:nvPr/>
          </p:nvSpPr>
          <p:spPr>
            <a:xfrm>
              <a:off x="8234811" y="6320250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Louvain (E/P/C/J)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98506B2-9070-4D29-8F1D-EE4E10B4F758}"/>
              </a:ext>
            </a:extLst>
          </p:cNvPr>
          <p:cNvCxnSpPr>
            <a:stCxn id="44" idx="0"/>
          </p:cNvCxnSpPr>
          <p:nvPr/>
        </p:nvCxnSpPr>
        <p:spPr>
          <a:xfrm>
            <a:off x="8677214" y="4901705"/>
            <a:ext cx="23441" cy="113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02E1499-89FC-472B-B18D-97E4F843DB86}"/>
              </a:ext>
            </a:extLst>
          </p:cNvPr>
          <p:cNvCxnSpPr>
            <a:cxnSpLocks/>
          </p:cNvCxnSpPr>
          <p:nvPr/>
        </p:nvCxnSpPr>
        <p:spPr>
          <a:xfrm flipV="1">
            <a:off x="8864425" y="6659912"/>
            <a:ext cx="254949" cy="4042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24E4915-BD5F-4ED2-AD23-331429684D0C}"/>
              </a:ext>
            </a:extLst>
          </p:cNvPr>
          <p:cNvSpPr/>
          <p:nvPr/>
        </p:nvSpPr>
        <p:spPr>
          <a:xfrm>
            <a:off x="729673" y="3833091"/>
            <a:ext cx="8229600" cy="2876596"/>
          </a:xfrm>
          <a:custGeom>
            <a:avLst/>
            <a:gdLst>
              <a:gd name="connsiteX0" fmla="*/ 0 w 8229600"/>
              <a:gd name="connsiteY0" fmla="*/ 0 h 2876596"/>
              <a:gd name="connsiteX1" fmla="*/ 2669309 w 8229600"/>
              <a:gd name="connsiteY1" fmla="*/ 378691 h 2876596"/>
              <a:gd name="connsiteX2" fmla="*/ 3842327 w 8229600"/>
              <a:gd name="connsiteY2" fmla="*/ 1394691 h 2876596"/>
              <a:gd name="connsiteX3" fmla="*/ 6253018 w 8229600"/>
              <a:gd name="connsiteY3" fmla="*/ 2133600 h 2876596"/>
              <a:gd name="connsiteX4" fmla="*/ 7592291 w 8229600"/>
              <a:gd name="connsiteY4" fmla="*/ 2798618 h 2876596"/>
              <a:gd name="connsiteX5" fmla="*/ 8211127 w 8229600"/>
              <a:gd name="connsiteY5" fmla="*/ 2863273 h 2876596"/>
              <a:gd name="connsiteX6" fmla="*/ 8211127 w 8229600"/>
              <a:gd name="connsiteY6" fmla="*/ 2863273 h 2876596"/>
              <a:gd name="connsiteX7" fmla="*/ 8229600 w 8229600"/>
              <a:gd name="connsiteY7" fmla="*/ 2863273 h 287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2876596">
                <a:moveTo>
                  <a:pt x="0" y="0"/>
                </a:moveTo>
                <a:cubicBezTo>
                  <a:pt x="1014460" y="73121"/>
                  <a:pt x="2028921" y="146243"/>
                  <a:pt x="2669309" y="378691"/>
                </a:cubicBezTo>
                <a:cubicBezTo>
                  <a:pt x="3309697" y="611139"/>
                  <a:pt x="3245042" y="1102206"/>
                  <a:pt x="3842327" y="1394691"/>
                </a:cubicBezTo>
                <a:cubicBezTo>
                  <a:pt x="4439612" y="1687176"/>
                  <a:pt x="5628024" y="1899612"/>
                  <a:pt x="6253018" y="2133600"/>
                </a:cubicBezTo>
                <a:cubicBezTo>
                  <a:pt x="6878012" y="2367588"/>
                  <a:pt x="7265940" y="2677006"/>
                  <a:pt x="7592291" y="2798618"/>
                </a:cubicBezTo>
                <a:cubicBezTo>
                  <a:pt x="7918642" y="2920230"/>
                  <a:pt x="8211127" y="2863273"/>
                  <a:pt x="8211127" y="2863273"/>
                </a:cubicBezTo>
                <a:lnTo>
                  <a:pt x="8211127" y="2863273"/>
                </a:lnTo>
                <a:lnTo>
                  <a:pt x="8229600" y="286327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5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BBB8D-649E-4454-83E1-2DACA06D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541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3718-E189-4523-8EEC-BAB9E9F80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Background/Motivation</a:t>
            </a:r>
          </a:p>
          <a:p>
            <a:r>
              <a:rPr lang="en-US" dirty="0"/>
              <a:t>Single Cell RNA-Seq Data Analysis Methods</a:t>
            </a:r>
          </a:p>
          <a:p>
            <a:pPr lvl="1"/>
            <a:r>
              <a:rPr lang="en-US" dirty="0"/>
              <a:t>Clustering Single Cell RNA-Seq Data using TF-IDF based Methods</a:t>
            </a:r>
          </a:p>
          <a:p>
            <a:pPr lvl="1"/>
            <a:r>
              <a:rPr lang="en-US" dirty="0" err="1"/>
              <a:t>LSImpute</a:t>
            </a:r>
            <a:r>
              <a:rPr lang="en-US" dirty="0"/>
              <a:t>: Locality Sensitive Imputation for Single Cell RNA-Seq Data</a:t>
            </a:r>
          </a:p>
          <a:p>
            <a:pPr lvl="1"/>
            <a:r>
              <a:rPr lang="en-US" dirty="0"/>
              <a:t>Cell Cycle Analysis for Single Cell RNA-Seq Data.</a:t>
            </a:r>
          </a:p>
          <a:p>
            <a:r>
              <a:rPr lang="en-US" dirty="0"/>
              <a:t>SC1: Web-based Interactive Pipeline for Single Cell RNA-Seq Data Analysis Methods</a:t>
            </a:r>
          </a:p>
          <a:p>
            <a:r>
              <a:rPr lang="en-US" dirty="0"/>
              <a:t>Conclusion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2934788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4E6BFF47-5DF3-4F05-B8FD-6444CD2AF9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Build bin TF-IDF signature vector per cell j: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𝒊𝒇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𝑻𝑭</m:t>
                    </m:r>
                    <m:r>
                      <a:rPr lang="en-US" sz="1800" b="1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1" i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𝑰𝑫𝑭</m:t>
                    </m:r>
                    <m:r>
                      <a:rPr lang="en-US" sz="1800" b="1" i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en-US" sz="1800" b="1" dirty="0">
                    <a:solidFill>
                      <a:schemeClr val="accent5">
                        <a:lumMod val="75000"/>
                      </a:schemeClr>
                    </a:solidFill>
                  </a:rPr>
                  <a:t>score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18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𝒄𝒖𝒕𝒐𝒇𝒇</m:t>
                            </m:r>
                          </m:e>
                        </m:d>
                      </m:e>
                      <m:sub>
                        <m:r>
                          <a:rPr lang="en-US" sz="18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1800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 (‘informative’)</a:t>
                </a:r>
                <a:endParaRPr lang="en-US" sz="180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𝒐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1800" b="1" dirty="0">
                    <a:solidFill>
                      <a:schemeClr val="accent5">
                        <a:lumMod val="75000"/>
                      </a:schemeClr>
                    </a:solidFill>
                  </a:rPr>
                  <a:t>  		                       </a:t>
                </a:r>
                <a:r>
                  <a:rPr lang="en-US" sz="1400" dirty="0"/>
                  <a:t>(‘noise’)</a:t>
                </a:r>
                <a:endParaRPr lang="en-US" sz="18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Build a weighted undirected graph :</a:t>
                </a:r>
              </a:p>
              <a:p>
                <a:pPr marL="914400" lvl="2" indent="0">
                  <a:buNone/>
                </a:pPr>
                <a:r>
                  <a:rPr lang="en-US" sz="1800" dirty="0"/>
                  <a:t>Cells </a:t>
                </a:r>
                <a:r>
                  <a:rPr lang="en-US" sz="1800" dirty="0">
                    <a:sym typeface="Wingdings" panose="05000000000000000000" pitchFamily="2" charset="2"/>
                  </a:rPr>
                  <a:t></a:t>
                </a:r>
                <a:r>
                  <a:rPr lang="en-US" sz="1800" dirty="0"/>
                  <a:t> vertices, </a:t>
                </a:r>
              </a:p>
              <a:p>
                <a:pPr marL="914400" lvl="2" indent="0">
                  <a:buNone/>
                </a:pPr>
                <a:r>
                  <a:rPr lang="en-US" sz="1800" dirty="0"/>
                  <a:t>Edges </a:t>
                </a:r>
                <a:r>
                  <a:rPr lang="en-US" sz="1800" dirty="0">
                    <a:sym typeface="Wingdings" panose="05000000000000000000" pitchFamily="2" charset="2"/>
                  </a:rPr>
                  <a:t> similarity(</a:t>
                </a:r>
                <a:r>
                  <a:rPr lang="en-US" sz="1800" dirty="0"/>
                  <a:t>bin TF-IDF signature vectors) &gt;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</m:oMath>
                </a14:m>
                <a:r>
                  <a:rPr lang="en-US" sz="1800" dirty="0"/>
                  <a:t>,</a:t>
                </a:r>
              </a:p>
              <a:p>
                <a:pPr marL="914400" lvl="2" indent="0">
                  <a:buNone/>
                </a:pPr>
                <a:r>
                  <a:rPr lang="en-US" sz="1800" dirty="0"/>
                  <a:t>Weights</a:t>
                </a:r>
                <a:r>
                  <a:rPr lang="en-US" sz="1800" dirty="0">
                    <a:sym typeface="Wingdings" panose="05000000000000000000" pitchFamily="2" charset="2"/>
                  </a:rPr>
                  <a:t></a:t>
                </a:r>
                <a:r>
                  <a:rPr lang="en-US" sz="1800" dirty="0"/>
                  <a:t> corresponding pairwise similarity measures,</a:t>
                </a:r>
              </a:p>
              <a:p>
                <a:pPr marL="914400" lvl="2" indent="0">
                  <a:buNone/>
                </a:pP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 </m:t>
                    </m:r>
                  </m:oMath>
                </a14:m>
                <a:r>
                  <a:rPr lang="en-US" sz="1400" dirty="0"/>
                  <a:t>small </a:t>
                </a:r>
                <a:r>
                  <a:rPr lang="en-US" sz="1400" dirty="0">
                    <a:sym typeface="Wingdings" panose="05000000000000000000" pitchFamily="2" charset="2"/>
                  </a:rPr>
                  <a:t>for </a:t>
                </a:r>
                <a:r>
                  <a:rPr lang="en-US" sz="1400" dirty="0"/>
                  <a:t>dense graphs, similarity = Euclidean, Pearson, </a:t>
                </a:r>
                <a:r>
                  <a:rPr lang="en-US" sz="1400" dirty="0">
                    <a:hlinkClick r:id="rId2" action="ppaction://hlinksldjump"/>
                  </a:rPr>
                  <a:t>Cosine</a:t>
                </a:r>
                <a:r>
                  <a:rPr lang="en-US" sz="1400" dirty="0"/>
                  <a:t>, or</a:t>
                </a:r>
                <a:r>
                  <a:rPr lang="en-US" sz="1400" dirty="0">
                    <a:hlinkClick r:id="rId3" action="ppaction://hlinksldjump"/>
                  </a:rPr>
                  <a:t> Jaccard</a:t>
                </a:r>
                <a:r>
                  <a:rPr lang="en-US" sz="1400" dirty="0"/>
                  <a:t>).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>
                    <a:hlinkClick r:id="rId4" action="ppaction://hlinksldjump"/>
                  </a:rPr>
                  <a:t>Louvain modularity optimization</a:t>
                </a:r>
                <a:r>
                  <a:rPr lang="en-US" sz="2400" dirty="0"/>
                  <a:t> (or Greedy) algorithm for initial clustering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Further partitioning based on </a:t>
                </a:r>
                <a:r>
                  <a:rPr lang="en-US" sz="2400" dirty="0">
                    <a:hlinkClick r:id="rId5" action="ppaction://hlinksldjump"/>
                  </a:rPr>
                  <a:t>silhouette</a:t>
                </a:r>
                <a:r>
                  <a:rPr lang="en-US" sz="2400" dirty="0"/>
                  <a:t> score for homogeneity </a:t>
                </a:r>
              </a:p>
              <a:p>
                <a:pPr marL="457200" lvl="1" indent="0">
                  <a:buNone/>
                </a:pPr>
                <a:r>
                  <a:rPr lang="en-US" sz="1800" dirty="0"/>
                  <a:t>(force a min # of clusters or </a:t>
                </a:r>
                <a:r>
                  <a:rPr lang="en-US" sz="1800" dirty="0">
                    <a:hlinkClick r:id="rId6" action="ppaction://hlinksldjump"/>
                  </a:rPr>
                  <a:t>“optimal number of clusters</a:t>
                </a:r>
                <a:r>
                  <a:rPr lang="en-US" sz="1800" dirty="0"/>
                  <a:t>” when required). </a:t>
                </a:r>
                <a:endParaRPr lang="en-US" dirty="0"/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4E6BFF47-5DF3-4F05-B8FD-6444CD2AF9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7"/>
                <a:stretch>
                  <a:fillRect l="-928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5FEB89FF-BDD4-48AA-9043-D7EACCEB4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57" y="1041887"/>
            <a:ext cx="5194243" cy="3096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070E9-EF5E-47FA-91DF-CFDB62D6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TF-IDF Graph based clustering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275CA-2D7E-4B76-B6D3-8688915D0E05}"/>
              </a:ext>
            </a:extLst>
          </p:cNvPr>
          <p:cNvSpPr txBox="1"/>
          <p:nvPr/>
        </p:nvSpPr>
        <p:spPr>
          <a:xfrm>
            <a:off x="10045700" y="1985818"/>
            <a:ext cx="172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Louvain Toy Example</a:t>
            </a:r>
          </a:p>
        </p:txBody>
      </p:sp>
    </p:spTree>
    <p:extLst>
      <p:ext uri="{BB962C8B-B14F-4D97-AF65-F5344CB8AC3E}">
        <p14:creationId xmlns:p14="http://schemas.microsoft.com/office/powerpoint/2010/main" val="286358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1BC9-4CEF-4313-A6FE-275AAA21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Setup: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42BC4-B5E5-499D-8AB9-A26C6FEF3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3247" cy="4351338"/>
          </a:xfrm>
        </p:spPr>
        <p:txBody>
          <a:bodyPr>
            <a:noAutofit/>
          </a:bodyPr>
          <a:lstStyle/>
          <a:p>
            <a:r>
              <a:rPr lang="en-US" sz="2400" dirty="0"/>
              <a:t>PBMC Data set from 10x Genomics</a:t>
            </a:r>
            <a:endParaRPr lang="en-US" sz="2400" i="1" dirty="0"/>
          </a:p>
          <a:p>
            <a:pPr lvl="1"/>
            <a:r>
              <a:rPr lang="en-US" sz="2000" i="1" dirty="0"/>
              <a:t>FACS</a:t>
            </a:r>
            <a:r>
              <a:rPr lang="en-US" sz="2000" dirty="0"/>
              <a:t> sorted blood cells of 7 types (Zheng, 2017)</a:t>
            </a:r>
          </a:p>
          <a:p>
            <a:pPr lvl="1"/>
            <a:r>
              <a:rPr lang="en-US" sz="2000" dirty="0"/>
              <a:t>7:1, 3:1, 1:1, 1:3, and 1:7 semi-simulated mixtures of 6 cell type pairs of varying dissimilarity (1000 cells/pair)</a:t>
            </a:r>
          </a:p>
          <a:p>
            <a:pPr lvl="2"/>
            <a:r>
              <a:rPr lang="en-US" sz="1200" dirty="0"/>
              <a:t>highly dissimilar: (b cells and cd14 monocytes) and (b cells and cd56 </a:t>
            </a:r>
            <a:r>
              <a:rPr lang="en-US" sz="1200" dirty="0" err="1"/>
              <a:t>nk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highly similar : (memory t and naive cytotoxic) and (regulatory t and naive t)</a:t>
            </a:r>
          </a:p>
          <a:p>
            <a:pPr lvl="2"/>
            <a:r>
              <a:rPr lang="en-US" sz="1200" dirty="0"/>
              <a:t>intermediate similarity: (memory t and naive t) and (regulatory t and naive cytotoxic) </a:t>
            </a:r>
            <a:endParaRPr lang="en-US" sz="3200" dirty="0"/>
          </a:p>
          <a:p>
            <a:pPr lvl="1"/>
            <a:r>
              <a:rPr lang="en-US" sz="2000" dirty="0"/>
              <a:t>7-way mixture,</a:t>
            </a:r>
          </a:p>
          <a:p>
            <a:pPr lvl="2"/>
            <a:r>
              <a:rPr lang="en-US" sz="1600" dirty="0"/>
              <a:t>(7000 cells/mix)</a:t>
            </a:r>
          </a:p>
          <a:p>
            <a:pPr lvl="1"/>
            <a:r>
              <a:rPr lang="en-US" sz="2000" dirty="0"/>
              <a:t>5 sampling replicas</a:t>
            </a:r>
          </a:p>
          <a:p>
            <a:r>
              <a:rPr lang="en-US" sz="2400" dirty="0"/>
              <a:t>2045 Pancreatic cells of </a:t>
            </a:r>
          </a:p>
          <a:p>
            <a:pPr lvl="1"/>
            <a:r>
              <a:rPr lang="en-US" sz="2000" dirty="0"/>
              <a:t>7 types (</a:t>
            </a:r>
            <a:r>
              <a:rPr lang="en-US" sz="2000" dirty="0" err="1"/>
              <a:t>Segerstolpe</a:t>
            </a:r>
            <a:r>
              <a:rPr lang="en-US" sz="2000" dirty="0"/>
              <a:t>, 2016)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68506-4D08-4CF5-BDCA-3595BF662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292" y="1167995"/>
            <a:ext cx="5107708" cy="5237826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35EF3F4-D707-47AD-BD16-0B03367E5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62" y="3948609"/>
            <a:ext cx="3251054" cy="326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2D9BBA-F78F-4082-9FD8-74B20B7A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Pairs: 1:1/1:1 mixtures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CC298A-2432-4CD6-8E39-5CDDABC62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83C28-38CB-4718-8A16-95915BC3B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417638"/>
            <a:ext cx="9144000" cy="47545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2D640C-CB1B-4841-BD13-F6C8A4928D3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5D6EFD-C459-4DDF-8DCC-111BA9F17421}"/>
              </a:ext>
            </a:extLst>
          </p:cNvPr>
          <p:cNvCxnSpPr>
            <a:cxnSpLocks/>
          </p:cNvCxnSpPr>
          <p:nvPr/>
        </p:nvCxnSpPr>
        <p:spPr>
          <a:xfrm>
            <a:off x="4648202" y="1432788"/>
            <a:ext cx="0" cy="3465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AF79F18-12D3-47BA-99BD-F1B0615495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80002" y="3678380"/>
                <a:ext cx="5634177" cy="12353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Overall Accuracy (Micro Accuracy):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</m:t>
                    </m:r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00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800" dirty="0"/>
              </a:p>
              <a:p>
                <a:r>
                  <a:rPr lang="en-US" sz="1800" dirty="0"/>
                  <a:t>Average Cluster Accuracy (Macro Accuracy):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AF79F18-12D3-47BA-99BD-F1B061549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2" y="3678380"/>
                <a:ext cx="5634177" cy="1235362"/>
              </a:xfrm>
              <a:prstGeom prst="rect">
                <a:avLst/>
              </a:prstGeom>
              <a:blipFill>
                <a:blip r:embed="rId4"/>
                <a:stretch>
                  <a:fillRect l="-649" t="-40887" r="-3027" b="-2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DB68DFD-BDAB-4445-866A-E7F68825A4B7}"/>
                  </a:ext>
                </a:extLst>
              </p:cNvPr>
              <p:cNvSpPr/>
              <p:nvPr/>
            </p:nvSpPr>
            <p:spPr>
              <a:xfrm>
                <a:off x="295563" y="5831932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where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200" dirty="0"/>
                  <a:t> is the number of classes,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 is the number of samples in class i,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 is the number of correctly labeled samples in class i. 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DB68DFD-BDAB-4445-866A-E7F68825A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3" y="5831932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4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Pairs: 1:3/3:1 mixtures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E97767-C5C7-4353-9021-C542DF5A4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61D44-51DB-49BB-BAC2-5AFC723D0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417638"/>
            <a:ext cx="9144000" cy="481032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19B6EE-E506-4C1A-9FD0-59AC76DFA37A}"/>
              </a:ext>
            </a:extLst>
          </p:cNvPr>
          <p:cNvCxnSpPr>
            <a:cxnSpLocks/>
          </p:cNvCxnSpPr>
          <p:nvPr/>
        </p:nvCxnSpPr>
        <p:spPr>
          <a:xfrm>
            <a:off x="4648202" y="1432788"/>
            <a:ext cx="0" cy="3465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1F4DB46-2D74-4AE8-8FE8-B97AF52C9B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80002" y="3678380"/>
                <a:ext cx="5634177" cy="12353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Overall Accuracy (Micro Accuracy):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</m:t>
                    </m:r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00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800" dirty="0"/>
              </a:p>
              <a:p>
                <a:r>
                  <a:rPr lang="en-US" sz="1800" dirty="0"/>
                  <a:t>Average Cluster Accuracy (Macro Accuracy):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1F4DB46-2D74-4AE8-8FE8-B97AF52C9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2" y="3678380"/>
                <a:ext cx="5634177" cy="1235362"/>
              </a:xfrm>
              <a:prstGeom prst="rect">
                <a:avLst/>
              </a:prstGeom>
              <a:blipFill>
                <a:blip r:embed="rId4"/>
                <a:stretch>
                  <a:fillRect l="-649" t="-40887" r="-3027" b="-2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53D9AF-9275-44CF-9DA5-8CAB6E32566E}"/>
                  </a:ext>
                </a:extLst>
              </p:cNvPr>
              <p:cNvSpPr/>
              <p:nvPr/>
            </p:nvSpPr>
            <p:spPr>
              <a:xfrm>
                <a:off x="295563" y="5831932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where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200" dirty="0"/>
                  <a:t> is the number of classes,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 is the number of samples in class i,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 is the number of correctly labeled samples in class i. 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53D9AF-9275-44CF-9DA5-8CAB6E325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3" y="5831932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8E5D583-22FA-4105-93D6-BECB3EAAA763}"/>
              </a:ext>
            </a:extLst>
          </p:cNvPr>
          <p:cNvSpPr txBox="1"/>
          <p:nvPr/>
        </p:nvSpPr>
        <p:spPr>
          <a:xfrm>
            <a:off x="9014691" y="6320185"/>
            <a:ext cx="177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 action="ppaction://hlinksldjump"/>
              </a:rPr>
              <a:t>More Results -&gt;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94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1E69-F1B9-4899-9149-EA030792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LSImpute</a:t>
            </a:r>
            <a:r>
              <a:rPr lang="en-US" dirty="0"/>
              <a:t> - Locality Sensitive Imputation for Single-Cell RNA-Seq Data</a:t>
            </a:r>
          </a:p>
        </p:txBody>
      </p:sp>
    </p:spTree>
    <p:extLst>
      <p:ext uri="{BB962C8B-B14F-4D97-AF65-F5344CB8AC3E}">
        <p14:creationId xmlns:p14="http://schemas.microsoft.com/office/powerpoint/2010/main" val="2725746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11823-2800-4532-9C79-1E765575D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Drop-outs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8F95C-E7B3-4978-B5F9-5D90461CF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443" y="3357975"/>
            <a:ext cx="3944556" cy="3548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750D7A-235E-48BC-8127-B16F8CB3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520" y="-57726"/>
            <a:ext cx="3959480" cy="35485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41E406-4534-4FE8-88EC-816DC05C96AE}"/>
              </a:ext>
            </a:extLst>
          </p:cNvPr>
          <p:cNvSpPr/>
          <p:nvPr/>
        </p:nvSpPr>
        <p:spPr>
          <a:xfrm>
            <a:off x="11009742" y="6282510"/>
            <a:ext cx="1348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Source Sans Pro" panose="020B0604020202020204" pitchFamily="34" charset="0"/>
              </a:rPr>
              <a:t>5811 CD45+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986EA-5F87-4292-B32C-2F90884FF778}"/>
              </a:ext>
            </a:extLst>
          </p:cNvPr>
          <p:cNvSpPr/>
          <p:nvPr/>
        </p:nvSpPr>
        <p:spPr>
          <a:xfrm>
            <a:off x="11044356" y="2781485"/>
            <a:ext cx="1348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Source Sans Pro" panose="020B0604020202020204" pitchFamily="34" charset="0"/>
              </a:rPr>
              <a:t>7512 CD45+ </a:t>
            </a:r>
          </a:p>
          <a:p>
            <a:r>
              <a:rPr lang="en-US" sz="1600" dirty="0">
                <a:solidFill>
                  <a:srgbClr val="333333"/>
                </a:solidFill>
                <a:latin typeface="Source Sans Pro" panose="020B0604020202020204" pitchFamily="34" charset="0"/>
              </a:rPr>
              <a:t>by FACS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DD536-41DE-44B1-8D53-027D6DBEF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7516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Drop outs can occur due to:</a:t>
            </a:r>
          </a:p>
          <a:p>
            <a:pPr lvl="1"/>
            <a:r>
              <a:rPr lang="en-US" dirty="0"/>
              <a:t>inefficient mRNA capture,</a:t>
            </a:r>
          </a:p>
          <a:p>
            <a:pPr lvl="1"/>
            <a:r>
              <a:rPr lang="en-US" dirty="0"/>
              <a:t>low number of RNA transcripts and the stochastic nature of gene expression,</a:t>
            </a:r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8C437BFA-04C9-40AE-A4A9-F51AAAC32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88046"/>
            <a:ext cx="7409242" cy="17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D61C-FB6F-4ADF-B836-5E098FEF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cell RNA-Seq imputation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B076-D5ED-4AC8-B272-FC2B1784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hlinkClick r:id="rId2" action="ppaction://hlinksldjump"/>
              </a:rPr>
              <a:t>DRImpute</a:t>
            </a:r>
            <a:r>
              <a:rPr lang="en-US" sz="2400" dirty="0"/>
              <a:t> (Kwak, 2017)</a:t>
            </a:r>
          </a:p>
          <a:p>
            <a:pPr lvl="1"/>
            <a:r>
              <a:rPr lang="en-US" dirty="0"/>
              <a:t>clustering cells in k clusters, average expression</a:t>
            </a:r>
          </a:p>
          <a:p>
            <a:r>
              <a:rPr lang="en-US" sz="2400" dirty="0" err="1">
                <a:hlinkClick r:id="rId3" action="ppaction://hlinksldjump"/>
              </a:rPr>
              <a:t>scImpute</a:t>
            </a:r>
            <a:r>
              <a:rPr lang="en-US" sz="2400" dirty="0"/>
              <a:t> (Li, </a:t>
            </a:r>
            <a:r>
              <a:rPr lang="fr-FR" sz="2400" dirty="0"/>
              <a:t>2018)</a:t>
            </a:r>
          </a:p>
          <a:p>
            <a:pPr lvl="1"/>
            <a:endParaRPr lang="en-US" dirty="0">
              <a:hlinkClick r:id="rId4" action="ppaction://hlinksldjump"/>
            </a:endParaRPr>
          </a:p>
          <a:p>
            <a:r>
              <a:rPr lang="en-US" sz="2400" dirty="0" err="1">
                <a:hlinkClick r:id="rId4" action="ppaction://hlinksldjump"/>
              </a:rPr>
              <a:t>KNNImpute</a:t>
            </a:r>
            <a:r>
              <a:rPr lang="en-US" sz="2400" dirty="0"/>
              <a:t> (</a:t>
            </a:r>
            <a:r>
              <a:rPr lang="en-US" sz="2400" dirty="0" err="1"/>
              <a:t>Troyanskaya</a:t>
            </a:r>
            <a:r>
              <a:rPr lang="en-US" sz="2400" dirty="0"/>
              <a:t>, 2001) </a:t>
            </a:r>
          </a:p>
          <a:p>
            <a:pPr lvl="1"/>
            <a:r>
              <a:rPr lang="en-US" dirty="0"/>
              <a:t>Find K nearest neighbor genes, average expression</a:t>
            </a:r>
          </a:p>
          <a:p>
            <a:pPr lvl="1"/>
            <a:endParaRPr lang="en-US" dirty="0"/>
          </a:p>
          <a:p>
            <a:r>
              <a:rPr lang="en-US" sz="2400" dirty="0" err="1">
                <a:hlinkClick r:id="rId5" action="ppaction://hlinksldjump"/>
              </a:rPr>
              <a:t>LSImpute</a:t>
            </a:r>
            <a:r>
              <a:rPr lang="en-US" sz="2400" dirty="0">
                <a:hlinkClick r:id="rId5" action="ppaction://hlinksldjump"/>
              </a:rPr>
              <a:t>:</a:t>
            </a:r>
            <a:r>
              <a:rPr lang="en-US" sz="2400" dirty="0"/>
              <a:t> Locality Sensitive Imputation for </a:t>
            </a:r>
            <a:r>
              <a:rPr lang="en-US" sz="2400" dirty="0" err="1"/>
              <a:t>scRNA</a:t>
            </a:r>
            <a:r>
              <a:rPr lang="en-US" sz="2400" dirty="0"/>
              <a:t>-Seq Data (Moussa, 2018)</a:t>
            </a:r>
          </a:p>
          <a:p>
            <a:pPr lvl="1"/>
            <a:r>
              <a:rPr lang="en-US" sz="2000" dirty="0"/>
              <a:t>A novel imputation algorithm selects cells with highest similarity level using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LSH</a:t>
            </a:r>
            <a:r>
              <a:rPr lang="en-US" sz="2000" dirty="0">
                <a:sym typeface="Wingdings" panose="05000000000000000000" pitchFamily="2" charset="2"/>
              </a:rPr>
              <a:t>: Locality Sensitive Hashing in O(n) that form tight groups to be used for </a:t>
            </a:r>
            <a:r>
              <a:rPr lang="en-US" sz="2000" dirty="0"/>
              <a:t>conservative imputation avoiding ‘over-imputation’.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B8790-D35A-4557-8963-16671D6FE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333" y="3098315"/>
            <a:ext cx="6718976" cy="5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34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9DDE-304F-41E7-A7DD-171704B7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Experimental Setup – DRG Data Sets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C0F446-9534-412C-B0D5-45ABF8934B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190673" cy="45751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Ultra-deep </a:t>
                </a:r>
                <a:r>
                  <a:rPr lang="en-US" dirty="0" err="1"/>
                  <a:t>scRNA</a:t>
                </a:r>
                <a:r>
                  <a:rPr lang="en-US" dirty="0"/>
                  <a:t>-Seq data , 209 somatosensory neurons from the mouse dorsal root ganglion (DRG)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31.5M mapped reads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10,950 +/-1,218 genes per cell.  </a:t>
                </a:r>
              </a:p>
              <a:p>
                <a:r>
                  <a:rPr lang="en-US" dirty="0"/>
                  <a:t>Simulated varying levels of drop-out effects:</a:t>
                </a:r>
              </a:p>
              <a:p>
                <a:pPr lvl="1"/>
                <a:r>
                  <a:rPr lang="en-US" sz="1800" dirty="0"/>
                  <a:t>50K, 100K, 200K, 300K, 400K, 500K, 1M, 5M , 10M, respectively 20M. </a:t>
                </a:r>
              </a:p>
              <a:p>
                <a:r>
                  <a:rPr lang="en-US" dirty="0"/>
                  <a:t>Ground truth: TPM values (IsoEM2) on the full set of reads.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C0F446-9534-412C-B0D5-45ABF8934B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190673" cy="4575175"/>
              </a:xfrm>
              <a:blipFill>
                <a:blip r:embed="rId2"/>
                <a:stretch>
                  <a:fillRect l="-1773" t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45E66B4-69AB-424F-ADFB-68C6F83D1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00" r="2667" b="17414"/>
          <a:stretch/>
        </p:blipFill>
        <p:spPr>
          <a:xfrm>
            <a:off x="7028873" y="1678361"/>
            <a:ext cx="4520870" cy="49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01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1D6E9-3BDE-4305-A301-03BF32825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8891" cy="4351338"/>
          </a:xfrm>
        </p:spPr>
        <p:txBody>
          <a:bodyPr/>
          <a:lstStyle/>
          <a:p>
            <a:r>
              <a:rPr lang="en-US" dirty="0"/>
              <a:t>True (x-axis) Detection of each gene (dot) vs. Raw (y-axis) Detection Fraction.</a:t>
            </a:r>
          </a:p>
          <a:p>
            <a:r>
              <a:rPr lang="en-US" dirty="0"/>
              <a:t>Dot color shades are based on four quartiles.  </a:t>
            </a:r>
          </a:p>
          <a:p>
            <a:r>
              <a:rPr lang="en-US" dirty="0"/>
              <a:t>For an ideal imputation method all dots would lie on the main diagonal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58C0D-D410-48EE-92AD-5D1AD4BF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12" y="236374"/>
            <a:ext cx="6274351" cy="6256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8C4EF7-8E55-47FD-88E5-63685985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Detection Fraction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75DA5-467D-40D9-90DA-7357218165B1}"/>
              </a:ext>
            </a:extLst>
          </p:cNvPr>
          <p:cNvSpPr txBox="1"/>
          <p:nvPr/>
        </p:nvSpPr>
        <p:spPr>
          <a:xfrm>
            <a:off x="7139709" y="6511059"/>
            <a:ext cx="454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 Detection Fraction for Ground Truth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71CE8-C314-4011-973B-AEB1FFA9F097}"/>
              </a:ext>
            </a:extLst>
          </p:cNvPr>
          <p:cNvSpPr txBox="1"/>
          <p:nvPr/>
        </p:nvSpPr>
        <p:spPr>
          <a:xfrm rot="16200000">
            <a:off x="3297153" y="3597624"/>
            <a:ext cx="460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(Down-sampled) Gene Detection Fraction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2D3EE4-3CDC-4B98-9B69-8F6D0884B0DB}"/>
                  </a:ext>
                </a:extLst>
              </p:cNvPr>
              <p:cNvSpPr/>
              <p:nvPr/>
            </p:nvSpPr>
            <p:spPr>
              <a:xfrm>
                <a:off x="6878109" y="720289"/>
                <a:ext cx="3866764" cy="6152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# </m:t>
                          </m:r>
                          <m:r>
                            <m:rPr>
                              <m:nor/>
                            </m:rPr>
                            <a:rPr lang="en-US" dirty="0"/>
                            <m:t>of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cells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in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which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the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gene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is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detected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total</m:t>
                          </m:r>
                          <m:r>
                            <m:rPr>
                              <m:nor/>
                            </m:rPr>
                            <a:rPr lang="en-US" dirty="0"/>
                            <m:t> # </m:t>
                          </m:r>
                          <m:r>
                            <m:rPr>
                              <m:nor/>
                            </m:rPr>
                            <a:rPr lang="en-US" dirty="0"/>
                            <m:t>of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cells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2D3EE4-3CDC-4B98-9B69-8F6D0884B0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109" y="720289"/>
                <a:ext cx="3866764" cy="6152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0623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F7CE5B8-A12C-40F9-B9C6-85D0B8D0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472" y="315474"/>
            <a:ext cx="3139055" cy="31301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5F1049-E006-46C5-8A3D-8521C27E9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429" y="276658"/>
            <a:ext cx="3139055" cy="3130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974896-89C9-4795-87C6-20B1ACC5F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44" y="3438236"/>
            <a:ext cx="3153821" cy="31448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D1D42A-6E25-4D2A-9577-22CC03A44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472" y="3445599"/>
            <a:ext cx="3139055" cy="313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2711A4-8139-4B32-9AB6-2D1EA06BA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631" y="3451217"/>
            <a:ext cx="3133421" cy="3124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E19972-087A-47CE-BF18-2211B6C5E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844" y="302618"/>
            <a:ext cx="3133421" cy="3124507"/>
          </a:xfrm>
          <a:prstGeom prst="rect">
            <a:avLst/>
          </a:prstGeom>
        </p:spPr>
      </p:pic>
      <p:sp>
        <p:nvSpPr>
          <p:cNvPr id="10" name="Callout: Line with Accent Bar 9">
            <a:extLst>
              <a:ext uri="{FF2B5EF4-FFF2-40B4-BE49-F238E27FC236}">
                <a16:creationId xmlns:a16="http://schemas.microsoft.com/office/drawing/2014/main" id="{6D44C447-A6BB-422B-A747-4A5A5D71716D}"/>
              </a:ext>
            </a:extLst>
          </p:cNvPr>
          <p:cNvSpPr/>
          <p:nvPr/>
        </p:nvSpPr>
        <p:spPr>
          <a:xfrm flipH="1">
            <a:off x="175490" y="788699"/>
            <a:ext cx="1697345" cy="738909"/>
          </a:xfrm>
          <a:prstGeom prst="accentCallout1">
            <a:avLst>
              <a:gd name="adj1" fmla="val 18750"/>
              <a:gd name="adj2" fmla="val -8333"/>
              <a:gd name="adj3" fmla="val 98750"/>
              <a:gd name="adj4" fmla="val -84658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For 200K Raw Rounded TPMs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9F2C2-08E6-49AD-88B2-BF859C074B6B}"/>
              </a:ext>
            </a:extLst>
          </p:cNvPr>
          <p:cNvSpPr txBox="1"/>
          <p:nvPr/>
        </p:nvSpPr>
        <p:spPr>
          <a:xfrm>
            <a:off x="6576291" y="3011054"/>
            <a:ext cx="794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DrImpute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FA3E0-86E4-4B75-A9E0-ED6BC83C0804}"/>
              </a:ext>
            </a:extLst>
          </p:cNvPr>
          <p:cNvSpPr txBox="1"/>
          <p:nvPr/>
        </p:nvSpPr>
        <p:spPr>
          <a:xfrm>
            <a:off x="10312400" y="3011054"/>
            <a:ext cx="794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scImpute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78FD41-5A0E-4F45-8CE5-C59EDF2C5E6D}"/>
              </a:ext>
            </a:extLst>
          </p:cNvPr>
          <p:cNvSpPr txBox="1"/>
          <p:nvPr/>
        </p:nvSpPr>
        <p:spPr>
          <a:xfrm>
            <a:off x="2798619" y="6156036"/>
            <a:ext cx="909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KNNImpute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1F5B84-B73A-477E-9D83-FFA2FEE13096}"/>
              </a:ext>
            </a:extLst>
          </p:cNvPr>
          <p:cNvSpPr txBox="1"/>
          <p:nvPr/>
        </p:nvSpPr>
        <p:spPr>
          <a:xfrm>
            <a:off x="6225310" y="6139305"/>
            <a:ext cx="1145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LSImpute</a:t>
            </a:r>
            <a:r>
              <a:rPr lang="en-US" sz="1200" dirty="0"/>
              <a:t>-Med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8679C-2B79-447E-AA27-A5C1067E8A3E}"/>
              </a:ext>
            </a:extLst>
          </p:cNvPr>
          <p:cNvSpPr txBox="1"/>
          <p:nvPr/>
        </p:nvSpPr>
        <p:spPr>
          <a:xfrm>
            <a:off x="9855200" y="6197715"/>
            <a:ext cx="1173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LSImpute</a:t>
            </a:r>
            <a:r>
              <a:rPr lang="en-US" sz="1200" dirty="0"/>
              <a:t>-Mean</a:t>
            </a:r>
          </a:p>
        </p:txBody>
      </p:sp>
    </p:spTree>
    <p:extLst>
      <p:ext uri="{BB962C8B-B14F-4D97-AF65-F5344CB8AC3E}">
        <p14:creationId xmlns:p14="http://schemas.microsoft.com/office/powerpoint/2010/main" val="111308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ECE2-8A6C-4C20-95BB-AF99C477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Survival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D9EEE-1749-4385-A8F5-CB0E3FD3A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FF0066"/>
                </a:solidFill>
              </a:rPr>
              <a:t>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rgbClr val="92D050"/>
                </a:solidFill>
              </a:rPr>
              <a:t>L</a:t>
            </a:r>
            <a:r>
              <a:rPr lang="en-US" dirty="0">
                <a:solidFill>
                  <a:srgbClr val="FFC000"/>
                </a:solidFill>
              </a:rPr>
              <a:t>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en-US" dirty="0">
                <a:solidFill>
                  <a:srgbClr val="00B050"/>
                </a:solidFill>
              </a:rPr>
              <a:t>L</a:t>
            </a:r>
            <a:r>
              <a:rPr lang="en-US" dirty="0"/>
              <a:t> plots </a:t>
            </a:r>
            <a:r>
              <a:rPr lang="en-US" dirty="0">
                <a:sym typeface="Wingdings" panose="05000000000000000000" pitchFamily="2" charset="2"/>
              </a:rPr>
              <a:t> interesting</a:t>
            </a:r>
          </a:p>
          <a:p>
            <a:endParaRPr lang="en-US" dirty="0"/>
          </a:p>
          <a:p>
            <a:r>
              <a:rPr lang="en-US" dirty="0" err="1">
                <a:hlinkClick r:id="rId3" action="ppaction://hlinksldjump"/>
              </a:rPr>
              <a:t>HyperLinks</a:t>
            </a:r>
            <a:r>
              <a:rPr lang="en-US" dirty="0"/>
              <a:t> to more slides </a:t>
            </a:r>
            <a:r>
              <a:rPr lang="en-US" dirty="0">
                <a:sym typeface="Wingdings" panose="05000000000000000000" pitchFamily="2" charset="2"/>
              </a:rPr>
              <a:t> method details &amp; results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Seeing RED </a:t>
            </a:r>
            <a:r>
              <a:rPr lang="en-US" dirty="0">
                <a:sym typeface="Wingdings" panose="05000000000000000000" pitchFamily="2" charset="2"/>
              </a:rPr>
              <a:t>dots?  Imputation - time to check your phone!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Screen shots  SC1 analysis pipeline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E2CE0-ADF7-43FB-9B5A-386305730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7" y="1690688"/>
            <a:ext cx="1746377" cy="163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C9F21-07D8-4FBD-8B9C-C1357C963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303" y="3820678"/>
            <a:ext cx="1384751" cy="1365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80852-A064-46FB-B11B-AECAA0BB1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517" y="5318549"/>
            <a:ext cx="2336537" cy="12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F621158-C07E-4116-A3C7-66B6FDCA4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831" y="1108364"/>
            <a:ext cx="5883843" cy="5758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1A3C4C-C66B-4DD2-844E-4C254FC01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08" y="1733017"/>
            <a:ext cx="4854361" cy="3337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10CCDD-6E96-42D6-8E61-84182755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Detection Accuracy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21E0D1-B69E-42EC-89DB-7539E1A11B13}"/>
                  </a:ext>
                </a:extLst>
              </p:cNvPr>
              <p:cNvSpPr/>
              <p:nvPr/>
            </p:nvSpPr>
            <p:spPr>
              <a:xfrm>
                <a:off x="927208" y="5127697"/>
                <a:ext cx="4854361" cy="1486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1"/>
                <a:r>
                  <a:rPr lang="en-US" dirty="0"/>
                  <a:t>Gene detection accuracy: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TP</m:t>
                        </m:r>
                        <m:r>
                          <m:rPr>
                            <m:nor/>
                          </m:rPr>
                          <a:rPr lang="en-US" dirty="0"/>
                          <m:t>+</m:t>
                        </m:r>
                        <m:r>
                          <m:rPr>
                            <m:nor/>
                          </m:rPr>
                          <a:rPr lang="en-US" dirty="0"/>
                          <m:t>TN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N</m:t>
                        </m:r>
                        <m:r>
                          <m:rPr>
                            <m:nor/>
                          </m:rPr>
                          <a:rPr lang="en-US" dirty="0"/>
                          <m:t>∗</m:t>
                        </m:r>
                        <m:r>
                          <m:rPr>
                            <m:nor/>
                          </m:rPr>
                          <a:rPr lang="en-US" dirty="0"/>
                          <m:t>M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den>
                    </m:f>
                  </m:oMath>
                </a14:m>
                <a:endParaRPr lang="en-US" sz="1200" dirty="0"/>
              </a:p>
              <a:p>
                <a:pPr marL="342900" lvl="1" indent="0">
                  <a:buNone/>
                </a:pPr>
                <a:endParaRPr lang="en-US" sz="1200" dirty="0"/>
              </a:p>
              <a:p>
                <a:pPr marL="342900" lvl="1" indent="0">
                  <a:buNone/>
                </a:pPr>
                <a:r>
                  <a:rPr lang="en-US" sz="1200" dirty="0"/>
                  <a:t>where N and M are the # genes and # cells respectively. </a:t>
                </a:r>
              </a:p>
              <a:p>
                <a:pPr marL="342900" lvl="1" indent="0">
                  <a:buNone/>
                </a:pPr>
                <a:r>
                  <a:rPr lang="en-US" sz="1200" dirty="0"/>
                  <a:t>TP are the (</a:t>
                </a:r>
                <a:r>
                  <a:rPr lang="en-US" sz="1200" dirty="0" err="1"/>
                  <a:t>gene,cell</a:t>
                </a:r>
                <a:r>
                  <a:rPr lang="en-US" sz="1200" dirty="0"/>
                  <a:t>) pairs for which both imputed and ground truth TPM values are positive, </a:t>
                </a:r>
              </a:p>
              <a:p>
                <a:pPr marL="342900" lvl="1" indent="0">
                  <a:buNone/>
                </a:pPr>
                <a:r>
                  <a:rPr lang="en-US" sz="1200" dirty="0"/>
                  <a:t>while TN are (</a:t>
                </a:r>
                <a:r>
                  <a:rPr lang="en-US" sz="1200" dirty="0" err="1"/>
                  <a:t>gene,cell</a:t>
                </a:r>
                <a:r>
                  <a:rPr lang="en-US" sz="1200" dirty="0"/>
                  <a:t>) pairs for which both TPM values are zero. 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21E0D1-B69E-42EC-89DB-7539E1A11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208" y="5127697"/>
                <a:ext cx="4854361" cy="1486304"/>
              </a:xfrm>
              <a:prstGeom prst="rect">
                <a:avLst/>
              </a:prstGeom>
              <a:blipFill>
                <a:blip r:embed="rId4"/>
                <a:stretch>
                  <a:fillRect b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F6FF999-C29C-4F0C-9435-274E12FF1FEB}"/>
              </a:ext>
            </a:extLst>
          </p:cNvPr>
          <p:cNvSpPr/>
          <p:nvPr/>
        </p:nvSpPr>
        <p:spPr>
          <a:xfrm>
            <a:off x="7093310" y="1321356"/>
            <a:ext cx="4024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Median percent error (MPE) vs. Accuracy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4DCB8-5C2E-4A99-A92D-DE36363D720F}"/>
              </a:ext>
            </a:extLst>
          </p:cNvPr>
          <p:cNvSpPr/>
          <p:nvPr/>
        </p:nvSpPr>
        <p:spPr>
          <a:xfrm>
            <a:off x="11118194" y="6488668"/>
            <a:ext cx="935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 action="ppaction://hlinksldjump"/>
              </a:rPr>
              <a:t>More -&gt;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6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5B9C5B-3DFB-4744-AB03-9C6430D6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90" y="161896"/>
            <a:ext cx="3668852" cy="3514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C98B02-C1E9-49E9-8808-77F9F5DC5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150" y="161897"/>
            <a:ext cx="3668851" cy="3514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DB7DC-0285-425B-AFAD-A57B430AB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952" y="161897"/>
            <a:ext cx="3668852" cy="3514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678207-2866-45FC-ACDB-D1761F560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99" y="3343997"/>
            <a:ext cx="3668852" cy="3514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620986-2414-4C0C-BC7F-6C1792737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103" y="3343996"/>
            <a:ext cx="3668852" cy="3514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5459D-E233-4AD9-B624-F39393199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0907" y="3343996"/>
            <a:ext cx="3668852" cy="35140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933A03-279E-4ED9-B853-CB117CF63EBE}"/>
              </a:ext>
            </a:extLst>
          </p:cNvPr>
          <p:cNvSpPr/>
          <p:nvPr/>
        </p:nvSpPr>
        <p:spPr>
          <a:xfrm>
            <a:off x="1814952" y="161896"/>
            <a:ext cx="1111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Raw Data 100K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44A6E-6490-4EDF-8B6A-C261DE5EB622}"/>
              </a:ext>
            </a:extLst>
          </p:cNvPr>
          <p:cNvSpPr/>
          <p:nvPr/>
        </p:nvSpPr>
        <p:spPr>
          <a:xfrm>
            <a:off x="5636204" y="161896"/>
            <a:ext cx="1100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DrImpute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6014B0-F0DC-4E92-BB0F-EB7658373F7B}"/>
              </a:ext>
            </a:extLst>
          </p:cNvPr>
          <p:cNvSpPr/>
          <p:nvPr/>
        </p:nvSpPr>
        <p:spPr>
          <a:xfrm>
            <a:off x="9292516" y="161896"/>
            <a:ext cx="1100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scImpute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780DC4-DDD8-48FF-837B-E720D4706C2A}"/>
              </a:ext>
            </a:extLst>
          </p:cNvPr>
          <p:cNvSpPr/>
          <p:nvPr/>
        </p:nvSpPr>
        <p:spPr>
          <a:xfrm>
            <a:off x="1908566" y="3528662"/>
            <a:ext cx="1303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KNNImpute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A349D0-0E3A-4C2A-9A3B-6F32FB3327F2}"/>
              </a:ext>
            </a:extLst>
          </p:cNvPr>
          <p:cNvSpPr/>
          <p:nvPr/>
        </p:nvSpPr>
        <p:spPr>
          <a:xfrm>
            <a:off x="5426210" y="3475756"/>
            <a:ext cx="1520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LSImputeMed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0ED654-6498-4366-BCE4-387898713AC3}"/>
              </a:ext>
            </a:extLst>
          </p:cNvPr>
          <p:cNvSpPr/>
          <p:nvPr/>
        </p:nvSpPr>
        <p:spPr>
          <a:xfrm>
            <a:off x="9035156" y="3528661"/>
            <a:ext cx="163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LSImputeMean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3696-946D-43B0-A11E-301C8B30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MethA</a:t>
            </a:r>
            <a:r>
              <a:rPr lang="en-US" dirty="0"/>
              <a:t> 10x Data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D291B1-F9C5-4E6A-AA82-B32979B42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522" y="2435225"/>
            <a:ext cx="3272922" cy="326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EF3EA-4938-42C9-A795-4F3A0EFB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444" y="2435225"/>
            <a:ext cx="3272922" cy="3263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C4E26-B75D-4DE3-B4C0-C966C1CDA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365" y="2435225"/>
            <a:ext cx="3272923" cy="3263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D97C4-DD5F-4DA8-923C-2B951E74BC77}"/>
              </a:ext>
            </a:extLst>
          </p:cNvPr>
          <p:cNvSpPr txBox="1"/>
          <p:nvPr/>
        </p:nvSpPr>
        <p:spPr>
          <a:xfrm flipH="1">
            <a:off x="1592801" y="6022108"/>
            <a:ext cx="2632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True vs. down-sampled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E7A9B-076B-4966-B79E-786AB3EDD4E9}"/>
              </a:ext>
            </a:extLst>
          </p:cNvPr>
          <p:cNvSpPr txBox="1"/>
          <p:nvPr/>
        </p:nvSpPr>
        <p:spPr>
          <a:xfrm flipH="1">
            <a:off x="4865723" y="6022109"/>
            <a:ext cx="2632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DrImpute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8208A7-08A1-490F-BFC0-E9115BA915C4}"/>
              </a:ext>
            </a:extLst>
          </p:cNvPr>
          <p:cNvSpPr txBox="1"/>
          <p:nvPr/>
        </p:nvSpPr>
        <p:spPr>
          <a:xfrm flipH="1">
            <a:off x="8138645" y="6022107"/>
            <a:ext cx="2632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LSImpute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0D5C43-BBD3-40E5-8BA2-5875F8970055}"/>
              </a:ext>
            </a:extLst>
          </p:cNvPr>
          <p:cNvSpPr txBox="1"/>
          <p:nvPr/>
        </p:nvSpPr>
        <p:spPr>
          <a:xfrm>
            <a:off x="838200" y="1742620"/>
            <a:ext cx="1007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638 cells: 494,275 Reads/Cell, down-sampled to 52,180 Reads/Cell (Fraction of Reads Kept 11.8%):</a:t>
            </a:r>
          </a:p>
          <a:p>
            <a:r>
              <a:rPr lang="en-US" dirty="0"/>
              <a:t>Detection Accuracy : Raw 0.97; </a:t>
            </a:r>
            <a:r>
              <a:rPr lang="en-US" dirty="0" err="1"/>
              <a:t>DrImpute</a:t>
            </a:r>
            <a:r>
              <a:rPr lang="en-US" dirty="0"/>
              <a:t> 0.95; </a:t>
            </a:r>
            <a:r>
              <a:rPr lang="en-US" dirty="0" err="1"/>
              <a:t>LSImpute</a:t>
            </a:r>
            <a:r>
              <a:rPr lang="en-US" dirty="0"/>
              <a:t> 0.974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52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BFDCC-1A98-45BF-A62A-7444ABA9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When to impute?</a:t>
            </a:r>
          </a:p>
        </p:txBody>
      </p:sp>
      <p:pic>
        <p:nvPicPr>
          <p:cNvPr id="11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823748F1-E940-43C1-A474-9A5E3EB03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5" y="1647145"/>
            <a:ext cx="5372789" cy="4845729"/>
          </a:xfrm>
        </p:spPr>
      </p:pic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D2F5487B-2E9D-492C-915E-6C81D23709AD}"/>
              </a:ext>
            </a:extLst>
          </p:cNvPr>
          <p:cNvSpPr/>
          <p:nvPr/>
        </p:nvSpPr>
        <p:spPr>
          <a:xfrm flipV="1">
            <a:off x="10431272" y="903513"/>
            <a:ext cx="574184" cy="226117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37210BF-A4D5-47EC-BA1F-42D07C1517F6}"/>
              </a:ext>
            </a:extLst>
          </p:cNvPr>
          <p:cNvSpPr/>
          <p:nvPr/>
        </p:nvSpPr>
        <p:spPr>
          <a:xfrm>
            <a:off x="6397337" y="799306"/>
            <a:ext cx="128451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C4F24B7-1CDC-41F2-9A5F-9106FBEE4AA0}"/>
              </a:ext>
            </a:extLst>
          </p:cNvPr>
          <p:cNvSpPr/>
          <p:nvPr/>
        </p:nvSpPr>
        <p:spPr>
          <a:xfrm>
            <a:off x="6397337" y="2765214"/>
            <a:ext cx="128451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F4268-9BD0-4C4F-B15E-7E05981EEED1}"/>
              </a:ext>
            </a:extLst>
          </p:cNvPr>
          <p:cNvSpPr txBox="1"/>
          <p:nvPr/>
        </p:nvSpPr>
        <p:spPr>
          <a:xfrm>
            <a:off x="182311" y="2579912"/>
            <a:ext cx="3089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CD4 T-cells:</a:t>
            </a:r>
          </a:p>
          <a:p>
            <a:r>
              <a:rPr lang="en-US" sz="1600" dirty="0"/>
              <a:t>Cluster size &gt; CD4+ve count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3D79C9-C666-4D7B-A3F2-28B515153ADD}"/>
              </a:ext>
            </a:extLst>
          </p:cNvPr>
          <p:cNvSpPr/>
          <p:nvPr/>
        </p:nvSpPr>
        <p:spPr>
          <a:xfrm rot="1685607">
            <a:off x="2168229" y="2655033"/>
            <a:ext cx="864332" cy="2179467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DDEB2-85EF-4A73-9D03-547E29863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647" y="371237"/>
            <a:ext cx="2392217" cy="62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13" grpId="0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D56353-3764-49DB-B296-787B8CAC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99182" cy="1325563"/>
          </a:xfrm>
        </p:spPr>
        <p:txBody>
          <a:bodyPr/>
          <a:lstStyle/>
          <a:p>
            <a:r>
              <a:rPr lang="en-US" dirty="0"/>
              <a:t>To Impute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72651-D705-4F5E-AFB2-B18810979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7980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… or not to impute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100" dirty="0"/>
              <a:t> </a:t>
            </a:r>
          </a:p>
          <a:p>
            <a:r>
              <a:rPr lang="en-US" dirty="0"/>
              <a:t>Two-edged sword (over-imputation)</a:t>
            </a:r>
          </a:p>
          <a:p>
            <a:r>
              <a:rPr lang="en-US" dirty="0" err="1"/>
              <a:t>LSImpute</a:t>
            </a:r>
            <a:r>
              <a:rPr lang="en-US" dirty="0"/>
              <a:t>, imputes more conservatively than existing methods resulting in improved performance.</a:t>
            </a:r>
          </a:p>
          <a:p>
            <a:r>
              <a:rPr lang="en-US" dirty="0" err="1"/>
              <a:t>LSImpute</a:t>
            </a:r>
            <a:r>
              <a:rPr lang="en-US" dirty="0"/>
              <a:t> is more likely to reduce drop-out effects without introducing false expression patterns.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E4C38-50C8-48D5-B0CB-42E38A75C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180" y="0"/>
            <a:ext cx="4697730" cy="7472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B4AA8B-2743-446F-A57F-94717D3B4485}"/>
              </a:ext>
            </a:extLst>
          </p:cNvPr>
          <p:cNvSpPr txBox="1"/>
          <p:nvPr/>
        </p:nvSpPr>
        <p:spPr>
          <a:xfrm>
            <a:off x="5929747" y="45522"/>
            <a:ext cx="331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 100k                1M                   10M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D6B9AA-9D52-452A-A184-A7219B6B7BF3}"/>
              </a:ext>
            </a:extLst>
          </p:cNvPr>
          <p:cNvSpPr txBox="1">
            <a:spLocks/>
          </p:cNvSpPr>
          <p:nvPr/>
        </p:nvSpPr>
        <p:spPr>
          <a:xfrm>
            <a:off x="9827493" y="120072"/>
            <a:ext cx="1939635" cy="6825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Raw Data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/>
              <a:t>DrImpute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/>
              <a:t>scImpute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/>
              <a:t>KNNImpute</a:t>
            </a:r>
            <a:r>
              <a:rPr lang="en-US" sz="18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/>
              <a:t>LSImputeMed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/>
              <a:t>LSImputeMean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054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9E3D-D14A-47ED-9BED-AA480956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Cycle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FC2E9-0030-45B4-B91C-EFF08189D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9780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B49C-ED35-435A-873D-AE01E170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Cycle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F35CB-A26B-4BE2-A11E-476F41A79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16" y="1"/>
            <a:ext cx="4015256" cy="401525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5ADE67-BC16-4BD2-A8A2-7F5CF9D8935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82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Cell Type Effect vs. Cell Cycle Effect</a:t>
            </a:r>
          </a:p>
          <a:p>
            <a:pPr lvl="1"/>
            <a:r>
              <a:rPr lang="en-US" sz="2800" dirty="0"/>
              <a:t>Existing Methods:</a:t>
            </a:r>
          </a:p>
          <a:p>
            <a:pPr lvl="2"/>
            <a:r>
              <a:rPr lang="en-US" sz="2400" dirty="0"/>
              <a:t>Cyclone </a:t>
            </a:r>
          </a:p>
          <a:p>
            <a:pPr marL="1371600" lvl="3" indent="0">
              <a:buNone/>
            </a:pPr>
            <a:r>
              <a:rPr lang="en-US" sz="2200" dirty="0"/>
              <a:t>(classifier, scoring for G1, S, and G2 cell cycle phases)</a:t>
            </a:r>
          </a:p>
          <a:p>
            <a:pPr lvl="2"/>
            <a:r>
              <a:rPr lang="en-US" sz="2400" dirty="0" err="1"/>
              <a:t>ccRemover</a:t>
            </a:r>
            <a:r>
              <a:rPr lang="en-US" sz="2400" dirty="0"/>
              <a:t> 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1400" dirty="0"/>
              <a:t>            </a:t>
            </a:r>
            <a:r>
              <a:rPr lang="en-US" sz="1400" dirty="0" err="1"/>
              <a:t>jurkat</a:t>
            </a:r>
            <a:r>
              <a:rPr lang="en-US" sz="1400" dirty="0"/>
              <a:t> &amp; 293 cell lines:</a:t>
            </a:r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2"/>
            <a:r>
              <a:rPr lang="en-US" sz="2400" dirty="0" err="1"/>
              <a:t>Oscope</a:t>
            </a:r>
            <a:r>
              <a:rPr lang="en-US" sz="2400" dirty="0"/>
              <a:t> (identifies sinusoidal genes in unsynchronized </a:t>
            </a:r>
            <a:r>
              <a:rPr lang="en-US" sz="2400" dirty="0" err="1"/>
              <a:t>scRNA</a:t>
            </a:r>
            <a:r>
              <a:rPr lang="en-US" sz="2400" dirty="0"/>
              <a:t>-seq)</a:t>
            </a:r>
          </a:p>
          <a:p>
            <a:pPr lvl="2"/>
            <a:r>
              <a:rPr lang="en-US" sz="2400" dirty="0" err="1"/>
              <a:t>reCAT</a:t>
            </a:r>
            <a:r>
              <a:rPr lang="en-US" sz="2400" dirty="0"/>
              <a:t> (reconstructing cell cycle pseudo time-series)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F795C1-8894-4A79-B361-EB6CE459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84" y="3629693"/>
            <a:ext cx="1984916" cy="1916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65A6F-EE77-40C2-A249-80D10911E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219" y="3685111"/>
            <a:ext cx="2130468" cy="19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222A-F576-47CB-A19C-05089191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SC1CC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D7BE-3005-4CFD-87D4-57D85A684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Principal Component Analysis of normalized RNA-Seq counts sub-matrix (cell cycle marker genes only)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global variation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Followed by 3 component t-SNE transformation using the first few PCs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local variation/similarity of cells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Hierarchical clustering (dendrogram).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Reconstruct the order of cells based on cell cycle by reordering the leaves of the obtained dendrogram using OLO (Optimal Leaf Ordering algorithm).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118E1-9BB4-4EE4-A94F-475CD8D1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228" y="4921785"/>
            <a:ext cx="4595258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37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15EF-838D-4A0A-9A68-5FD10D85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Gene-Smoothness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F207-08E0-49BC-92F6-17191058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define GSS per (ordered) cells’ group/cluster c: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sz="2000" dirty="0"/>
              <a:t>c is a given cluster/group of cells whose order is to be examined, and </a:t>
            </a:r>
          </a:p>
          <a:p>
            <a:pPr lvl="1"/>
            <a:r>
              <a:rPr lang="en-US" sz="2000" dirty="0"/>
              <a:t>N is the number of genes. </a:t>
            </a:r>
          </a:p>
          <a:p>
            <a:pPr lvl="1"/>
            <a:r>
              <a:rPr lang="en-US" sz="2000" dirty="0"/>
              <a:t>SC(</a:t>
            </a:r>
            <a:r>
              <a:rPr lang="en-US" sz="2000" dirty="0" err="1"/>
              <a:t>G_i</a:t>
            </a:r>
            <a:r>
              <a:rPr lang="en-US" sz="2000" dirty="0"/>
              <a:t>) is the serial-correlation of a given Gene i. </a:t>
            </a:r>
          </a:p>
          <a:p>
            <a:pPr lvl="1"/>
            <a:r>
              <a:rPr lang="en-US" sz="2000" dirty="0"/>
              <a:t>Serial- (or auto-) correlation: </a:t>
            </a:r>
            <a:r>
              <a:rPr lang="en-US" sz="1800" dirty="0"/>
              <a:t>correlation value between a given gene vector </a:t>
            </a:r>
          </a:p>
          <a:p>
            <a:pPr marL="457200" lvl="1" indent="0">
              <a:buNone/>
            </a:pPr>
            <a:r>
              <a:rPr lang="en-US" sz="1800" dirty="0"/>
              <a:t>	(gene as a vector of centered expressions in cells) and a shifted version of itself.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0FE7C-24DF-4F49-B1CF-29F4DBF22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584" y="2482482"/>
            <a:ext cx="8296831" cy="669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46026F-6116-402B-9BB9-9D3F8112A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91" y="5030752"/>
            <a:ext cx="4245746" cy="1651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DE3C6-20E1-408E-8096-1E2F20055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128" y="5028182"/>
            <a:ext cx="4395837" cy="1654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FBB22E-F3DE-4D00-B5B4-86A7CB6C2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9965" y="3144397"/>
            <a:ext cx="2346037" cy="32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4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502A7-E4CF-4BD7-98F3-0B601E4C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- Labeled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6C1D2-522D-4F6A-A381-A10E3D3AA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hESC</a:t>
            </a:r>
            <a:r>
              <a:rPr lang="en-US" dirty="0"/>
              <a:t> cell line (200+ single undifferentiated human embryonic stem cells isolated by FACS into  91, 80 and 76 cells in G1, S and G2/M)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DB8A0-19EE-4489-91C0-4CF76A411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3" y="2710668"/>
            <a:ext cx="8807852" cy="4147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8FF5C4-D09D-4D2F-A190-F11F14F90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209" y="3429000"/>
            <a:ext cx="4909182" cy="308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2DBE-11F0-4F8B-A0F6-8CCB515B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Analysis -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6138A-B21A-4B58-A592-080D79675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505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Studying heterogeneous systems: </a:t>
            </a:r>
          </a:p>
          <a:p>
            <a:pPr marL="0" indent="0">
              <a:buNone/>
            </a:pPr>
            <a:r>
              <a:rPr lang="en-US" sz="2400" dirty="0"/>
              <a:t>Cell Differentiation, Intratumor Heterogeneity, Cell Type Identification (functional / phenotypical), Stochasticity of gene expression, Inference of gene regulatory networks (e.g. in stem cells).</a:t>
            </a:r>
          </a:p>
          <a:p>
            <a:pPr marL="457200" lvl="1" indent="0">
              <a:buNone/>
            </a:pPr>
            <a:endParaRPr lang="en-US" sz="1100" dirty="0"/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E2B7A5-4671-49B1-85AE-56D97BE89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94" y="3153022"/>
            <a:ext cx="8884424" cy="3820303"/>
          </a:xfrm>
          <a:prstGeom prst="rect">
            <a:avLst/>
          </a:prstGeom>
        </p:spPr>
      </p:pic>
      <p:pic>
        <p:nvPicPr>
          <p:cNvPr id="7" name="Picture 6" descr="A smoothie and a cup of coffee&#10;&#10;Description generated with high confidence">
            <a:extLst>
              <a:ext uri="{FF2B5EF4-FFF2-40B4-BE49-F238E27FC236}">
                <a16:creationId xmlns:a16="http://schemas.microsoft.com/office/drawing/2014/main" id="{6442EE54-B504-4E78-BE37-D6B6D2B81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35" y="4882473"/>
            <a:ext cx="2183279" cy="1635350"/>
          </a:xfrm>
          <a:prstGeom prst="rect">
            <a:avLst/>
          </a:prstGeom>
        </p:spPr>
      </p:pic>
      <p:pic>
        <p:nvPicPr>
          <p:cNvPr id="9" name="Picture 8" descr="A bowl of fruit salad&#10;&#10;Description generated with very high confidence">
            <a:extLst>
              <a:ext uri="{FF2B5EF4-FFF2-40B4-BE49-F238E27FC236}">
                <a16:creationId xmlns:a16="http://schemas.microsoft.com/office/drawing/2014/main" id="{6D2FBC56-7EBB-4FE9-9A2C-59D61FBD6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25" y="2929472"/>
            <a:ext cx="2451800" cy="163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49A39-FF08-49A7-A61D-F8229CFC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233"/>
            <a:ext cx="10515600" cy="1325563"/>
          </a:xfrm>
        </p:spPr>
        <p:txBody>
          <a:bodyPr/>
          <a:lstStyle/>
          <a:p>
            <a:r>
              <a:rPr lang="en-US" dirty="0"/>
              <a:t>Accuracy- </a:t>
            </a:r>
            <a:r>
              <a:rPr lang="en-US" dirty="0" err="1"/>
              <a:t>hESC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7C4BE-D4DD-4A01-BBA3-B77BF6C5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68" y="2198771"/>
            <a:ext cx="9154064" cy="24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47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4492-BD4D-4CEC-A311-B8B3A53F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Not Labeled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CCA0-72E0-4E94-AD6E-49D3B1595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T-cells (CD3+ cells), 10x Genomics.</a:t>
            </a:r>
          </a:p>
          <a:p>
            <a:pPr lvl="1"/>
            <a:r>
              <a:rPr lang="en-US" dirty="0"/>
              <a:t>Additional challenges:</a:t>
            </a:r>
          </a:p>
          <a:p>
            <a:pPr lvl="2"/>
            <a:r>
              <a:rPr lang="en-US" dirty="0"/>
              <a:t>Sparser data than C1 platform</a:t>
            </a:r>
          </a:p>
          <a:p>
            <a:pPr lvl="2"/>
            <a:r>
              <a:rPr lang="en-US" dirty="0"/>
              <a:t>Cycling vs. non-cycling cells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67CF6-094F-44B7-82D6-385085A28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3642"/>
            <a:ext cx="6003635" cy="580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6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1050-ED18-42D8-B450-C6045E09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Dividing vs. non-dividing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EC4C30-D541-4AC9-9689-B9C0C6286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66" y="1690688"/>
            <a:ext cx="7688401" cy="418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E6E0C-918C-4B0B-8817-DB44D9F34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67" y="1690688"/>
            <a:ext cx="4353833" cy="44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65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80054-F0B1-4427-A9E2-72EADD235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Dividing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00B96-BB00-46AE-BA34-C258B9148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68549-41D1-4095-AFDB-36BEF7FD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1825625"/>
            <a:ext cx="7249801" cy="415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BC2517-C804-4B0C-BC43-A65B217E0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855" y="3635716"/>
            <a:ext cx="4781145" cy="312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A77847-1728-490E-A0E5-30ED2B26D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445" y="136831"/>
            <a:ext cx="3420355" cy="349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31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9FBC-7DAE-45A4-A8B8-FABA6AF3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Analysis -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6EA0C-544E-4059-B7DD-89A5998F8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Pre-Processing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Cell/Gene Quality Control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Dimensionality reduction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TF-IDF-based Informative Genes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’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Selection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TF-IDF-based Clustering Methods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LSImpute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: Locality Sensitive Imputation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Cell Cycle Analysis</a:t>
            </a:r>
          </a:p>
          <a:p>
            <a:r>
              <a:rPr lang="en-US" dirty="0"/>
              <a:t>Cell type identification/annotation</a:t>
            </a:r>
          </a:p>
          <a:p>
            <a:pPr lvl="1"/>
            <a:r>
              <a:rPr lang="en-US" dirty="0"/>
              <a:t>Differential Expression Analysis</a:t>
            </a:r>
          </a:p>
          <a:p>
            <a:pPr lvl="1"/>
            <a:r>
              <a:rPr lang="en-US" dirty="0"/>
              <a:t>Enrichment Analysis</a:t>
            </a:r>
          </a:p>
          <a:p>
            <a:r>
              <a:rPr lang="en-US" dirty="0"/>
              <a:t>Visualization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1452585-1854-42F4-B6F6-3317A51C6A8A}"/>
              </a:ext>
            </a:extLst>
          </p:cNvPr>
          <p:cNvSpPr/>
          <p:nvPr/>
        </p:nvSpPr>
        <p:spPr>
          <a:xfrm>
            <a:off x="7509163" y="2078181"/>
            <a:ext cx="563418" cy="3620654"/>
          </a:xfrm>
          <a:prstGeom prst="rightBrace">
            <a:avLst>
              <a:gd name="adj1" fmla="val 123087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B3532-7003-44C3-A008-40737072C6A4}"/>
              </a:ext>
            </a:extLst>
          </p:cNvPr>
          <p:cNvSpPr txBox="1"/>
          <p:nvPr/>
        </p:nvSpPr>
        <p:spPr>
          <a:xfrm>
            <a:off x="8276734" y="3429001"/>
            <a:ext cx="363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SC1 interactive workflow </a:t>
            </a:r>
            <a:r>
              <a:rPr lang="en-US" sz="2400" dirty="0"/>
              <a:t>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https://sc1.engr.uconn.edu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1560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2E8A0-B52F-46FF-A181-74BBF117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Type Identification in SC1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B0F96-0D86-494E-B11B-83CE56392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231909" cy="451975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Optimal Number of Clusters </a:t>
            </a:r>
            <a:r>
              <a:rPr lang="en-US" sz="2600" dirty="0"/>
              <a:t>(</a:t>
            </a:r>
            <a:r>
              <a:rPr lang="en-US" sz="2600" dirty="0">
                <a:hlinkClick r:id="rId3" action="ppaction://hlinksldjump"/>
              </a:rPr>
              <a:t>Gap Statistics Algorithm</a:t>
            </a:r>
            <a:r>
              <a:rPr lang="en-US" sz="26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Pre-Clustering heterogeneity (TF-IDF based Gene Selection)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TF-IDF based Clustering Methods: Hierarchical Clustering, Spherical K-means, Graph-based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Differential Expression Analysis</a:t>
            </a:r>
          </a:p>
          <a:p>
            <a:pPr lvl="1"/>
            <a:r>
              <a:rPr lang="en-US" dirty="0"/>
              <a:t>One vs. the Rest (t-test using Welch approximation with 0.95 confidence interval)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Genes Enrichment Analysis</a:t>
            </a:r>
          </a:p>
          <a:p>
            <a:pPr lvl="1"/>
            <a:r>
              <a:rPr lang="en-US" dirty="0"/>
              <a:t>functional enrichment analysis performed using </a:t>
            </a:r>
            <a:r>
              <a:rPr lang="en-US" dirty="0" err="1"/>
              <a:t>gProfiler</a:t>
            </a:r>
            <a:r>
              <a:rPr lang="en-US" dirty="0"/>
              <a:t>, results visualized as word clouds.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Cluster-based Gene Enrichment (Cluster Annotation)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06372-308B-41DC-B1D6-2345CA8DF3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r="10435"/>
          <a:stretch/>
        </p:blipFill>
        <p:spPr>
          <a:xfrm>
            <a:off x="8288548" y="1059830"/>
            <a:ext cx="4098216" cy="257380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4A1F12-996D-431A-BCD9-25E1877C7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8"/>
          <a:stretch/>
        </p:blipFill>
        <p:spPr>
          <a:xfrm>
            <a:off x="8295464" y="3715316"/>
            <a:ext cx="4099728" cy="2759087"/>
          </a:xfrm>
          <a:prstGeom prst="rect">
            <a:avLst/>
          </a:prstGeom>
          <a:effectLst>
            <a:softEdge rad="533400"/>
          </a:effectLst>
        </p:spPr>
      </p:pic>
    </p:spTree>
    <p:extLst>
      <p:ext uri="{BB962C8B-B14F-4D97-AF65-F5344CB8AC3E}">
        <p14:creationId xmlns:p14="http://schemas.microsoft.com/office/powerpoint/2010/main" val="894587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C0149-C914-44CC-8356-93D28EF0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17FEC-07FF-4291-A3C1-24B38251F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2798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Interactive 2D Visualization</a:t>
            </a:r>
          </a:p>
          <a:p>
            <a:r>
              <a:rPr lang="en-US" dirty="0"/>
              <a:t>Interactive 3D Visualization</a:t>
            </a:r>
          </a:p>
          <a:p>
            <a:r>
              <a:rPr lang="en-US" dirty="0"/>
              <a:t>Volcano Plot: Differential Expression </a:t>
            </a:r>
          </a:p>
          <a:p>
            <a:r>
              <a:rPr lang="en-US" dirty="0"/>
              <a:t>Word Cloud: Gene Enrichment</a:t>
            </a:r>
          </a:p>
          <a:p>
            <a:r>
              <a:rPr lang="en-US" dirty="0"/>
              <a:t>Violin Plots: Probability Density of gene expression values per cluster/library</a:t>
            </a:r>
          </a:p>
          <a:p>
            <a:r>
              <a:rPr lang="en-US" dirty="0"/>
              <a:t>Heatmaps: Log-transformed Gene Expression showing</a:t>
            </a:r>
          </a:p>
          <a:p>
            <a:pPr lvl="1"/>
            <a:r>
              <a:rPr lang="en-US" dirty="0"/>
              <a:t>Cell Types Hierarchy</a:t>
            </a:r>
          </a:p>
          <a:p>
            <a:pPr lvl="1"/>
            <a:r>
              <a:rPr lang="en-US" dirty="0"/>
              <a:t>Pseudo-Bulk (Summary Heatmap)</a:t>
            </a:r>
          </a:p>
          <a:p>
            <a:pPr lvl="1"/>
            <a:r>
              <a:rPr lang="en-US" dirty="0"/>
              <a:t>Cell Cycle Order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0B982-DC52-41AD-9B6B-24779F37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45" y="2055215"/>
            <a:ext cx="3331522" cy="2164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0BC924-081A-423F-A599-79F17338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963" y="4232031"/>
            <a:ext cx="4092037" cy="2625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2EFD9-5D1A-4ECC-A1ED-1BC39E4F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181" y="2571186"/>
            <a:ext cx="1524317" cy="1304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41393F-D67C-4E20-83EB-F797C8003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561" y="47986"/>
            <a:ext cx="2491856" cy="216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0EEDB-6823-4C5C-ABF0-2F60DA82E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744" y="99095"/>
            <a:ext cx="2660817" cy="19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3EDF7-007E-4385-BED7-7C6DF715E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analyzed in SC1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CBD17-D49D-4D6B-8207-B80043479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82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Single cell experiments of different species and technologies:</a:t>
            </a:r>
          </a:p>
          <a:p>
            <a:pPr lvl="1"/>
            <a:r>
              <a:rPr lang="en-US" dirty="0"/>
              <a:t>Smart-seq2, CEL-Seq, 10x Genomics, …</a:t>
            </a:r>
          </a:p>
          <a:p>
            <a:r>
              <a:rPr lang="en-US" dirty="0"/>
              <a:t>Tens of datasets, hundreds of thousands of cells:</a:t>
            </a:r>
          </a:p>
          <a:p>
            <a:pPr lvl="1"/>
            <a:r>
              <a:rPr lang="en-US" dirty="0"/>
              <a:t>Umbilical cord blood and bone marrow</a:t>
            </a:r>
          </a:p>
          <a:p>
            <a:pPr lvl="1"/>
            <a:r>
              <a:rPr lang="en-US" dirty="0"/>
              <a:t>Human / Mouse Melanoma</a:t>
            </a:r>
          </a:p>
          <a:p>
            <a:pPr lvl="1"/>
            <a:r>
              <a:rPr lang="en-US" dirty="0"/>
              <a:t>Ovarian Cancer</a:t>
            </a:r>
          </a:p>
          <a:p>
            <a:pPr lvl="1"/>
            <a:r>
              <a:rPr lang="en-US" dirty="0"/>
              <a:t>Pancreas</a:t>
            </a:r>
          </a:p>
          <a:p>
            <a:pPr lvl="1"/>
            <a:r>
              <a:rPr lang="en-US" dirty="0"/>
              <a:t>Immune Cells </a:t>
            </a:r>
          </a:p>
          <a:p>
            <a:pPr lvl="1"/>
            <a:r>
              <a:rPr lang="en-US" dirty="0"/>
              <a:t>PBMCs</a:t>
            </a:r>
          </a:p>
          <a:p>
            <a:pPr lvl="1"/>
            <a:r>
              <a:rPr lang="en-US" dirty="0"/>
              <a:t>HPV</a:t>
            </a:r>
          </a:p>
          <a:p>
            <a:pPr lvl="1"/>
            <a:r>
              <a:rPr lang="en-US" dirty="0"/>
              <a:t>Human / Mouse Stem Cells</a:t>
            </a:r>
          </a:p>
          <a:p>
            <a:pPr lvl="1"/>
            <a:r>
              <a:rPr lang="en-US" dirty="0"/>
              <a:t>DRG</a:t>
            </a:r>
          </a:p>
          <a:p>
            <a:pPr lvl="1"/>
            <a:r>
              <a:rPr lang="en-US" dirty="0"/>
              <a:t>Mouse Brain / Embryo</a:t>
            </a:r>
          </a:p>
          <a:p>
            <a:pPr lvl="1"/>
            <a:r>
              <a:rPr lang="en-US" dirty="0"/>
              <a:t>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7FEB8-7CD4-4D64-84DC-C1E4B37A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27" y="2864169"/>
            <a:ext cx="7100144" cy="3993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B20FE-B9EC-486F-BFD4-7C38C200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33" y="4571999"/>
            <a:ext cx="4490103" cy="25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63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821F-6723-444A-A2D8-D419D932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D1A02-CD62-43D4-AB75-A6DB592A9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range of single-cell applications continues to expand, fueled by advances in technology</a:t>
            </a:r>
          </a:p>
          <a:p>
            <a:r>
              <a:rPr lang="en-US" dirty="0"/>
              <a:t>Clustering Single Cell RNA-Seq Data using TF-IDF based Methods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dirty="0"/>
              <a:t>TF-IDF based clustering methods outperform existing methods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dirty="0"/>
              <a:t>Top average TF-IDF score allows pre-clustering insights into data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dirty="0"/>
              <a:t>Scalable to large # of cells, especially with graph-based clustering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dirty="0"/>
              <a:t>Robust across technologies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dirty="0"/>
              <a:t>Less affected by batch effect, cell cycle effect …</a:t>
            </a:r>
          </a:p>
          <a:p>
            <a:r>
              <a:rPr lang="en-US" dirty="0" err="1"/>
              <a:t>LSImpute</a:t>
            </a:r>
            <a:r>
              <a:rPr lang="en-US" dirty="0"/>
              <a:t>: Locality Sensitive Imputation for Single Cell RNA-Seq Data</a:t>
            </a:r>
          </a:p>
          <a:p>
            <a:r>
              <a:rPr lang="en-US" dirty="0"/>
              <a:t>Cell Cycle Effect on </a:t>
            </a:r>
            <a:r>
              <a:rPr lang="en-US" dirty="0" err="1"/>
              <a:t>scRNA</a:t>
            </a:r>
            <a:r>
              <a:rPr lang="en-US" dirty="0"/>
              <a:t>-Seq Analysis.</a:t>
            </a:r>
          </a:p>
          <a:p>
            <a:r>
              <a:rPr lang="en-US" dirty="0"/>
              <a:t>SC1: Web-based Work-flow for the Analysis and Interactive Visualization of Single Cell RNA-Seq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41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7EFC79-B8E2-4F7C-9D07-15844A4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AEFE04-2693-49C3-A840-6FB3E8EA2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Lineage inference</a:t>
            </a:r>
          </a:p>
          <a:p>
            <a:r>
              <a:rPr lang="en-US" dirty="0"/>
              <a:t>Integrative (Multi-Modal) Analysis</a:t>
            </a:r>
          </a:p>
          <a:p>
            <a:r>
              <a:rPr lang="en-US" dirty="0"/>
              <a:t>Additional workflow components (cell type matching, lineage inference, RNA velocity,…)</a:t>
            </a:r>
          </a:p>
        </p:txBody>
      </p:sp>
    </p:spTree>
    <p:extLst>
      <p:ext uri="{BB962C8B-B14F-4D97-AF65-F5344CB8AC3E}">
        <p14:creationId xmlns:p14="http://schemas.microsoft.com/office/powerpoint/2010/main" val="335067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C9697C-AD66-40DE-B895-E761BCA91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63" y="2357567"/>
            <a:ext cx="9767073" cy="32874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7C33B-EACA-465F-B093-46BCBC9F9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Quantification of expression in </a:t>
            </a:r>
            <a:r>
              <a:rPr lang="en-US" dirty="0" err="1"/>
              <a:t>scRNA</a:t>
            </a:r>
            <a:r>
              <a:rPr lang="en-US" dirty="0"/>
              <a:t>-Seq (droplet-based example)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2E5C1B-FD7D-4D89-B9A3-0E90FC7E6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61" y="2367885"/>
            <a:ext cx="9869277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0657-5CF5-4C13-A1C6-1B1D69A1B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8041-856B-419A-A3E4-4E8336E84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225"/>
            <a:ext cx="10515600" cy="45656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Single cell </a:t>
            </a:r>
            <a:r>
              <a:rPr lang="en-US" sz="1600" dirty="0" err="1"/>
              <a:t>rna</a:t>
            </a:r>
            <a:r>
              <a:rPr lang="en-US" sz="1600" dirty="0"/>
              <a:t>-seq data clustering using </a:t>
            </a:r>
            <a:r>
              <a:rPr lang="en-US" sz="1600" dirty="0" err="1"/>
              <a:t>tf-idf</a:t>
            </a:r>
            <a:r>
              <a:rPr lang="en-US" sz="1600" dirty="0"/>
              <a:t> based methods. M Moussa, II </a:t>
            </a:r>
            <a:r>
              <a:rPr lang="en-US" sz="1600" dirty="0" err="1"/>
              <a:t>Măndoiu</a:t>
            </a:r>
            <a:r>
              <a:rPr lang="en-US" sz="1600" dirty="0"/>
              <a:t>. BMC Genomics 19 (6), 127. 2018</a:t>
            </a:r>
          </a:p>
          <a:p>
            <a:pPr marL="0" indent="0">
              <a:buNone/>
            </a:pPr>
            <a:r>
              <a:rPr lang="en-US" sz="1600" dirty="0"/>
              <a:t>Locality sensitive imputation for single-cell RNA-Seq data. M Moussa, II </a:t>
            </a:r>
            <a:r>
              <a:rPr lang="en-US" sz="1600" dirty="0" err="1"/>
              <a:t>Măndoiu</a:t>
            </a:r>
            <a:r>
              <a:rPr lang="en-US" sz="1600" dirty="0"/>
              <a:t> International Symposium on Bioinformatics Research and Applications, 347-360. 2018</a:t>
            </a:r>
          </a:p>
          <a:p>
            <a:pPr marL="0" indent="0">
              <a:buNone/>
            </a:pPr>
            <a:r>
              <a:rPr lang="en-US" sz="1600" dirty="0"/>
              <a:t>SC1: A web-based single cell RNA-seq analysis pipeline. M Moussa, II </a:t>
            </a:r>
            <a:r>
              <a:rPr lang="en-US" sz="1600" dirty="0" err="1"/>
              <a:t>Măndoiu</a:t>
            </a:r>
            <a:r>
              <a:rPr lang="en-US" sz="1600" dirty="0"/>
              <a:t>. 2018 IEEE 8th International Conference on Computational Advances in Bio  and Medical Sciences (ICCABS). 2018 ( accepted abstract, in preparation)</a:t>
            </a:r>
          </a:p>
          <a:p>
            <a:pPr marL="0" indent="0">
              <a:buNone/>
            </a:pPr>
            <a:r>
              <a:rPr lang="en-US" sz="1600" dirty="0"/>
              <a:t>Computational cell cycle analysis of single cell RNA-seq data. M Moussa. 2018 IEEE 8th International Conference on Computational Advances in Bio  and Medical Sciences (ICCABS) . 2018 ( accepted abstract, in preparation)</a:t>
            </a:r>
          </a:p>
          <a:p>
            <a:pPr marL="0" indent="0">
              <a:buNone/>
            </a:pPr>
            <a:r>
              <a:rPr lang="en-US" sz="1600" dirty="0"/>
              <a:t>Clustering Single Cell RNA-Seq Data using TF-IDF based Methods. M Moussa, I </a:t>
            </a:r>
            <a:r>
              <a:rPr lang="en-US" sz="1600" dirty="0" err="1"/>
              <a:t>Mandoiu</a:t>
            </a:r>
            <a:r>
              <a:rPr lang="en-US" sz="1600" dirty="0"/>
              <a:t>. Bioinformatics Research and Applications. 13th International Symposium, ISBRA 2017, Honolulu, HI, USA.  Lecture Notes in Computer Science book series ( extended abstract, volume 10330)</a:t>
            </a:r>
          </a:p>
          <a:p>
            <a:pPr marL="0" indent="0">
              <a:buNone/>
            </a:pPr>
            <a:r>
              <a:rPr lang="en-US" sz="1600" dirty="0"/>
              <a:t>Differential Privacy Approach for Big Data Privacy in Healthcare. M Moussa, SA </a:t>
            </a:r>
            <a:r>
              <a:rPr lang="en-US" sz="1600" dirty="0" err="1"/>
              <a:t>Demurjian</a:t>
            </a:r>
            <a:r>
              <a:rPr lang="en-US" sz="1600" dirty="0"/>
              <a:t>. Privacy and Security Policies in Big Data, 191-213. 2017</a:t>
            </a:r>
          </a:p>
          <a:p>
            <a:pPr marL="0" indent="0">
              <a:buNone/>
            </a:pPr>
            <a:r>
              <a:rPr lang="en-US" sz="1600" dirty="0" err="1"/>
              <a:t>iClass</a:t>
            </a:r>
            <a:r>
              <a:rPr lang="en-US" sz="1600" dirty="0"/>
              <a:t>: Combining Multiple Multi-label Classification with Expert Knowledge. M Moussa, M Maynard. 2015 IEEE 14th International Conference on Machine Learning and Applications. 2015</a:t>
            </a:r>
          </a:p>
          <a:p>
            <a:pPr marL="0" indent="0">
              <a:buNone/>
            </a:pPr>
            <a:r>
              <a:rPr lang="en-US" sz="1600" dirty="0" err="1"/>
              <a:t>iClass</a:t>
            </a:r>
            <a:r>
              <a:rPr lang="en-US" sz="1600" dirty="0"/>
              <a:t>-Applying Multiple Multi-Class Machine Learning Classifiers Combined With Expert Knowledge to Roper Center Survey Data. M Moussa, M Maynard. LWA, 221-229	. 2015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506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605D8C-DDF7-4EB9-AE36-92C5F6277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D093F36-D2C7-4FC9-9BB3-854B6FA62A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  <a:p>
            <a:r>
              <a:rPr lang="en-US" dirty="0"/>
              <a:t>Demo: </a:t>
            </a:r>
            <a:r>
              <a:rPr lang="en-US" dirty="0">
                <a:hlinkClick r:id="rId2"/>
              </a:rPr>
              <a:t>https://sc1.engr.uconn.edu/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37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4FB3-21F4-47D9-A047-5AA1A763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 and Cells Selection in SC1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D65EC6-B111-4F68-A18C-BFAEC97E2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Identifying important 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8AE6-BAA3-429F-9FBD-0F22F1EF9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9309"/>
            <a:ext cx="5157787" cy="3520354"/>
          </a:xfrm>
        </p:spPr>
        <p:txBody>
          <a:bodyPr>
            <a:normAutofit fontScale="92500"/>
          </a:bodyPr>
          <a:lstStyle/>
          <a:p>
            <a:r>
              <a:rPr lang="en-US" dirty="0"/>
              <a:t>Highly expressed genes</a:t>
            </a:r>
          </a:p>
          <a:p>
            <a:r>
              <a:rPr lang="en-US" dirty="0"/>
              <a:t>Custom gene selection</a:t>
            </a:r>
          </a:p>
          <a:p>
            <a:r>
              <a:rPr lang="en-US" dirty="0"/>
              <a:t>(High variability genes)</a:t>
            </a:r>
          </a:p>
          <a:p>
            <a:r>
              <a:rPr lang="en-US" dirty="0"/>
              <a:t>Differentially expressed genes</a:t>
            </a:r>
          </a:p>
          <a:p>
            <a:r>
              <a:rPr lang="en-US" i="1" dirty="0"/>
              <a:t>Top average TF-IDF genes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C9F763-1E7E-4D68-A0BA-AC0D3C279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Identifying cell populations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263EEE-35CB-4551-B38C-5BDE7D170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9307"/>
            <a:ext cx="5183188" cy="3520355"/>
          </a:xfrm>
        </p:spPr>
        <p:txBody>
          <a:bodyPr>
            <a:normAutofit fontScale="92500"/>
          </a:bodyPr>
          <a:lstStyle/>
          <a:p>
            <a:r>
              <a:rPr lang="en-US" dirty="0"/>
              <a:t>Pre-defined libraries/conditions</a:t>
            </a:r>
          </a:p>
          <a:p>
            <a:r>
              <a:rPr lang="en-US" dirty="0"/>
              <a:t>Cell populations based on gene selection</a:t>
            </a:r>
          </a:p>
          <a:p>
            <a:r>
              <a:rPr lang="en-US" dirty="0"/>
              <a:t>Cell Types (</a:t>
            </a:r>
            <a:r>
              <a:rPr lang="en-US" i="1" dirty="0"/>
              <a:t>Clustering</a:t>
            </a:r>
            <a:r>
              <a:rPr lang="en-US" dirty="0"/>
              <a:t> Results)*</a:t>
            </a:r>
          </a:p>
          <a:p>
            <a:r>
              <a:rPr lang="en-US" i="1" dirty="0"/>
              <a:t>Cell Cycle </a:t>
            </a:r>
            <a:r>
              <a:rPr lang="en-US" dirty="0"/>
              <a:t>based :</a:t>
            </a:r>
          </a:p>
          <a:p>
            <a:pPr lvl="1"/>
            <a:r>
              <a:rPr lang="en-US" dirty="0"/>
              <a:t>Dividing, non-dividing cell populations</a:t>
            </a:r>
          </a:p>
          <a:p>
            <a:pPr lvl="1"/>
            <a:r>
              <a:rPr lang="en-US" dirty="0"/>
              <a:t>Cell cycle phases</a:t>
            </a:r>
          </a:p>
          <a:p>
            <a:pPr marL="0" indent="0">
              <a:buNone/>
            </a:pPr>
            <a:r>
              <a:rPr lang="en-US" dirty="0"/>
              <a:t>*Results can be affected by </a:t>
            </a:r>
            <a:r>
              <a:rPr lang="en-US" i="1" dirty="0"/>
              <a:t>drop out </a:t>
            </a:r>
          </a:p>
        </p:txBody>
      </p:sp>
    </p:spTree>
    <p:extLst>
      <p:ext uri="{BB962C8B-B14F-4D97-AF65-F5344CB8AC3E}">
        <p14:creationId xmlns:p14="http://schemas.microsoft.com/office/powerpoint/2010/main" val="4194876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DDF3D-81F5-412A-98B5-AC05A815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– Clustering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B3614-C836-42E2-A67D-0CAB0D2CC7A6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action="ppaction://hlinksldjump"/>
              </a:rPr>
              <a:t>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72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D5AC-460E-4F51-8037-59B9664D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T-SNE vs. UMAP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88092B-52C7-4672-B257-EEC774BCC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60" y="1825625"/>
            <a:ext cx="7860679" cy="4351338"/>
          </a:xfrm>
        </p:spPr>
      </p:pic>
    </p:spTree>
    <p:extLst>
      <p:ext uri="{BB962C8B-B14F-4D97-AF65-F5344CB8AC3E}">
        <p14:creationId xmlns:p14="http://schemas.microsoft.com/office/powerpoint/2010/main" val="1915136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947C-2B4D-4983-B526-042EA10A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TF-IDF based gene selection (Var)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D6C498-5E38-4C73-9371-7FF9EDA294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079836" cy="43513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genes with highest variability (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Var</a:t>
                </a:r>
                <a:r>
                  <a:rPr lang="en-US" dirty="0"/>
                  <a:t>) in TF-IDF values:</a:t>
                </a:r>
              </a:p>
              <a:p>
                <a:pPr lvl="1"/>
                <a:r>
                  <a:rPr lang="en-US" dirty="0"/>
                  <a:t>Variability decided by the relationship between the coefficient of variation (CV) and average expression levels.</a:t>
                </a:r>
              </a:p>
              <a:p>
                <a:pPr lvl="1"/>
                <a:r>
                  <a:rPr lang="en-US" dirty="0"/>
                  <a:t>CV (Dispersion) : ratio of the standard deviation to the mean.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(∗100%)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Useful in comparison between data sets with different units or widely different means.</a:t>
                </a:r>
              </a:p>
              <a:p>
                <a:pPr lvl="1"/>
                <a:r>
                  <a:rPr lang="en-US" dirty="0"/>
                  <a:t>We pick the genes above the fitted line (fitted by linear regression) of CV vs. mean plot.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D6C498-5E38-4C73-9371-7FF9EDA294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079836" cy="4351338"/>
              </a:xfrm>
              <a:blipFill>
                <a:blip r:embed="rId2"/>
                <a:stretch>
                  <a:fillRect l="-1605" t="-2101" r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1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59E342B-5FE5-404E-867B-90F200E4B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24" y="1715711"/>
            <a:ext cx="4825535" cy="447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llout: Line with Accent Bar 7">
                <a:extLst>
                  <a:ext uri="{FF2B5EF4-FFF2-40B4-BE49-F238E27FC236}">
                    <a16:creationId xmlns:a16="http://schemas.microsoft.com/office/drawing/2014/main" id="{DA8B2C8C-FA3E-465D-8E1B-DCB1F8F5A8D4}"/>
                  </a:ext>
                </a:extLst>
              </p:cNvPr>
              <p:cNvSpPr/>
              <p:nvPr/>
            </p:nvSpPr>
            <p:spPr>
              <a:xfrm>
                <a:off x="9498348" y="3050311"/>
                <a:ext cx="2195611" cy="307731"/>
              </a:xfrm>
              <a:prstGeom prst="accentCallout1">
                <a:avLst>
                  <a:gd name="adj1" fmla="val 10967"/>
                  <a:gd name="adj2" fmla="val 16302"/>
                  <a:gd name="adj3" fmla="val 218568"/>
                  <a:gd name="adj4" fmla="val 1118"/>
                </a:avLst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1400" dirty="0"/>
                  <a:t>fitted by linear regression of CV vs. mean plot.</a:t>
                </a:r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𝐶𝑉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(∗100%)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allout: Line with Accent Bar 7">
                <a:extLst>
                  <a:ext uri="{FF2B5EF4-FFF2-40B4-BE49-F238E27FC236}">
                    <a16:creationId xmlns:a16="http://schemas.microsoft.com/office/drawing/2014/main" id="{DA8B2C8C-FA3E-465D-8E1B-DCB1F8F5A8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348" y="3050311"/>
                <a:ext cx="2195611" cy="307731"/>
              </a:xfrm>
              <a:prstGeom prst="accentCallout1">
                <a:avLst>
                  <a:gd name="adj1" fmla="val 10967"/>
                  <a:gd name="adj2" fmla="val 16302"/>
                  <a:gd name="adj3" fmla="val 218568"/>
                  <a:gd name="adj4" fmla="val 1118"/>
                </a:avLst>
              </a:prstGeom>
              <a:blipFill>
                <a:blip r:embed="rId4"/>
                <a:stretch>
                  <a:fillRect t="-59649" r="-500000" b="-9649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1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15" y="60322"/>
            <a:ext cx="10515600" cy="1325563"/>
          </a:xfrm>
        </p:spPr>
        <p:txBody>
          <a:bodyPr/>
          <a:lstStyle/>
          <a:p>
            <a:r>
              <a:rPr lang="en-US" dirty="0"/>
              <a:t>TF-IDF based gene selection </a:t>
            </a:r>
            <a:r>
              <a:rPr lang="en-US" sz="4000" dirty="0"/>
              <a:t>(Top) </a:t>
            </a:r>
            <a:r>
              <a:rPr lang="en-US" sz="2000" dirty="0"/>
              <a:t>(ft. Hierarchical Clustering)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74BBF6-D165-4193-935A-70943880D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53" y="1385884"/>
            <a:ext cx="7122243" cy="5472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A3013-1700-46AE-9A6A-CE26EB03A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35" y="1390126"/>
            <a:ext cx="7216847" cy="5472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5A83D5-2478-4D7F-94D3-301BA7894E59}"/>
              </a:ext>
            </a:extLst>
          </p:cNvPr>
          <p:cNvSpPr txBox="1"/>
          <p:nvPr/>
        </p:nvSpPr>
        <p:spPr>
          <a:xfrm>
            <a:off x="4967053" y="1418741"/>
            <a:ext cx="1747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High abundance Genes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5907D-C72C-4276-9897-8F890571886D}"/>
              </a:ext>
            </a:extLst>
          </p:cNvPr>
          <p:cNvSpPr txBox="1"/>
          <p:nvPr/>
        </p:nvSpPr>
        <p:spPr>
          <a:xfrm>
            <a:off x="10341513" y="1418741"/>
            <a:ext cx="1747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High TF-IDF score Genes</a:t>
            </a:r>
          </a:p>
        </p:txBody>
      </p:sp>
    </p:spTree>
    <p:extLst>
      <p:ext uri="{BB962C8B-B14F-4D97-AF65-F5344CB8AC3E}">
        <p14:creationId xmlns:p14="http://schemas.microsoft.com/office/powerpoint/2010/main" val="2158346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1BC9-4CEF-4313-A6FE-275AAA21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Setup: PBMC data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42BC4-B5E5-499D-8AB9-A26C6FEF3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3820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sz="2200" i="1" dirty="0"/>
              <a:t>FACS</a:t>
            </a:r>
            <a:r>
              <a:rPr lang="en-US" sz="2200" dirty="0"/>
              <a:t> sorted blood cells of 7 types [Zheng et al. 2017] using the 10x Genomics platform</a:t>
            </a:r>
          </a:p>
          <a:p>
            <a:pPr lvl="1"/>
            <a:r>
              <a:rPr lang="en-US" sz="1700" dirty="0"/>
              <a:t>CD14+ Monocytes</a:t>
            </a:r>
          </a:p>
          <a:p>
            <a:pPr lvl="1"/>
            <a:r>
              <a:rPr lang="en-US" sz="1700" dirty="0"/>
              <a:t>CD19+ B Cells</a:t>
            </a:r>
          </a:p>
          <a:p>
            <a:pPr lvl="1"/>
            <a:r>
              <a:rPr lang="en-US" sz="1700" dirty="0"/>
              <a:t>CD4+/CD25+ Regulatory T Cells</a:t>
            </a:r>
          </a:p>
          <a:p>
            <a:pPr lvl="1"/>
            <a:r>
              <a:rPr lang="en-US" sz="1700" dirty="0"/>
              <a:t>CD4+/CD45RA+/CD25- Naive T cells</a:t>
            </a:r>
          </a:p>
          <a:p>
            <a:pPr lvl="1"/>
            <a:r>
              <a:rPr lang="en-US" sz="1700" dirty="0"/>
              <a:t>CD4+/CD45RO+ Memory T Cells</a:t>
            </a:r>
          </a:p>
          <a:p>
            <a:pPr lvl="1"/>
            <a:r>
              <a:rPr lang="en-US" sz="1700" dirty="0"/>
              <a:t>CD56+ Natural Killer Cells</a:t>
            </a:r>
          </a:p>
          <a:p>
            <a:pPr lvl="1"/>
            <a:r>
              <a:rPr lang="en-US" sz="1700" dirty="0"/>
              <a:t>CD8+/CD45RA+ Naive Cytotoxic T Cells</a:t>
            </a:r>
          </a:p>
          <a:p>
            <a:r>
              <a:rPr lang="en-US" sz="2200" dirty="0"/>
              <a:t>7:1, 3:1, 1:1, 1:3, and 1:7 mixtures of cell type pairs of varying dissimilarity, bootstrapping (5x sampling, 1000 cells/pair)</a:t>
            </a:r>
          </a:p>
          <a:p>
            <a:pPr lvl="1"/>
            <a:r>
              <a:rPr lang="en-US" sz="1700" dirty="0"/>
              <a:t>highly dissimilar: (b cells and cd14 monocytes) and (b cells and cd56 </a:t>
            </a:r>
            <a:r>
              <a:rPr lang="en-US" sz="1700" dirty="0" err="1"/>
              <a:t>nk</a:t>
            </a:r>
            <a:r>
              <a:rPr lang="en-US" sz="1700" dirty="0"/>
              <a:t>)</a:t>
            </a:r>
          </a:p>
          <a:p>
            <a:pPr lvl="1"/>
            <a:r>
              <a:rPr lang="en-US" sz="1700" dirty="0"/>
              <a:t>highly similar : (memory t and naive cytotoxic) and (regulatory t and naive t)</a:t>
            </a:r>
          </a:p>
          <a:p>
            <a:pPr lvl="1"/>
            <a:r>
              <a:rPr lang="en-US" sz="1700" dirty="0"/>
              <a:t>intermediate similarity: (memory t and naive t) and (regulatory t and naive cytotoxic) </a:t>
            </a:r>
          </a:p>
          <a:p>
            <a:r>
              <a:rPr lang="en-US" sz="2200" dirty="0"/>
              <a:t>7-way mixture, equal proportions (5x sampling, 7000 cells/mix)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 algn="r">
              <a:buNone/>
            </a:pPr>
            <a:r>
              <a:rPr lang="en-US" sz="1600" dirty="0"/>
              <a:t>https://support.10xgenomics.com/single-cell-gene-expression/datasets</a:t>
            </a:r>
          </a:p>
          <a:p>
            <a:pPr marL="457200" lvl="1" indent="0" algn="r">
              <a:buNone/>
            </a:pPr>
            <a:r>
              <a:rPr lang="en-US" sz="1600" dirty="0"/>
              <a:t>http://cnv1.engr.uconn.edu:3838/SCA/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8089B657-15C3-4F5D-885D-9E91939EB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98356"/>
            <a:ext cx="3733800" cy="1911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3B130-B3F7-4885-B269-DEF16EAEC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1" y="1981201"/>
            <a:ext cx="2831035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62590F-6131-48AB-91CA-ECB290DB2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061" y="3574916"/>
            <a:ext cx="2831036" cy="1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6DB8BF-3151-4D50-9988-C2419CFF5F01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Experimental Setup: PBMC data set</a:t>
            </a:r>
          </a:p>
        </p:txBody>
      </p:sp>
      <p:pic>
        <p:nvPicPr>
          <p:cNvPr id="6" name="Picture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A34C409F-6F9B-4474-8FE9-384DC521A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90" y="1531938"/>
            <a:ext cx="4322110" cy="4343400"/>
          </a:xfrm>
          <a:prstGeom prst="rect">
            <a:avLst/>
          </a:prstGeom>
        </p:spPr>
      </p:pic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A40F8B52-8E2C-40EC-9101-1571DF987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53193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1E32-33BA-43CC-AC0D-11B657F4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t-SNE TF-IDF transformation</a:t>
            </a:r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B5362CF1-B817-4EED-A2CE-C7751D144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701784"/>
            <a:ext cx="3988837" cy="3999108"/>
          </a:xfrm>
        </p:spPr>
      </p:pic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C2EB7294-4528-476E-B63E-9FC617872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92" y="1701783"/>
            <a:ext cx="3999108" cy="3999108"/>
          </a:xfrm>
          <a:prstGeom prst="rect">
            <a:avLst/>
          </a:prstGeom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C8718F4B-2F38-44E8-8BE0-5C9B6E7ED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08" y="1413782"/>
            <a:ext cx="4374442" cy="4377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99F78-7C18-4D39-B03C-A22FC746D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447800"/>
            <a:ext cx="4419600" cy="441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AC30E2-61ED-42F6-B23D-E166294E218B}"/>
              </a:ext>
            </a:extLst>
          </p:cNvPr>
          <p:cNvSpPr/>
          <p:nvPr/>
        </p:nvSpPr>
        <p:spPr>
          <a:xfrm>
            <a:off x="2796628" y="5993494"/>
            <a:ext cx="2662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SS8"/>
              </a:rPr>
              <a:t>Raw PBMC data t-SNE plot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C0C23E-FE84-42D7-BA44-1EB3830F1467}"/>
              </a:ext>
            </a:extLst>
          </p:cNvPr>
          <p:cNvSpPr/>
          <p:nvPr/>
        </p:nvSpPr>
        <p:spPr>
          <a:xfrm>
            <a:off x="6803254" y="5993494"/>
            <a:ext cx="3455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SS8"/>
              </a:rPr>
              <a:t>TF-IDF transformed data t-SNE plot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5EE92F-C9A1-4332-952A-1F94A3E28BAD}"/>
              </a:ext>
            </a:extLst>
          </p:cNvPr>
          <p:cNvSpPr/>
          <p:nvPr/>
        </p:nvSpPr>
        <p:spPr>
          <a:xfrm>
            <a:off x="106680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5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5A31-DF1D-4F68-B024-A9096810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Analysis - Workflow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250EE7-9E50-4D2F-9339-EA207841CE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456828"/>
              </p:ext>
            </p:extLst>
          </p:nvPr>
        </p:nvGraphicFramePr>
        <p:xfrm>
          <a:off x="1447800" y="1524000"/>
          <a:ext cx="92964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CE42C44D-5C0B-4856-9130-67B19D16D70D}"/>
              </a:ext>
            </a:extLst>
          </p:cNvPr>
          <p:cNvSpPr/>
          <p:nvPr/>
        </p:nvSpPr>
        <p:spPr>
          <a:xfrm rot="14619002">
            <a:off x="7744630" y="1740261"/>
            <a:ext cx="5369419" cy="2374129"/>
          </a:xfrm>
          <a:prstGeom prst="curvedUpArrow">
            <a:avLst>
              <a:gd name="adj1" fmla="val 13951"/>
              <a:gd name="adj2" fmla="val 28520"/>
              <a:gd name="adj3" fmla="val 21324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Setup: Pancreatic cells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65800" cy="4351338"/>
          </a:xfrm>
        </p:spPr>
        <p:txBody>
          <a:bodyPr>
            <a:normAutofit/>
          </a:bodyPr>
          <a:lstStyle/>
          <a:p>
            <a:r>
              <a:rPr lang="en-US" dirty="0"/>
              <a:t>2045 Pancreatic cells of 7 types [</a:t>
            </a:r>
            <a:r>
              <a:rPr lang="en-US" dirty="0" err="1"/>
              <a:t>Segerstolpe</a:t>
            </a:r>
            <a:r>
              <a:rPr lang="en-US" dirty="0"/>
              <a:t> et al. 2016]</a:t>
            </a:r>
          </a:p>
          <a:p>
            <a:pPr lvl="1"/>
            <a:r>
              <a:rPr lang="en-US" sz="1800" dirty="0"/>
              <a:t>Capture proportions: </a:t>
            </a:r>
            <a:r>
              <a:rPr lang="en-US" sz="2000" dirty="0">
                <a:latin typeface="CMR10"/>
              </a:rPr>
              <a:t>(185 acinar cells, 886 alpha cells, 270 beta cells, 197 gamma cells, 114 delta cells, 386 ductal cells, and 7 epsilon cells)</a:t>
            </a:r>
            <a:r>
              <a:rPr lang="en-US" sz="2000" dirty="0"/>
              <a:t> </a:t>
            </a:r>
          </a:p>
          <a:p>
            <a:pPr lvl="1"/>
            <a:endParaRPr lang="en-US" sz="1800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EA8E9F-7358-4470-8913-DAD75655B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777628"/>
            <a:ext cx="3804082" cy="302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0FE7D-E1D3-4B93-AE70-E9515E119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082" y="1998886"/>
            <a:ext cx="4872977" cy="48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58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1E32-33BA-43CC-AC0D-11B657F4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t-SNE TF-IDF transformation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C30E2-61ED-42F6-B23D-E166294E218B}"/>
              </a:ext>
            </a:extLst>
          </p:cNvPr>
          <p:cNvSpPr/>
          <p:nvPr/>
        </p:nvSpPr>
        <p:spPr>
          <a:xfrm>
            <a:off x="2796629" y="5993494"/>
            <a:ext cx="293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SS8"/>
              </a:rPr>
              <a:t>Raw Pancreas data t-SNE plot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C0C23E-FE84-42D7-BA44-1EB3830F1467}"/>
              </a:ext>
            </a:extLst>
          </p:cNvPr>
          <p:cNvSpPr/>
          <p:nvPr/>
        </p:nvSpPr>
        <p:spPr>
          <a:xfrm>
            <a:off x="6803254" y="5993494"/>
            <a:ext cx="3455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SS8"/>
              </a:rPr>
              <a:t>TF-IDF transformed data t-SNE plot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65337-7E43-47BD-B072-C58D44D4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1439409"/>
            <a:ext cx="4508775" cy="4495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C582D1-5C02-4A04-9DDD-AAB574548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36" y="1439409"/>
            <a:ext cx="4500365" cy="4487562"/>
          </a:xfrm>
          <a:prstGeom prst="rect">
            <a:avLst/>
          </a:prstGeom>
        </p:spPr>
      </p:pic>
      <p:pic>
        <p:nvPicPr>
          <p:cNvPr id="1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A2445899-3528-4EF4-A865-6CEE4CCF3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35" y="1905000"/>
            <a:ext cx="4455832" cy="387146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AECC26-A207-4617-9B30-B4D25DBAA446}"/>
              </a:ext>
            </a:extLst>
          </p:cNvPr>
          <p:cNvSpPr/>
          <p:nvPr/>
        </p:nvSpPr>
        <p:spPr>
          <a:xfrm>
            <a:off x="10668001" y="5993494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35749-076A-4A42-8F48-FE52FEA6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Louvain modularity optimization algorithm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4AB9F5-B614-44CF-96BB-C85524EF2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4" y="1485232"/>
            <a:ext cx="8721436" cy="51983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CC150B2-8DEF-4B19-B391-4D81E5E0210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765637" y="1690688"/>
                <a:ext cx="5158506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sz="1600" dirty="0">
                    <a:solidFill>
                      <a:srgbClr val="0070C0"/>
                    </a:solidFill>
                  </a:rPr>
                  <a:t>between -1 and 1, measures 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density of links </a:t>
                </a:r>
                <a:r>
                  <a:rPr lang="en-US" sz="1600" dirty="0">
                    <a:solidFill>
                      <a:srgbClr val="0070C0"/>
                    </a:solidFill>
                  </a:rPr>
                  <a:t>inside vs. between communities. </a:t>
                </a:r>
                <a:endParaRPr lang="en-US" sz="16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i="1" dirty="0"/>
                  <a:t>is the edge weight</a:t>
                </a:r>
                <a:r>
                  <a:rPr lang="en-US" sz="1600" dirty="0"/>
                  <a:t> between nodes i and j,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i="1" dirty="0"/>
                  <a:t> is the sum of weights of edges attached to i &amp; j</a:t>
                </a:r>
                <a:r>
                  <a:rPr lang="en-US" sz="1600" dirty="0"/>
                  <a:t>,</a:t>
                </a:r>
              </a:p>
              <a:p>
                <a:r>
                  <a:rPr lang="en-US" sz="1600" dirty="0"/>
                  <a:t>2m is the sum of all edge weights in graph,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are the </a:t>
                </a:r>
                <a:r>
                  <a:rPr lang="en-US" sz="1600" i="1" dirty="0"/>
                  <a:t>communities</a:t>
                </a:r>
                <a:r>
                  <a:rPr lang="en-US" sz="1600" dirty="0"/>
                  <a:t>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&amp;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600" dirty="0"/>
                  <a:t>, and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/>
                  <a:t> is a simple </a:t>
                </a:r>
                <a:r>
                  <a:rPr lang="en-US" sz="1600" i="1" dirty="0"/>
                  <a:t>Kronecker</a:t>
                </a:r>
                <a:r>
                  <a:rPr lang="en-US" sz="1600" b="1" dirty="0"/>
                  <a:t> </a:t>
                </a:r>
                <a:r>
                  <a:rPr lang="en-US" sz="1600" dirty="0"/>
                  <a:t>delta</a:t>
                </a:r>
              </a:p>
              <a:p>
                <a:pPr marL="0" indent="0">
                  <a:buNone/>
                </a:pPr>
                <a:endParaRPr lang="en-US" sz="2300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CC150B2-8DEF-4B19-B391-4D81E5E021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65637" y="1690688"/>
                <a:ext cx="5158506" cy="4351338"/>
              </a:xfrm>
              <a:blipFill>
                <a:blip r:embed="rId3"/>
                <a:stretch>
                  <a:fillRect l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35749-076A-4A42-8F48-FE52FEA6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Louvain modularity optimization algorithm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4AB9F5-B614-44CF-96BB-C85524EF2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4" y="1485232"/>
            <a:ext cx="8721436" cy="51983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CC150B2-8DEF-4B19-B391-4D81E5E0210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534730" y="1690688"/>
                <a:ext cx="5181600" cy="4351338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Find small communities by optimizing modularity locally on all nodes (~evaluate gain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by removing i from its community &amp; moving it into a neighboring community),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Each small community is grouped into one node and the first step is repeated.</a:t>
                </a:r>
              </a:p>
              <a:p>
                <a:pPr marL="0" indent="0">
                  <a:buNone/>
                </a:pPr>
                <a:endParaRPr lang="en-US" sz="2300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CC150B2-8DEF-4B19-B391-4D81E5E021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534730" y="1690688"/>
                <a:ext cx="5181600" cy="4351338"/>
              </a:xfrm>
              <a:blipFill>
                <a:blip r:embed="rId3"/>
                <a:stretch>
                  <a:fillRect l="-1882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0921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0C06-5A43-4879-8324-009E3FF1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Jaccard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E8522D-4562-4E82-9D70-3F8A9F0B21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For </a:t>
                </a:r>
                <a:r>
                  <a:rPr lang="en-US" dirty="0" err="1"/>
                  <a:t>scRNA-seq</a:t>
                </a:r>
                <a:r>
                  <a:rPr lang="en-US" dirty="0"/>
                  <a:t>:</a:t>
                </a: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lvl="1"/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1600" dirty="0"/>
                  <a:t> represents the total number of genes where cell A and cell B both express the gene.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sz="1600" dirty="0"/>
                  <a:t> represents the total number of genes where cell A and expresses the gene and cell B not…etc.</a:t>
                </a:r>
              </a:p>
              <a:p>
                <a:pPr lvl="1"/>
                <a:r>
                  <a:rPr lang="en-US" sz="1600" dirty="0"/>
                  <a:t>0 means no similarity, 1 means identical</a:t>
                </a:r>
              </a:p>
              <a:p>
                <a:pPr marL="457200" lvl="1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E8522D-4562-4E82-9D70-3F8A9F0B21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7E8255BA-2F11-4E09-8C47-C6307DF44912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8454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8C1A-8FC6-4442-AD9A-F2CBEA2F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933B5F-D113-4CE6-B509-A4A886CA7F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two vectors of attributes, </a:t>
                </a:r>
                <a:r>
                  <a:rPr lang="en-US" i="1" dirty="0"/>
                  <a:t>A</a:t>
                </a:r>
                <a:r>
                  <a:rPr lang="en-US" dirty="0"/>
                  <a:t> and </a:t>
                </a:r>
                <a:r>
                  <a:rPr lang="en-US" i="1" dirty="0"/>
                  <a:t>B</a:t>
                </a:r>
                <a:r>
                  <a:rPr lang="en-US" dirty="0"/>
                  <a:t>, the cosine similarity, </a:t>
                </a:r>
                <a:r>
                  <a:rPr lang="en-US" i="1" dirty="0"/>
                  <a:t>cos(θ):</a:t>
                </a:r>
              </a:p>
              <a:p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sz="2400" dirty="0"/>
                  <a:t>−1 meaning exactly opposite, to 1 meaning exactly the same, with 0 indicating decorrelation; 0 to 1 range for </a:t>
                </a:r>
                <a:r>
                  <a:rPr lang="en-US" sz="2400" dirty="0" err="1"/>
                  <a:t>tf-idf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933B5F-D113-4CE6-B509-A4A886CA7F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F5488B4-5690-41A5-9D33-338382EE1621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98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738E-AE50-47FF-9085-2AD566AE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Silhouette Score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2B9AC7-1EB0-42DB-BA63-8EBE7FD940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s(i) score between -1 &amp; 1, average s(i) measures how well the data points are clustered.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)}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a(i) be the average dissimilarity of i with all other data within the same cluster</a:t>
                </a:r>
              </a:p>
              <a:p>
                <a:r>
                  <a:rPr lang="en-US" dirty="0"/>
                  <a:t>b(i) be the lowest average dissimilarity of i to any other cluster, of which i is not a member.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2B9AC7-1EB0-42DB-BA63-8EBE7FD940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8297B72-0A58-404F-845B-157AB7FC8E0D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C6F5-F421-4EFA-90E8-EFAAC1CC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‘Optimal’ number of clusters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E0945C-464B-4363-961A-36425F98B6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optimal number of clusters is selected as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𝑎𝑟𝑔𝑚𝑎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𝐺𝑎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the </a:t>
                </a:r>
                <a:r>
                  <a:rPr lang="en-US" i="1" dirty="0"/>
                  <a:t>Gap Statistic </a:t>
                </a:r>
                <a:r>
                  <a:rPr lang="en-US" dirty="0"/>
                  <a:t>[</a:t>
                </a:r>
                <a:r>
                  <a:rPr lang="en-US" dirty="0" err="1"/>
                  <a:t>Tibshirani</a:t>
                </a:r>
                <a:r>
                  <a:rPr lang="en-US" dirty="0"/>
                  <a:t>, 2001] for clustering n points into k clusters is given by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𝐺𝑎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the normalized sum of pairwise distances in the k clusters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its expectation under a suitable null reference distribution (Monte Carlo sampling).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E0945C-464B-4363-961A-36425F98B6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A24C56D-9A18-4DE8-8E9B-326F04586167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605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C118A-0104-4C83-88AF-58D9081C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Example: </a:t>
            </a:r>
            <a:r>
              <a:rPr lang="en-US" sz="3600" dirty="0" err="1"/>
              <a:t>Regulatory_t</a:t>
            </a:r>
            <a:r>
              <a:rPr lang="en-US" sz="3600" dirty="0"/>
              <a:t> and </a:t>
            </a:r>
            <a:r>
              <a:rPr lang="en-US" sz="3600" dirty="0" err="1"/>
              <a:t>naïve_t</a:t>
            </a:r>
            <a:r>
              <a:rPr lang="en-US" sz="3600" dirty="0"/>
              <a:t> data set</a:t>
            </a:r>
          </a:p>
        </p:txBody>
      </p:sp>
      <p:pic>
        <p:nvPicPr>
          <p:cNvPr id="5" name="Content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FD34AB4-9B87-4880-AD3A-0E0F443EB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114800"/>
            <a:ext cx="2861442" cy="2514600"/>
          </a:xfrm>
        </p:spPr>
      </p:pic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ECCC5C7-5705-4D60-BD69-90A3FCABE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98" y="1562337"/>
            <a:ext cx="2895600" cy="2544224"/>
          </a:xfrm>
          <a:prstGeom prst="rect">
            <a:avLst/>
          </a:prstGeom>
        </p:spPr>
      </p:pic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2A46A1B8-376C-41A1-8D77-7BCF8C583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58" y="1581573"/>
            <a:ext cx="2861442" cy="2535985"/>
          </a:xfrm>
          <a:prstGeom prst="rect">
            <a:avLst/>
          </a:prstGeom>
        </p:spPr>
      </p:pic>
      <p:pic>
        <p:nvPicPr>
          <p:cNvPr id="11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5614D78-A8D8-43C3-8544-5E45153D2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66" y="4106562"/>
            <a:ext cx="2919035" cy="25656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051FAC-3B3D-4A05-B74A-96F4298F63D3}"/>
              </a:ext>
            </a:extLst>
          </p:cNvPr>
          <p:cNvSpPr/>
          <p:nvPr/>
        </p:nvSpPr>
        <p:spPr>
          <a:xfrm>
            <a:off x="8001000" y="1848684"/>
            <a:ext cx="24384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SS8"/>
              </a:rPr>
              <a:t>Clockwise from top left: </a:t>
            </a:r>
          </a:p>
          <a:p>
            <a:r>
              <a:rPr lang="en-US" dirty="0">
                <a:latin typeface="CMSS8"/>
              </a:rPr>
              <a:t>Gap statistics for log-transformed, log-transformed PCA, </a:t>
            </a:r>
            <a:r>
              <a:rPr lang="en-US" dirty="0" err="1">
                <a:latin typeface="CMSS8"/>
              </a:rPr>
              <a:t>tSNE</a:t>
            </a:r>
            <a:r>
              <a:rPr lang="en-US" dirty="0">
                <a:latin typeface="CMSS8"/>
              </a:rPr>
              <a:t>,</a:t>
            </a:r>
          </a:p>
          <a:p>
            <a:r>
              <a:rPr lang="en-US" dirty="0">
                <a:latin typeface="CMSS8"/>
              </a:rPr>
              <a:t>and TF-IDF transformed and binarized expression levels of a 7:1 mixture of regulatory t and</a:t>
            </a:r>
          </a:p>
          <a:p>
            <a:r>
              <a:rPr lang="en-US" dirty="0">
                <a:latin typeface="CMSS8"/>
              </a:rPr>
              <a:t>naive t cells. </a:t>
            </a:r>
          </a:p>
          <a:p>
            <a:endParaRPr lang="en-US" dirty="0">
              <a:latin typeface="CMSS8"/>
            </a:endParaRPr>
          </a:p>
          <a:p>
            <a:r>
              <a:rPr lang="en-US" dirty="0">
                <a:latin typeface="CMSS8"/>
              </a:rPr>
              <a:t>The x-axis gives the number of clusters K and the y-axis gives the gap statistic.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F7F01-89BC-4BD2-9ADC-1E0467CF25A8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55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B634-5FBA-4DDE-9129-C732B9E43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PBMCs QC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70F32A-8ED1-4AE3-B2C6-D3978634BE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0"/>
                <a:ext cx="8382000" cy="52578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For all 10x Genomics datasets:</a:t>
                </a:r>
              </a:p>
              <a:p>
                <a:pPr lvl="1"/>
                <a:r>
                  <a:rPr lang="en-US" dirty="0"/>
                  <a:t>filtered cells based on number of detected genes and total UMI count per cell.</a:t>
                </a:r>
              </a:p>
              <a:p>
                <a:pPr lvl="1"/>
                <a:r>
                  <a:rPr lang="en-US" dirty="0"/>
                  <a:t>removed outliers based on the median-absolute-deviation (MAD) of cell distances from the centroid of the corresponding cell type.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𝑀𝐴𝐷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𝑚𝑒𝑑𝑖𝑎𝑛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𝑚𝑒𝑑𝑖𝑎𝑛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|)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basic gene quality control by applying a cutoff on the minimum total UMI count per gene across all cells and removing outliers based on MAD. (outlier&gt;5MAD)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For Pancreatic cells: </a:t>
                </a:r>
              </a:p>
              <a:p>
                <a:pPr lvl="1"/>
                <a:r>
                  <a:rPr lang="en-US" dirty="0"/>
                  <a:t>No cell QC</a:t>
                </a:r>
              </a:p>
              <a:p>
                <a:pPr lvl="1"/>
                <a:r>
                  <a:rPr lang="en-US" dirty="0"/>
                  <a:t>marker genes with unusually high expression levels (INS for beta cells, GCG for alpha cells, SST for delta cells, PPY for PP/gamma cells, and GHRL for epsilon cells) were removed prior to clustering to eliminate </a:t>
                </a:r>
                <a:r>
                  <a:rPr lang="en-US" dirty="0" err="1"/>
                  <a:t>thepossibility</a:t>
                </a:r>
                <a:r>
                  <a:rPr lang="en-US" dirty="0"/>
                  <a:t> that they drive the clustering by themselves.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70F32A-8ED1-4AE3-B2C6-D3978634BE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0"/>
                <a:ext cx="8382000" cy="5257800"/>
              </a:xfrm>
              <a:blipFill>
                <a:blip r:embed="rId2"/>
                <a:stretch>
                  <a:fillRect l="-1091" t="-3016" r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9128C20-C508-400B-8C76-20AD715DC797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9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9FBC-7DAE-45A4-A8B8-FABA6AF3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Analysis -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6EA0C-544E-4059-B7DD-89A5998F8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Pre-Processing</a:t>
            </a:r>
          </a:p>
          <a:p>
            <a:pPr lvl="1"/>
            <a:r>
              <a:rPr lang="en-US" dirty="0"/>
              <a:t>Cell/Gene Quality Control</a:t>
            </a:r>
          </a:p>
          <a:p>
            <a:pPr lvl="1"/>
            <a:r>
              <a:rPr lang="en-US" dirty="0"/>
              <a:t>Dimensionality reduction</a:t>
            </a:r>
          </a:p>
          <a:p>
            <a:r>
              <a:rPr lang="en-US" dirty="0">
                <a:solidFill>
                  <a:schemeClr val="accent1"/>
                </a:solidFill>
              </a:rPr>
              <a:t>TF-IDF-based Informative Genes</a:t>
            </a:r>
            <a:r>
              <a:rPr lang="en-US" sz="2400" dirty="0">
                <a:solidFill>
                  <a:schemeClr val="accent1"/>
                </a:solidFill>
              </a:rPr>
              <a:t>’</a:t>
            </a:r>
            <a:r>
              <a:rPr lang="en-US" dirty="0">
                <a:solidFill>
                  <a:schemeClr val="accent1"/>
                </a:solidFill>
              </a:rPr>
              <a:t> Selection</a:t>
            </a:r>
          </a:p>
          <a:p>
            <a:r>
              <a:rPr lang="en-US" dirty="0">
                <a:solidFill>
                  <a:schemeClr val="accent1"/>
                </a:solidFill>
              </a:rPr>
              <a:t>TF-IDF-based Clustering Methods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chemeClr val="accent1"/>
                </a:solidFill>
              </a:rPr>
              <a:t>LSImpute</a:t>
            </a:r>
            <a:r>
              <a:rPr lang="en-US" dirty="0">
                <a:solidFill>
                  <a:schemeClr val="accent1"/>
                </a:solidFill>
              </a:rPr>
              <a:t>: Locality Sensitive Imputation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1"/>
                </a:solidFill>
              </a:rPr>
              <a:t>Cell Cycle Analysis</a:t>
            </a:r>
          </a:p>
          <a:p>
            <a:r>
              <a:rPr lang="en-US" dirty="0"/>
              <a:t>Cell type identification/annotation</a:t>
            </a:r>
          </a:p>
          <a:p>
            <a:pPr lvl="1"/>
            <a:r>
              <a:rPr lang="en-US" dirty="0"/>
              <a:t>Differential Expression Analysis</a:t>
            </a:r>
          </a:p>
          <a:p>
            <a:pPr lvl="1"/>
            <a:r>
              <a:rPr lang="en-US" dirty="0"/>
              <a:t>Enrichment Analysis</a:t>
            </a:r>
          </a:p>
          <a:p>
            <a:r>
              <a:rPr lang="en-US" dirty="0"/>
              <a:t>Visualization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1452585-1854-42F4-B6F6-3317A51C6A8A}"/>
              </a:ext>
            </a:extLst>
          </p:cNvPr>
          <p:cNvSpPr/>
          <p:nvPr/>
        </p:nvSpPr>
        <p:spPr>
          <a:xfrm>
            <a:off x="7509163" y="2078181"/>
            <a:ext cx="563418" cy="3620654"/>
          </a:xfrm>
          <a:prstGeom prst="rightBrace">
            <a:avLst>
              <a:gd name="adj1" fmla="val 123087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B3532-7003-44C3-A008-40737072C6A4}"/>
              </a:ext>
            </a:extLst>
          </p:cNvPr>
          <p:cNvSpPr txBox="1"/>
          <p:nvPr/>
        </p:nvSpPr>
        <p:spPr>
          <a:xfrm>
            <a:off x="8276734" y="3429001"/>
            <a:ext cx="363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SC1 interactive workflow </a:t>
            </a:r>
            <a:r>
              <a:rPr lang="en-US" sz="2400" dirty="0"/>
              <a:t>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https://sc1.engr.uconn.edu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27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0B831-5E70-4647-AAD7-2B7772DC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Accuracy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F95CBF-4BE3-4B9F-A209-BFA354B065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2000" dirty="0"/>
                  <a:t>Overall Accuracy (Micro Accuracy):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Average Cluster Accuracy (Macro Accuracy):</a:t>
                </a:r>
              </a:p>
              <a:p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sz="1600" dirty="0"/>
                  <a:t>Note that both are identical for 1:1 mixtures, but may differ significantly for imbalanced datasets, as macro-averaging gives equal weight to the accuracy of each class, whereas micro-averaging gives equal weight to each cell classification decision.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F95CBF-4BE3-4B9F-A209-BFA354B065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22" t="-1401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C2091A-D31E-4ADE-8E46-5C48DA8AB18E}"/>
                  </a:ext>
                </a:extLst>
              </p:cNvPr>
              <p:cNvSpPr txBox="1"/>
              <p:nvPr/>
            </p:nvSpPr>
            <p:spPr>
              <a:xfrm>
                <a:off x="7158183" y="2690336"/>
                <a:ext cx="419561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is the number of classes,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number of samples in class i,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number of correctly labeled samples in class i.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C2091A-D31E-4ADE-8E46-5C48DA8AB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183" y="2690336"/>
                <a:ext cx="4195617" cy="1477328"/>
              </a:xfrm>
              <a:prstGeom prst="rect">
                <a:avLst/>
              </a:prstGeom>
              <a:blipFill>
                <a:blip r:embed="rId4"/>
                <a:stretch>
                  <a:fillRect t="-2058" r="-871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1895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Pairs: Existing Methods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8ED04-06C9-406B-93D0-FEE2E1277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440A7-7759-4FEC-BC3A-3EF93FC9F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600200"/>
            <a:ext cx="9144000" cy="4800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7E51FC-E9D2-4502-BB82-584B5C61B456}"/>
              </a:ext>
            </a:extLst>
          </p:cNvPr>
          <p:cNvSpPr/>
          <p:nvPr/>
        </p:nvSpPr>
        <p:spPr>
          <a:xfrm>
            <a:off x="1828800" y="6302506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Box-and-whiskers plots for results of 150 sets/method. </a:t>
            </a:r>
          </a:p>
          <a:p>
            <a:r>
              <a:rPr lang="en-US" sz="1200" dirty="0"/>
              <a:t>Median: horizontal line; mean: connected middle points; whiskers: extreme non-outlier; outliers: data points &gt; 1.5 interquartile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EA3636-6389-4E5D-B162-5CD5C600FFEF}"/>
              </a:ext>
            </a:extLst>
          </p:cNvPr>
          <p:cNvSpPr/>
          <p:nvPr/>
        </p:nvSpPr>
        <p:spPr>
          <a:xfrm>
            <a:off x="6192414" y="1600199"/>
            <a:ext cx="762000" cy="451974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E5DA95-FED5-4E55-8124-99BDB40945E5}"/>
              </a:ext>
            </a:extLst>
          </p:cNvPr>
          <p:cNvSpPr/>
          <p:nvPr/>
        </p:nvSpPr>
        <p:spPr>
          <a:xfrm>
            <a:off x="2478828" y="1593980"/>
            <a:ext cx="762000" cy="451974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Pairs: Algorithms using TF-IDF gene selection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7B2BF-6DD5-4F19-B846-3448FB5C2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471D1B-93EE-4165-9EEB-0E6B3F7F7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600200"/>
            <a:ext cx="9116290" cy="4800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8E1CD-98AF-4DE3-BCE1-8F3D8B3FA9E8}"/>
              </a:ext>
            </a:extLst>
          </p:cNvPr>
          <p:cNvSpPr/>
          <p:nvPr/>
        </p:nvSpPr>
        <p:spPr>
          <a:xfrm>
            <a:off x="2590800" y="1606419"/>
            <a:ext cx="1524000" cy="451974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048D-5D92-4455-A2E0-A0DBABA2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Pairs: Algorithms using TF-IDF binarization.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263172-0ACC-4F26-B764-F34344B9D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6DFEA-DA8D-4089-AA43-B3D52465A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600200"/>
            <a:ext cx="9144000" cy="4800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E33CA9-E698-484E-AC96-06321DF35820}"/>
              </a:ext>
            </a:extLst>
          </p:cNvPr>
          <p:cNvSpPr/>
          <p:nvPr/>
        </p:nvSpPr>
        <p:spPr>
          <a:xfrm>
            <a:off x="4800600" y="1600199"/>
            <a:ext cx="2153814" cy="451974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F80A8F-FB6A-48C9-B873-5E5899036B80}"/>
              </a:ext>
            </a:extLst>
          </p:cNvPr>
          <p:cNvSpPr/>
          <p:nvPr/>
        </p:nvSpPr>
        <p:spPr>
          <a:xfrm>
            <a:off x="7820607" y="1590868"/>
            <a:ext cx="1953207" cy="451974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3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Pairs: 1:7/7:1 mixtures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FC66A3-5290-4BFB-80FF-0F0E5677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6CAF8-3161-47CB-9F46-3A5B6BB6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1" y="1417637"/>
            <a:ext cx="9199927" cy="4800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9F2EF8-9B93-4CCB-9C5E-062EF087E6E8}"/>
              </a:ext>
            </a:extLst>
          </p:cNvPr>
          <p:cNvCxnSpPr>
            <a:cxnSpLocks/>
          </p:cNvCxnSpPr>
          <p:nvPr/>
        </p:nvCxnSpPr>
        <p:spPr>
          <a:xfrm>
            <a:off x="4648202" y="1432788"/>
            <a:ext cx="0" cy="3465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4D5B32C-B211-48C4-B66C-FAE8CE71E2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80002" y="3678380"/>
                <a:ext cx="5634177" cy="12353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Overall Accuracy (Micro Accuracy):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</m:t>
                    </m:r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00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800" dirty="0"/>
              </a:p>
              <a:p>
                <a:r>
                  <a:rPr lang="en-US" sz="1800" dirty="0"/>
                  <a:t>Average Cluster Accuracy (Macro Accuracy):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4D5B32C-B211-48C4-B66C-FAE8CE71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2" y="3678380"/>
                <a:ext cx="5634177" cy="1235362"/>
              </a:xfrm>
              <a:prstGeom prst="rect">
                <a:avLst/>
              </a:prstGeom>
              <a:blipFill>
                <a:blip r:embed="rId4"/>
                <a:stretch>
                  <a:fillRect l="-649" t="-40887" r="-3027" b="-2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ADCCF05-D1C7-4D7B-88D6-95A3B85AD43D}"/>
                  </a:ext>
                </a:extLst>
              </p:cNvPr>
              <p:cNvSpPr/>
              <p:nvPr/>
            </p:nvSpPr>
            <p:spPr>
              <a:xfrm>
                <a:off x="295563" y="5831932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where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200" dirty="0"/>
                  <a:t> is the number of classes,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 is the number of samples in class i,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 is the number of correctly labeled samples in class i. </a:t>
                </a: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ADCCF05-D1C7-4D7B-88D6-95A3B85AD4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3" y="5831932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3063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30C7-9F8C-4C34-90D6-0E698C19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Pairs by ‘difficulty’:  </a:t>
            </a:r>
            <a:r>
              <a:rPr lang="en-US" sz="2800" dirty="0"/>
              <a:t>dissimilar </a:t>
            </a:r>
            <a:r>
              <a:rPr lang="en-US" sz="2800" dirty="0">
                <a:sym typeface="Wingdings" panose="05000000000000000000" pitchFamily="2" charset="2"/>
              </a:rPr>
              <a:t> intermediate  similar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607BA-6D3E-428D-8623-34E1F8F77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C40BB-3909-4EFB-9A51-7C472F0D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8308"/>
            <a:ext cx="9144000" cy="4581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0DB59-7C4D-4503-8918-578C9CE82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08308"/>
            <a:ext cx="9144000" cy="4581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59877-63F8-4518-A8CE-897E9F51B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432788"/>
            <a:ext cx="9144000" cy="45678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4683B-D79D-4898-9550-BBA8B8CB9EDB}"/>
              </a:ext>
            </a:extLst>
          </p:cNvPr>
          <p:cNvSpPr/>
          <p:nvPr/>
        </p:nvSpPr>
        <p:spPr>
          <a:xfrm>
            <a:off x="1714500" y="6000661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200" dirty="0"/>
              <a:t>highly dissimilar: (b cells and cd14 monocytes) and (b cells and cd56 </a:t>
            </a:r>
            <a:r>
              <a:rPr lang="en-US" sz="1200" dirty="0" err="1"/>
              <a:t>nk</a:t>
            </a:r>
            <a:r>
              <a:rPr lang="en-US" sz="1200" dirty="0"/>
              <a:t>)</a:t>
            </a:r>
          </a:p>
          <a:p>
            <a:pPr lvl="1" algn="ctr"/>
            <a:r>
              <a:rPr lang="en-US" sz="1200" dirty="0"/>
              <a:t>highly similar : (memory t and naive cytotoxic) and (regulatory t and naive t)</a:t>
            </a:r>
          </a:p>
          <a:p>
            <a:pPr lvl="1" algn="ctr"/>
            <a:r>
              <a:rPr lang="en-US" sz="1200" dirty="0"/>
              <a:t>intermediate similarity: (memory t and naive t) and (regulatory t and naive cytotoxic)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5BDD61-FBB8-4124-8C52-F7AB02BABB58}"/>
              </a:ext>
            </a:extLst>
          </p:cNvPr>
          <p:cNvSpPr/>
          <p:nvPr/>
        </p:nvSpPr>
        <p:spPr>
          <a:xfrm>
            <a:off x="11601450" y="613916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7" y="373428"/>
            <a:ext cx="2306766" cy="1263162"/>
          </a:xfrm>
        </p:spPr>
        <p:txBody>
          <a:bodyPr>
            <a:normAutofit fontScale="90000"/>
          </a:bodyPr>
          <a:lstStyle/>
          <a:p>
            <a:r>
              <a:rPr lang="en-US" dirty="0"/>
              <a:t>Accuracy for PBMC Cells, 7-way mixture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FC1AD2-7BD8-4479-9823-3E6FE83FC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D9464-3C97-49EA-8052-CF78CBC8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350" y="1"/>
            <a:ext cx="6863650" cy="6852359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D986C0B-B0D3-4915-AEF9-C70897523B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9053"/>
              </p:ext>
            </p:extLst>
          </p:nvPr>
        </p:nvGraphicFramePr>
        <p:xfrm>
          <a:off x="3150833" y="8792"/>
          <a:ext cx="8235200" cy="6620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0852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298694"/>
            <a:ext cx="2346203" cy="1377462"/>
          </a:xfrm>
        </p:spPr>
        <p:txBody>
          <a:bodyPr>
            <a:normAutofit fontScale="90000"/>
          </a:bodyPr>
          <a:lstStyle/>
          <a:p>
            <a:r>
              <a:rPr lang="en-US" dirty="0"/>
              <a:t>Accuracy for Pancreatic mixture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FC1AD2-7BD8-4479-9823-3E6FE83FC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47FF5-1473-4118-B655-E6A26FF48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293" y="0"/>
            <a:ext cx="848909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904280-90F5-4E0C-AF11-21D85DCD1180}"/>
              </a:ext>
            </a:extLst>
          </p:cNvPr>
          <p:cNvSpPr/>
          <p:nvPr/>
        </p:nvSpPr>
        <p:spPr>
          <a:xfrm>
            <a:off x="11482754" y="6131169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243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7FF0-AFDF-46C4-BB4A-A61C6624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32" y="905607"/>
            <a:ext cx="2892479" cy="1130733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ranks based on overall accuracy. </a:t>
            </a:r>
          </a:p>
        </p:txBody>
      </p:sp>
      <p:pic>
        <p:nvPicPr>
          <p:cNvPr id="6" name="Content Placeholder 5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4C829E58-A324-4F9D-ABD5-C19B67EB1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12" y="905607"/>
            <a:ext cx="7682130" cy="56475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3EDA2F-BA10-40B1-B748-15A19DF60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732" y="2617366"/>
            <a:ext cx="2892479" cy="3508798"/>
          </a:xfrm>
        </p:spPr>
        <p:txBody>
          <a:bodyPr/>
          <a:lstStyle/>
          <a:p>
            <a:r>
              <a:rPr lang="en-US" dirty="0"/>
              <a:t>The lowest five average ranks (including ties) for each dataset are typeset in bold, and the best overall average rank is shown in red.</a:t>
            </a:r>
          </a:p>
        </p:txBody>
      </p:sp>
    </p:spTree>
    <p:extLst>
      <p:ext uri="{BB962C8B-B14F-4D97-AF65-F5344CB8AC3E}">
        <p14:creationId xmlns:p14="http://schemas.microsoft.com/office/powerpoint/2010/main" val="10239722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A7AD3-AABC-4842-8A6A-19818E4F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82" y="731836"/>
            <a:ext cx="2766219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ranks based on average cluster accuracy. </a:t>
            </a:r>
          </a:p>
        </p:txBody>
      </p:sp>
      <p:pic>
        <p:nvPicPr>
          <p:cNvPr id="6" name="Content Placeholder 5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7A6CB7C1-3B2A-4633-B017-CD87E475B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731836"/>
            <a:ext cx="7934482" cy="581619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81C6C-70FE-429A-8B68-DE8331B27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182" y="3065269"/>
            <a:ext cx="2766219" cy="3060895"/>
          </a:xfrm>
        </p:spPr>
        <p:txBody>
          <a:bodyPr/>
          <a:lstStyle/>
          <a:p>
            <a:r>
              <a:rPr lang="en-US" dirty="0"/>
              <a:t>The lowest five average ranks (including ties) for each dataset are typeset in bold, and the best overall average rank is shown in red.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EFA93-D298-4000-807A-AB11AAE04CDC}"/>
              </a:ext>
            </a:extLst>
          </p:cNvPr>
          <p:cNvSpPr/>
          <p:nvPr/>
        </p:nvSpPr>
        <p:spPr>
          <a:xfrm>
            <a:off x="11667392" y="6126164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64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81E2-E2D2-4678-A0F8-A8273BE70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in SC1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633F9-27CF-4BD2-B830-9A0092D3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8113" cy="4351338"/>
          </a:xfrm>
        </p:spPr>
        <p:txBody>
          <a:bodyPr/>
          <a:lstStyle/>
          <a:p>
            <a:r>
              <a:rPr lang="en-US" dirty="0"/>
              <a:t>total UMI count/expression, </a:t>
            </a:r>
          </a:p>
          <a:p>
            <a:r>
              <a:rPr lang="en-US" dirty="0"/>
              <a:t>number of detected genes, </a:t>
            </a:r>
          </a:p>
          <a:p>
            <a:r>
              <a:rPr lang="en-US" dirty="0"/>
              <a:t>fraction of reads mapping to mitochondrial genes, </a:t>
            </a:r>
          </a:p>
          <a:p>
            <a:r>
              <a:rPr lang="en-US" dirty="0"/>
              <a:t>ribosomal protein genes, or </a:t>
            </a:r>
          </a:p>
          <a:p>
            <a:r>
              <a:rPr lang="en-US" dirty="0"/>
              <a:t>Outliers: ratio between the number of detected genes to total UMI count/expression per cell.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8AD17-70C1-4BAB-AD00-140B64B3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81" y="681037"/>
            <a:ext cx="3017782" cy="250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6C8AC-E2A6-44D9-BF12-9D4C5A785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649" y="681037"/>
            <a:ext cx="2979678" cy="2530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7D324-695C-4AA4-8953-C1121773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881" y="3812323"/>
            <a:ext cx="3048264" cy="2499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6241D-A2CA-4B71-AC14-177D929DA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977" y="3812322"/>
            <a:ext cx="3033023" cy="2499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D4E95-EABA-45D3-846B-1D6427CFF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9013" y="932518"/>
            <a:ext cx="3124471" cy="2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5B6B-BC12-4647-A370-4CC7AED9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TF-IDF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6C382EBD-B648-439F-9EE8-E62CDCC579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46238"/>
                <a:ext cx="82296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Term Frequency x Inverse Document Frequency for </a:t>
                </a:r>
                <a:r>
                  <a:rPr lang="en-US" dirty="0" err="1"/>
                  <a:t>scRNA-Seq</a:t>
                </a:r>
                <a:r>
                  <a:rPr lang="en-US" dirty="0"/>
                  <a:t> data: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6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For gene i in cell j with count f: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If gene i is detected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t </a:t>
                </a:r>
                <a:r>
                  <a:rPr lang="en-US" dirty="0"/>
                  <a:t>in </a:t>
                </a:r>
                <a:r>
                  <a:rPr lang="en-US" i="1" dirty="0" err="1"/>
                  <a:t>n</a:t>
                </a:r>
                <a:r>
                  <a:rPr lang="en-US" i="1" baseline="-25000" dirty="0" err="1"/>
                  <a:t>i</a:t>
                </a:r>
                <a:r>
                  <a:rPr lang="en-US" dirty="0"/>
                  <a:t> out of </a:t>
                </a:r>
                <a:r>
                  <a:rPr lang="en-US" i="1" dirty="0"/>
                  <a:t>N</a:t>
                </a:r>
                <a:r>
                  <a:rPr lang="en-US" dirty="0"/>
                  <a:t> cells: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𝐼𝐷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Possible choice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𝑚𝑒𝑎𝑛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𝑇𝐹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TF-IDF score: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𝐼𝐷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6C382EBD-B648-439F-9EE8-E62CDCC579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46238"/>
                <a:ext cx="8229600" cy="4525963"/>
              </a:xfrm>
              <a:blipFill>
                <a:blip r:embed="rId2"/>
                <a:stretch>
                  <a:fillRect l="-1333" t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59A463-FD62-4357-82F8-C7F9F2EFBB5D}"/>
              </a:ext>
            </a:extLst>
          </p:cNvPr>
          <p:cNvSpPr txBox="1">
            <a:spLocks/>
          </p:cNvSpPr>
          <p:nvPr/>
        </p:nvSpPr>
        <p:spPr>
          <a:xfrm>
            <a:off x="1985640" y="2895600"/>
            <a:ext cx="8558893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81EE30-CFB6-4D65-BC09-E91227F29531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08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DRG - TF-IDF based Feature selection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67F1B7-7A8D-445D-A2D1-5B56DAEC5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" y="1247526"/>
            <a:ext cx="5560305" cy="5560305"/>
          </a:xfrm>
          <a:prstGeom prst="rect">
            <a:avLst/>
          </a:prstGeom>
        </p:spPr>
      </p:pic>
      <p:pic>
        <p:nvPicPr>
          <p:cNvPr id="16" name="Picture 15" descr="A circuit board&#10;&#10;Description generated with high confidence">
            <a:extLst>
              <a:ext uri="{FF2B5EF4-FFF2-40B4-BE49-F238E27FC236}">
                <a16:creationId xmlns:a16="http://schemas.microsoft.com/office/drawing/2014/main" id="{02DF4B01-E1C4-497A-8CF1-2AD1142D1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82" y="1247726"/>
            <a:ext cx="5560305" cy="5560305"/>
          </a:xfrm>
          <a:prstGeom prst="rect">
            <a:avLst/>
          </a:prstGeom>
        </p:spPr>
      </p:pic>
      <p:sp>
        <p:nvSpPr>
          <p:cNvPr id="18" name="Callout: Line with Accent Bar 17">
            <a:extLst>
              <a:ext uri="{FF2B5EF4-FFF2-40B4-BE49-F238E27FC236}">
                <a16:creationId xmlns:a16="http://schemas.microsoft.com/office/drawing/2014/main" id="{DB71DB84-C95B-4E38-9169-D2D10727EE7B}"/>
              </a:ext>
            </a:extLst>
          </p:cNvPr>
          <p:cNvSpPr/>
          <p:nvPr/>
        </p:nvSpPr>
        <p:spPr>
          <a:xfrm>
            <a:off x="11194487" y="3528724"/>
            <a:ext cx="923636" cy="573088"/>
          </a:xfrm>
          <a:prstGeom prst="accentCallout1">
            <a:avLst>
              <a:gd name="adj1" fmla="val 18750"/>
              <a:gd name="adj2" fmla="val -8333"/>
              <a:gd name="adj3" fmla="val 278504"/>
              <a:gd name="adj4" fmla="val -56885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100" dirty="0"/>
              <a:t>42 Genes out of 47 hand-curated Markers List picked in top 1K TF-IDF Genes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6CBBF-2F7E-4FB5-A2CD-3EEC81B0976E}"/>
              </a:ext>
            </a:extLst>
          </p:cNvPr>
          <p:cNvSpPr/>
          <p:nvPr/>
        </p:nvSpPr>
        <p:spPr>
          <a:xfrm>
            <a:off x="10893938" y="5939848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162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04CC-3A79-4FE6-83B0-44B6592C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– Imputation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FFD2DA-C49B-4794-A795-1B64F2B637BB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action="ppaction://hlinksldjump"/>
              </a:rPr>
              <a:t>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634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2DBE-11F0-4F8B-A0F6-8CCB515B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Analysis- Challenges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12D2DEB-3E4E-4246-BD28-6276AF9A8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4905"/>
            <a:ext cx="10515600" cy="2550694"/>
          </a:xfrm>
        </p:spPr>
      </p:pic>
    </p:spTree>
    <p:extLst>
      <p:ext uri="{BB962C8B-B14F-4D97-AF65-F5344CB8AC3E}">
        <p14:creationId xmlns:p14="http://schemas.microsoft.com/office/powerpoint/2010/main" val="29688561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F47F-3E89-437F-87C2-DF20FBA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Proposed method: Locality Sensitive Imputation for </a:t>
            </a:r>
            <a:r>
              <a:rPr lang="en-US" sz="4000" dirty="0" err="1"/>
              <a:t>scRNA</a:t>
            </a:r>
            <a:r>
              <a:rPr lang="en-US" sz="4000" dirty="0"/>
              <a:t>-Seq Data (</a:t>
            </a:r>
            <a:r>
              <a:rPr lang="en-US" sz="4000" dirty="0" err="1"/>
              <a:t>LSImpute</a:t>
            </a:r>
            <a:r>
              <a:rPr lang="en-US" sz="40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C75C-8FA4-45CE-BF1C-C0B3A4F8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15600" cy="47968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High level summary of the novel imputation algorithm (</a:t>
            </a:r>
            <a:r>
              <a:rPr lang="en-US" dirty="0" err="1"/>
              <a:t>LSImpute</a:t>
            </a:r>
            <a:r>
              <a:rPr lang="en-US" dirty="0"/>
              <a:t>):</a:t>
            </a:r>
          </a:p>
          <a:p>
            <a:pPr marL="0" indent="0">
              <a:buNone/>
            </a:pPr>
            <a:endParaRPr lang="en-US" sz="300" dirty="0"/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Step 1.</a:t>
            </a:r>
            <a:r>
              <a:rPr lang="en-US" dirty="0"/>
              <a:t> Given a set (S) of (n) cells , start by selecting a small number (m) of cells with highest similarity level using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LSH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: Locality Sensitive Hashing in O(n)</a:t>
            </a:r>
            <a:r>
              <a:rPr lang="en-US" dirty="0">
                <a:solidFill>
                  <a:srgbClr val="00B050"/>
                </a:solidFill>
              </a:rPr>
              <a:t>.</a:t>
            </a:r>
            <a:endParaRPr lang="en-US" sz="2600" dirty="0"/>
          </a:p>
          <a:p>
            <a:pPr marL="0" indent="0">
              <a:buNone/>
            </a:pPr>
            <a:endParaRPr lang="en-US" sz="1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Step 2. </a:t>
            </a:r>
            <a:r>
              <a:rPr lang="en-US" dirty="0"/>
              <a:t>Group the highly similar cells from Step 1 into “tight” clusters.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Step 3</a:t>
            </a:r>
            <a:r>
              <a:rPr lang="en-US" dirty="0">
                <a:solidFill>
                  <a:schemeClr val="accent1"/>
                </a:solidFill>
              </a:rPr>
              <a:t>.</a:t>
            </a:r>
            <a:r>
              <a:rPr lang="en-US" dirty="0"/>
              <a:t> For each cluster, replace zeros for each gene j with values imputed based on the expression levels of gene j in all cells within the cluster using either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Mean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LSImputeMean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  or Median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LSImputeMed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 </a:t>
            </a:r>
            <a:r>
              <a:rPr lang="en-US" dirty="0"/>
              <a:t>modes.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Step 4. </a:t>
            </a:r>
            <a:r>
              <a:rPr lang="en-US" dirty="0"/>
              <a:t>The selected cells now have imputed values and the clusters they form are collapsed into their respective centroids. 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dirty="0"/>
              <a:t>The centroids are pooled together with remaining cells to form a new set (S’) and the process is repeated starting again at Step 1.</a:t>
            </a: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60D45769-40ED-44A0-8116-C438705F59A3}"/>
              </a:ext>
            </a:extLst>
          </p:cNvPr>
          <p:cNvSpPr/>
          <p:nvPr/>
        </p:nvSpPr>
        <p:spPr>
          <a:xfrm flipV="1">
            <a:off x="10825016" y="2558471"/>
            <a:ext cx="1237673" cy="3805383"/>
          </a:xfrm>
          <a:prstGeom prst="curvedLeftArrow">
            <a:avLst>
              <a:gd name="adj1" fmla="val 3863"/>
              <a:gd name="adj2" fmla="val 19227"/>
              <a:gd name="adj3" fmla="val 21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77C1B1-DBED-446F-B255-4BBD32E18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581" y="111373"/>
            <a:ext cx="6652837" cy="6652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5D6FC-0EF0-443F-90D5-024311F66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82" y="87919"/>
            <a:ext cx="6652837" cy="6652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A24F1-3EB6-496B-B30F-9CAB84FC6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581" y="84996"/>
            <a:ext cx="6652837" cy="6652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D66D84-A3E1-4206-ACCB-BF15F4567AFE}"/>
              </a:ext>
            </a:extLst>
          </p:cNvPr>
          <p:cNvSpPr txBox="1"/>
          <p:nvPr/>
        </p:nvSpPr>
        <p:spPr>
          <a:xfrm>
            <a:off x="452582" y="535709"/>
            <a:ext cx="1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Toy Example:</a:t>
            </a:r>
          </a:p>
        </p:txBody>
      </p:sp>
    </p:spTree>
    <p:extLst>
      <p:ext uri="{BB962C8B-B14F-4D97-AF65-F5344CB8AC3E}">
        <p14:creationId xmlns:p14="http://schemas.microsoft.com/office/powerpoint/2010/main" val="20597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B5C3-F066-4749-8186-4E80695E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8BDF1-8DE0-4E1E-9A4F-DCCE90CD16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Gene detection fraction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/>
                            <m:t>#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of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cells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in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which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the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gene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is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detected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/>
                            <m:t>total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#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of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200" dirty="0"/>
                            <m:t>cells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marL="342900" lvl="1" indent="0">
                  <a:buNone/>
                </a:pPr>
                <a:endParaRPr lang="en-US" sz="1800" i="1" dirty="0"/>
              </a:p>
              <a:p>
                <a:pPr marL="342900" lvl="1" indent="0">
                  <a:buNone/>
                </a:pPr>
                <a:r>
                  <a:rPr lang="en-US" sz="1800" i="1" dirty="0"/>
                  <a:t>(Compared to detection ratio from ground truth in scatter plots)</a:t>
                </a:r>
                <a:endParaRPr lang="en-US" sz="1600" i="1" dirty="0"/>
              </a:p>
              <a:p>
                <a:r>
                  <a:rPr lang="en-US" dirty="0"/>
                  <a:t>Median percent error (MPE)</a:t>
                </a:r>
              </a:p>
              <a:p>
                <a:pPr marL="342900" lvl="1" indent="0">
                  <a:buNone/>
                </a:pPr>
                <a:r>
                  <a:rPr lang="en-US" sz="1800" dirty="0"/>
                  <a:t>	Median of the set of relative errors for the gene detection fraction </a:t>
                </a:r>
              </a:p>
              <a:p>
                <a:r>
                  <a:rPr lang="en-US" dirty="0"/>
                  <a:t>Gene detection accuracy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600" dirty="0"/>
                            <m:t>TP</m:t>
                          </m:r>
                          <m:r>
                            <m:rPr>
                              <m:nor/>
                            </m:rPr>
                            <a:rPr lang="en-US" sz="2600" dirty="0"/>
                            <m:t>+</m:t>
                          </m:r>
                          <m:r>
                            <m:rPr>
                              <m:nor/>
                            </m:rPr>
                            <a:rPr lang="en-US" sz="2600" dirty="0"/>
                            <m:t>TN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600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sz="2600" dirty="0"/>
                            <m:t>N</m:t>
                          </m:r>
                          <m:r>
                            <m:rPr>
                              <m:nor/>
                            </m:rPr>
                            <a:rPr lang="en-US" sz="2600" dirty="0"/>
                            <m:t>∗</m:t>
                          </m:r>
                          <m:r>
                            <m:rPr>
                              <m:nor/>
                            </m:rPr>
                            <a:rPr lang="en-US" sz="2600" dirty="0"/>
                            <m:t>M</m:t>
                          </m:r>
                          <m:r>
                            <m:rPr>
                              <m:nor/>
                            </m:rPr>
                            <a:rPr lang="en-US" sz="2600" dirty="0"/>
                            <m:t>)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marL="342900" lvl="1" indent="0">
                  <a:buNone/>
                </a:pPr>
                <a:endParaRPr lang="en-US" sz="1800" dirty="0"/>
              </a:p>
              <a:p>
                <a:pPr marL="342900" lvl="1" indent="0">
                  <a:buNone/>
                </a:pPr>
                <a:r>
                  <a:rPr lang="en-US" sz="1800" dirty="0"/>
                  <a:t>where N and M are the # genes and # cells respectively. TP are the (</a:t>
                </a:r>
                <a:r>
                  <a:rPr lang="en-US" sz="1800" dirty="0" err="1"/>
                  <a:t>gene,cell</a:t>
                </a:r>
                <a:r>
                  <a:rPr lang="en-US" sz="1800" dirty="0"/>
                  <a:t>) pairs for which both imputed and ground truth TPM values are positive, while TN are (</a:t>
                </a:r>
                <a:r>
                  <a:rPr lang="en-US" sz="1800" dirty="0" err="1"/>
                  <a:t>gene,cell</a:t>
                </a:r>
                <a:r>
                  <a:rPr lang="en-US" sz="1800" dirty="0"/>
                  <a:t>) pairs for which both TPM values are zero. </a:t>
                </a:r>
              </a:p>
              <a:p>
                <a:r>
                  <a:rPr lang="en-US" dirty="0"/>
                  <a:t>Clustering micro-accuracy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8BDF1-8DE0-4E1E-9A4F-DCCE90CD16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3221" b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4412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4ADDA3-762C-480E-B877-2F5EE9F5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curves for </a:t>
            </a:r>
            <a:br>
              <a:rPr lang="en-US" dirty="0"/>
            </a:br>
            <a:r>
              <a:rPr lang="en-US" dirty="0"/>
              <a:t>100K data set.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F8078-59A5-4FBC-A08A-A94D71E7F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02012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The error curve plots, for every threshold x between 0 and 1, the percentage of genes with a relative error above x.</a:t>
            </a:r>
          </a:p>
          <a:p>
            <a:endParaRPr lang="en-US" sz="2400" dirty="0"/>
          </a:p>
          <a:p>
            <a:r>
              <a:rPr lang="en-US" sz="2400" dirty="0"/>
              <a:t>The abscissa of dashed vertical lines correspond to MPE of raw data.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00293F-F13F-4C85-B006-D35A96170F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0697A-DA92-4BDA-88DB-E25FE6ADE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27" y="681037"/>
            <a:ext cx="6328784" cy="5710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470D4-3991-4834-A906-77599BD34A26}"/>
              </a:ext>
            </a:extLst>
          </p:cNvPr>
          <p:cNvSpPr txBox="1"/>
          <p:nvPr/>
        </p:nvSpPr>
        <p:spPr>
          <a:xfrm>
            <a:off x="7629236" y="6488668"/>
            <a:ext cx="257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Error Threshold 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AA067-DCAC-48BD-944A-E61BF0E815C8}"/>
              </a:ext>
            </a:extLst>
          </p:cNvPr>
          <p:cNvSpPr txBox="1"/>
          <p:nvPr/>
        </p:nvSpPr>
        <p:spPr>
          <a:xfrm rot="16200000">
            <a:off x="3047775" y="2461557"/>
            <a:ext cx="460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% of Genes with Relative Error &gt; x</a:t>
            </a:r>
          </a:p>
        </p:txBody>
      </p:sp>
    </p:spTree>
    <p:extLst>
      <p:ext uri="{BB962C8B-B14F-4D97-AF65-F5344CB8AC3E}">
        <p14:creationId xmlns:p14="http://schemas.microsoft.com/office/powerpoint/2010/main" val="7523575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67AE1-B7B6-4552-8DE3-75778A461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90" y="251460"/>
            <a:ext cx="3897631" cy="59255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Median Percent Error values in log scale (y-axis) for each depth (x-axis) in each quantile (z-axis) for each method:</a:t>
            </a:r>
          </a:p>
          <a:p>
            <a:pPr marL="514350" indent="-514350">
              <a:buAutoNum type="alphaLcParenBoth"/>
            </a:pPr>
            <a:r>
              <a:rPr lang="en-US" dirty="0"/>
              <a:t>Raw data, </a:t>
            </a:r>
          </a:p>
          <a:p>
            <a:pPr marL="514350" indent="-514350">
              <a:buAutoNum type="alphaLcParenBoth"/>
            </a:pPr>
            <a:r>
              <a:rPr lang="en-US" dirty="0" err="1"/>
              <a:t>DrImpute</a:t>
            </a:r>
            <a:r>
              <a:rPr lang="en-US" dirty="0"/>
              <a:t>, </a:t>
            </a:r>
          </a:p>
          <a:p>
            <a:pPr marL="514350" indent="-514350">
              <a:buAutoNum type="alphaLcParenBoth"/>
            </a:pPr>
            <a:r>
              <a:rPr lang="en-US" dirty="0" err="1"/>
              <a:t>scImpute</a:t>
            </a:r>
            <a:r>
              <a:rPr lang="en-US" dirty="0"/>
              <a:t>, </a:t>
            </a:r>
          </a:p>
          <a:p>
            <a:pPr marL="514350" indent="-514350">
              <a:buAutoNum type="alphaLcParenBoth"/>
            </a:pPr>
            <a:r>
              <a:rPr lang="en-US" dirty="0" err="1"/>
              <a:t>KNNImpute</a:t>
            </a:r>
            <a:r>
              <a:rPr lang="en-US" dirty="0"/>
              <a:t>, </a:t>
            </a:r>
          </a:p>
          <a:p>
            <a:pPr marL="514350" indent="-514350">
              <a:buAutoNum type="alphaLcParenBoth"/>
            </a:pPr>
            <a:r>
              <a:rPr lang="en-US" dirty="0" err="1"/>
              <a:t>LSImputeMed</a:t>
            </a:r>
            <a:r>
              <a:rPr lang="en-US" dirty="0"/>
              <a:t>, and </a:t>
            </a:r>
          </a:p>
          <a:p>
            <a:pPr marL="514350" indent="-514350">
              <a:buAutoNum type="alphaLcParenBoth"/>
            </a:pPr>
            <a:r>
              <a:rPr lang="en-US" dirty="0" err="1"/>
              <a:t>LSImputeMean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B268C-ABE4-43F4-8578-42ECA3E0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21" y="1"/>
            <a:ext cx="7203844" cy="68961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6C7C21-BC6D-4766-925A-047E7B63C731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765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CB2A-CBB8-45AA-9016-FF64A4E8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</a:t>
            </a:r>
            <a:r>
              <a:rPr lang="en-US" dirty="0" err="1"/>
              <a:t>LSImpute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D9A30D-F7D8-41E5-B6CC-4B3A7E9A7B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ym typeface="Wingdings" panose="05000000000000000000" pitchFamily="2" charset="2"/>
                  </a:rPr>
                  <a:t>Using the median of both zero and non-zero values first, decides implicitly whether a zero is a drop-out event or a true biological effect, and prevents large but isolated expression values from driving imputation of nearby zeros, while  collapsing into centroids in each iteration limits the propagation of potential imputation errors.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Locality Sensitive Hashing O(n) using Cosine Similarity to select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m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≥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𝑚𝑖𝑛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(=6)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cells with min similarity Threshold = 0.85.</a:t>
                </a:r>
              </a:p>
              <a:p>
                <a:r>
                  <a:rPr lang="en-US" dirty="0"/>
                  <a:t>Internal clustering implementation using </a:t>
                </a:r>
                <a:r>
                  <a:rPr lang="en-US" dirty="0" err="1"/>
                  <a:t>sKmeans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</m:oMath>
                </a14:m>
                <a:endParaRPr lang="en-US" dirty="0"/>
              </a:p>
              <a:p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D9A30D-F7D8-41E5-B6CC-4B3A7E9A7B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AE78CD1-A172-45D7-8C4B-DE6EB38CDC09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39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6A6F8-B266-4D84-BB28-9A76106B7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for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614FE-65A9-4999-9534-E96F6CC3D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Principal component analysis (PCA)</a:t>
            </a:r>
          </a:p>
          <a:p>
            <a:pPr lvl="1"/>
            <a:r>
              <a:rPr lang="en-US" dirty="0"/>
              <a:t>historically most commonly used</a:t>
            </a:r>
          </a:p>
          <a:p>
            <a:pPr lvl="1"/>
            <a:r>
              <a:rPr lang="en-US" dirty="0"/>
              <a:t>captures global variability</a:t>
            </a:r>
          </a:p>
          <a:p>
            <a:pPr lvl="1"/>
            <a:r>
              <a:rPr lang="en-US" dirty="0"/>
              <a:t>Randomized singular value decomposition for speed (optional)</a:t>
            </a:r>
          </a:p>
          <a:p>
            <a:r>
              <a:rPr lang="en-US" i="1" dirty="0"/>
              <a:t>t</a:t>
            </a:r>
            <a:r>
              <a:rPr lang="en-US" dirty="0"/>
              <a:t>-distributed stochastic neighborhood embedding </a:t>
            </a:r>
            <a:r>
              <a:rPr lang="en-US" dirty="0">
                <a:hlinkClick r:id="rId3" action="ppaction://hlinksldjump"/>
              </a:rPr>
              <a:t>(t-SNE)</a:t>
            </a:r>
            <a:endParaRPr lang="en-US" dirty="0"/>
          </a:p>
          <a:p>
            <a:pPr lvl="1"/>
            <a:r>
              <a:rPr lang="en-US" dirty="0"/>
              <a:t>currently the most common</a:t>
            </a:r>
          </a:p>
          <a:p>
            <a:pPr lvl="1"/>
            <a:r>
              <a:rPr lang="en-US" dirty="0"/>
              <a:t>nonlinear dimensionality reduction </a:t>
            </a:r>
          </a:p>
          <a:p>
            <a:pPr lvl="1"/>
            <a:r>
              <a:rPr lang="en-US" dirty="0"/>
              <a:t>avoids overcrowding</a:t>
            </a:r>
          </a:p>
          <a:p>
            <a:pPr lvl="1"/>
            <a:r>
              <a:rPr lang="en-US" dirty="0"/>
              <a:t>efficiently reveal local data structure</a:t>
            </a:r>
          </a:p>
          <a:p>
            <a:r>
              <a:rPr lang="en-US" dirty="0"/>
              <a:t>Uniform manifold approximation and projection </a:t>
            </a:r>
            <a:r>
              <a:rPr lang="en-US" dirty="0">
                <a:hlinkClick r:id="rId3" action="ppaction://hlinksldjump"/>
              </a:rPr>
              <a:t>(UMAP)</a:t>
            </a:r>
            <a:endParaRPr lang="en-US" dirty="0"/>
          </a:p>
          <a:p>
            <a:pPr lvl="1"/>
            <a:r>
              <a:rPr lang="en-US" dirty="0"/>
              <a:t>“preserve as much of the local and more of the global data structure than t-SNE”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9BCC0-1264-4408-AB62-9273C3A447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6CFA7-E599-4889-9C61-4B851CACD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0688"/>
            <a:ext cx="5347855" cy="4486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89767-71BE-4342-BB29-188F10B0F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41469"/>
            <a:ext cx="5516330" cy="4835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DF3E7-E546-4531-9300-289E3B220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319286"/>
            <a:ext cx="5430982" cy="4857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C8B49E-7DBF-4602-961B-0FBBFBC187F4}"/>
              </a:ext>
            </a:extLst>
          </p:cNvPr>
          <p:cNvSpPr txBox="1"/>
          <p:nvPr/>
        </p:nvSpPr>
        <p:spPr>
          <a:xfrm>
            <a:off x="7453745" y="6243787"/>
            <a:ext cx="37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HPV Dataset (Powell et al.): C57/BL6 vs. K14E7 mouse</a:t>
            </a:r>
          </a:p>
        </p:txBody>
      </p:sp>
    </p:spTree>
    <p:extLst>
      <p:ext uri="{BB962C8B-B14F-4D97-AF65-F5344CB8AC3E}">
        <p14:creationId xmlns:p14="http://schemas.microsoft.com/office/powerpoint/2010/main" val="10870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6DB52-242E-4C44-82EC-A2FF5F43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Example for LSH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2D60FB-E98A-40FD-969D-F478DF855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7618" y="2400281"/>
            <a:ext cx="1014212" cy="30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650F1E-DBFB-411C-B1BF-86760BA3A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695" y="1625861"/>
            <a:ext cx="2721750" cy="1691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CC3F7-12F7-45DE-9734-249646C48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205" y="1626213"/>
            <a:ext cx="2693100" cy="1555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5A4D7-6582-4FE6-9841-929A416E2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642" y="2076726"/>
            <a:ext cx="1057187" cy="3140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BC0918-2B4A-4EFB-B076-0E69CE790739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 action="ppaction://hlinksldjump"/>
              </a:rPr>
              <a:t>&lt;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FE6D1-DC6F-440D-B5E5-E8900FE7F159}"/>
              </a:ext>
            </a:extLst>
          </p:cNvPr>
          <p:cNvSpPr/>
          <p:nvPr/>
        </p:nvSpPr>
        <p:spPr>
          <a:xfrm>
            <a:off x="1208658" y="4875618"/>
            <a:ext cx="8621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Similar items are more likely to be hashed to the same bucket than dissimilar items are. </a:t>
            </a:r>
          </a:p>
          <a:p>
            <a:r>
              <a:rPr lang="en-US" dirty="0">
                <a:latin typeface="CMR10"/>
              </a:rPr>
              <a:t>We then consider any pair that hashed to the same bucket for any of the </a:t>
            </a:r>
            <a:r>
              <a:rPr lang="en-US" dirty="0" err="1">
                <a:latin typeface="CMR10"/>
              </a:rPr>
              <a:t>hashings</a:t>
            </a:r>
            <a:r>
              <a:rPr lang="en-US" dirty="0">
                <a:latin typeface="CMR10"/>
              </a:rPr>
              <a:t> to be a </a:t>
            </a:r>
            <a:r>
              <a:rPr lang="en-US" dirty="0">
                <a:latin typeface="CMTI10"/>
              </a:rPr>
              <a:t>candidate pair</a:t>
            </a:r>
            <a:r>
              <a:rPr lang="en-US" dirty="0">
                <a:latin typeface="CMR10"/>
              </a:rPr>
              <a:t>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13BF6A-9E61-4271-A882-679C93A52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405" y="3676621"/>
            <a:ext cx="2234700" cy="845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8E3592-5AD9-4455-BB73-012C36BE1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536" y="3487014"/>
            <a:ext cx="4088069" cy="12320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0738A-DE00-4453-AE49-861C46BF7DB6}"/>
              </a:ext>
            </a:extLst>
          </p:cNvPr>
          <p:cNvCxnSpPr/>
          <p:nvPr/>
        </p:nvCxnSpPr>
        <p:spPr>
          <a:xfrm>
            <a:off x="1208658" y="3304132"/>
            <a:ext cx="945063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5383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CB2A-CBB8-45AA-9016-FF64A4E8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</a:t>
            </a:r>
            <a:r>
              <a:rPr lang="en-US" dirty="0" err="1"/>
              <a:t>LSImpute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A30D-F7D8-41E5-B6CC-4B3A7E9A7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E78CD1-A172-45D7-8C4B-DE6EB38CDC09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action="ppaction://hlinksldjump"/>
              </a:rPr>
              <a:t>&lt;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3D3F97-3374-4E84-A6B5-D22552995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52343"/>
              </p:ext>
            </p:extLst>
          </p:nvPr>
        </p:nvGraphicFramePr>
        <p:xfrm>
          <a:off x="5373691" y="1516054"/>
          <a:ext cx="4183139" cy="43513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258">
                  <a:extLst>
                    <a:ext uri="{9D8B030D-6E8A-4147-A177-3AD203B41FA5}">
                      <a16:colId xmlns:a16="http://schemas.microsoft.com/office/drawing/2014/main" val="866358926"/>
                    </a:ext>
                  </a:extLst>
                </a:gridCol>
                <a:gridCol w="1048515">
                  <a:extLst>
                    <a:ext uri="{9D8B030D-6E8A-4147-A177-3AD203B41FA5}">
                      <a16:colId xmlns:a16="http://schemas.microsoft.com/office/drawing/2014/main" val="165540592"/>
                    </a:ext>
                  </a:extLst>
                </a:gridCol>
                <a:gridCol w="1048515">
                  <a:extLst>
                    <a:ext uri="{9D8B030D-6E8A-4147-A177-3AD203B41FA5}">
                      <a16:colId xmlns:a16="http://schemas.microsoft.com/office/drawing/2014/main" val="1443809955"/>
                    </a:ext>
                  </a:extLst>
                </a:gridCol>
                <a:gridCol w="1561851">
                  <a:extLst>
                    <a:ext uri="{9D8B030D-6E8A-4147-A177-3AD203B41FA5}">
                      <a16:colId xmlns:a16="http://schemas.microsoft.com/office/drawing/2014/main" val="841567695"/>
                    </a:ext>
                  </a:extLst>
                </a:gridCol>
              </a:tblGrid>
              <a:tr h="196597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Candidate Cell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Candidate Cell 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N-Bands/Similarity Level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1223417346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3552279273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308409690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3630251887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2755497343"/>
                  </a:ext>
                </a:extLst>
              </a:tr>
              <a:tr h="2031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1516030184"/>
                  </a:ext>
                </a:extLst>
              </a:tr>
              <a:tr h="2031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1357225602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2891794444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2766275922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72836390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603690510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3455024290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3939635250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888565624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3542412133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1897558472"/>
                  </a:ext>
                </a:extLst>
              </a:tr>
              <a:tr h="2031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887388874"/>
                  </a:ext>
                </a:extLst>
              </a:tr>
              <a:tr h="20315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2449801742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1070833399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1794671200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3127105459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Console" panose="020B0609040504020204" pitchFamily="49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/>
                </a:tc>
                <a:extLst>
                  <a:ext uri="{0D108BD9-81ED-4DB2-BD59-A6C34878D82A}">
                    <a16:rowId xmlns:a16="http://schemas.microsoft.com/office/drawing/2014/main" val="410273763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F3D844-07B3-455B-BB5A-A7A224432093}"/>
              </a:ext>
            </a:extLst>
          </p:cNvPr>
          <p:cNvCxnSpPr/>
          <p:nvPr/>
        </p:nvCxnSpPr>
        <p:spPr>
          <a:xfrm>
            <a:off x="5398478" y="2699238"/>
            <a:ext cx="44664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CB0F0A-1263-4C2D-B5E6-45E567F88A57}"/>
              </a:ext>
            </a:extLst>
          </p:cNvPr>
          <p:cNvCxnSpPr/>
          <p:nvPr/>
        </p:nvCxnSpPr>
        <p:spPr>
          <a:xfrm>
            <a:off x="5346324" y="4882661"/>
            <a:ext cx="44664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llout: Line with Accent Bar 12">
            <a:extLst>
              <a:ext uri="{FF2B5EF4-FFF2-40B4-BE49-F238E27FC236}">
                <a16:creationId xmlns:a16="http://schemas.microsoft.com/office/drawing/2014/main" id="{3455C147-9A75-48CA-9C3D-8ADC79AFDDD0}"/>
              </a:ext>
            </a:extLst>
          </p:cNvPr>
          <p:cNvSpPr/>
          <p:nvPr/>
        </p:nvSpPr>
        <p:spPr>
          <a:xfrm>
            <a:off x="10210800" y="2136531"/>
            <a:ext cx="1776037" cy="465992"/>
          </a:xfrm>
          <a:prstGeom prst="accentCallout1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if </a:t>
            </a:r>
            <a:r>
              <a:rPr lang="en-US" sz="1100" dirty="0" err="1"/>
              <a:t>m_min</a:t>
            </a:r>
            <a:r>
              <a:rPr lang="en-US" sz="1100" dirty="0"/>
              <a:t> = 6 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r>
              <a:rPr lang="en-US" sz="1100" dirty="0"/>
              <a:t> 6 unique cells</a:t>
            </a:r>
          </a:p>
        </p:txBody>
      </p:sp>
      <p:sp>
        <p:nvSpPr>
          <p:cNvPr id="15" name="Callout: Line with Accent Bar 14">
            <a:extLst>
              <a:ext uri="{FF2B5EF4-FFF2-40B4-BE49-F238E27FC236}">
                <a16:creationId xmlns:a16="http://schemas.microsoft.com/office/drawing/2014/main" id="{079E63B4-1CE8-43DD-9522-CB33BE418504}"/>
              </a:ext>
            </a:extLst>
          </p:cNvPr>
          <p:cNvSpPr/>
          <p:nvPr/>
        </p:nvSpPr>
        <p:spPr>
          <a:xfrm>
            <a:off x="10210800" y="4255478"/>
            <a:ext cx="1865560" cy="465992"/>
          </a:xfrm>
          <a:prstGeom prst="accentCallout1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if </a:t>
            </a:r>
            <a:r>
              <a:rPr lang="en-US" sz="1100" dirty="0" err="1"/>
              <a:t>m_min</a:t>
            </a:r>
            <a:r>
              <a:rPr lang="en-US" sz="1100" dirty="0"/>
              <a:t> = 10, overshoot, &gt;10 unique cells 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r>
              <a:rPr lang="en-US" sz="1100" dirty="0"/>
              <a:t> resolve with Threshold Step</a:t>
            </a:r>
          </a:p>
        </p:txBody>
      </p:sp>
      <p:pic>
        <p:nvPicPr>
          <p:cNvPr id="17" name="Picture 16" descr="A close up of a map&#10;&#10;Description generated with high confidence">
            <a:extLst>
              <a:ext uri="{FF2B5EF4-FFF2-40B4-BE49-F238E27FC236}">
                <a16:creationId xmlns:a16="http://schemas.microsoft.com/office/drawing/2014/main" id="{D1B12F68-BFC8-4DEC-A005-557A00202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" y="1533639"/>
            <a:ext cx="5552130" cy="43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507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D61C-FB6F-4ADF-B836-5E098FEF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single cell RNA-Seq imputation</a:t>
            </a:r>
            <a:br>
              <a:rPr lang="en-US" dirty="0"/>
            </a:br>
            <a:r>
              <a:rPr lang="en-US" dirty="0"/>
              <a:t>methods - </a:t>
            </a:r>
            <a:r>
              <a:rPr lang="en-US" dirty="0" err="1"/>
              <a:t>DrImpute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B076-D5ED-4AC8-B272-FC2B1784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DrImpute</a:t>
            </a:r>
            <a:r>
              <a:rPr lang="en-US" dirty="0"/>
              <a:t> R package implements imputation for </a:t>
            </a:r>
            <a:r>
              <a:rPr lang="en-US" dirty="0" err="1"/>
              <a:t>scRNA</a:t>
            </a:r>
            <a:r>
              <a:rPr lang="en-US" dirty="0"/>
              <a:t>-Seq based on clustering the data.</a:t>
            </a:r>
          </a:p>
          <a:p>
            <a:pPr lvl="1"/>
            <a:r>
              <a:rPr lang="en-US" dirty="0"/>
              <a:t>distance between cells using Spearman and Pearson correlations, </a:t>
            </a:r>
          </a:p>
          <a:p>
            <a:pPr lvl="1"/>
            <a:r>
              <a:rPr lang="en-US" dirty="0"/>
              <a:t>cell clustering based on each distance matrix, </a:t>
            </a:r>
          </a:p>
          <a:p>
            <a:pPr lvl="1"/>
            <a:r>
              <a:rPr lang="en-US" dirty="0"/>
              <a:t>followed by imputing zero values multiple times based on the resulting clusters, and </a:t>
            </a:r>
          </a:p>
          <a:p>
            <a:pPr lvl="1"/>
            <a:r>
              <a:rPr lang="en-US" dirty="0"/>
              <a:t>finally averaging the imputation results to produce a value for the drop-outs.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243FC2-996B-4B45-A170-B8E5DA5967CA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056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D61C-FB6F-4ADF-B836-5E098FEF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single cell RNA-Seq imputation</a:t>
            </a:r>
            <a:br>
              <a:rPr lang="en-US" dirty="0"/>
            </a:br>
            <a:r>
              <a:rPr lang="en-US" dirty="0"/>
              <a:t>methods - </a:t>
            </a:r>
            <a:r>
              <a:rPr lang="en-US" dirty="0" err="1"/>
              <a:t>scImpute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B076-D5ED-4AC8-B272-FC2B1784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scImpute</a:t>
            </a:r>
            <a:r>
              <a:rPr lang="en-US" dirty="0"/>
              <a:t> R package makes the assumption that most genes have a bimodal expression pattern that can be described by a mixture model with two components.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The parameters in the mixture model are estimated using Expectation-Maximization (EM) results to produce a value for the drop-outs.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C9B8D-90E2-437C-9E96-485BF0697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84" y="3214000"/>
            <a:ext cx="9179032" cy="706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65DF91-7F55-420B-9EF4-D812619DD951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348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FEBB-5DF8-4B10-A7A0-003C0E6E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single cell RNA-Seq imputation</a:t>
            </a:r>
            <a:br>
              <a:rPr lang="en-US" dirty="0"/>
            </a:br>
            <a:r>
              <a:rPr lang="en-US" dirty="0"/>
              <a:t>methods - </a:t>
            </a:r>
            <a:r>
              <a:rPr lang="en-US" dirty="0" err="1"/>
              <a:t>KNNimpute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F01E-6C97-4926-AF47-860BB86C0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Weighted K-nearest neighbors (</a:t>
            </a:r>
            <a:r>
              <a:rPr lang="en-US" dirty="0" err="1"/>
              <a:t>KNNimpute</a:t>
            </a:r>
            <a:r>
              <a:rPr lang="en-US" dirty="0"/>
              <a:t>), a method originally developed for microarray data, selects genes with expression profiles similar to the gene of interest to impute missing values.</a:t>
            </a:r>
          </a:p>
          <a:p>
            <a:r>
              <a:rPr lang="en-US" dirty="0"/>
              <a:t>For instance, consider a gene A that has a missing value in cell 1, KNN will find K other genes which have a value present in cell 1, with expression most similar to A in cells 2 to N, where N is the total number of cells.</a:t>
            </a:r>
          </a:p>
          <a:p>
            <a:r>
              <a:rPr lang="en-US" dirty="0"/>
              <a:t>A weighted average of values in cell 1 for the K genes closest in Euclidean distance is then used as an estimate for the missing value for gene 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1ABA71-3EAD-4634-8717-117C4A0A18C8}"/>
              </a:ext>
            </a:extLst>
          </p:cNvPr>
          <p:cNvSpPr/>
          <p:nvPr/>
        </p:nvSpPr>
        <p:spPr>
          <a:xfrm>
            <a:off x="9829800" y="5867400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action="ppaction://hlinksldjump"/>
              </a:rPr>
              <a:t>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122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C48EB-C749-4CC1-9396-CA69AAF2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– Cell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29046-300E-44CD-BB11-95D7837E5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063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502A7-E4CF-4BD7-98F3-0B601E4C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- Labeled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6C1D2-522D-4F6A-A381-A10E3D3AA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hESC</a:t>
            </a:r>
            <a:r>
              <a:rPr lang="en-US" dirty="0"/>
              <a:t> cell line (200+ single undifferentiated human embryonic stem cells):</a:t>
            </a:r>
          </a:p>
          <a:p>
            <a:pPr lvl="1"/>
            <a:r>
              <a:rPr lang="en-US" dirty="0"/>
              <a:t> Fluorescent ubiquitination-based cell cycle indicator (</a:t>
            </a:r>
            <a:r>
              <a:rPr lang="en-US" dirty="0" err="1"/>
              <a:t>Fucci</a:t>
            </a:r>
            <a:r>
              <a:rPr lang="en-US" dirty="0"/>
              <a:t>) H1 </a:t>
            </a:r>
            <a:r>
              <a:rPr lang="en-US" dirty="0" err="1"/>
              <a:t>hESCs</a:t>
            </a:r>
            <a:r>
              <a:rPr lang="en-US" dirty="0"/>
              <a:t> isolated by sorting single cells by fluorescence activated cell sorting (FACS). </a:t>
            </a:r>
          </a:p>
          <a:p>
            <a:pPr lvl="1"/>
            <a:r>
              <a:rPr lang="en-US" dirty="0">
                <a:hlinkClick r:id="rId2"/>
              </a:rPr>
              <a:t>https://www.ncbi.nlm.nih.gov/geo/query/acc.cgi?acc=GSE64016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G1, S or G2/M cell-cycle phases isolated by FACS into  91, 80 and 76 cells in G1, S and G2/M.</a:t>
            </a:r>
          </a:p>
        </p:txBody>
      </p:sp>
    </p:spTree>
    <p:extLst>
      <p:ext uri="{BB962C8B-B14F-4D97-AF65-F5344CB8AC3E}">
        <p14:creationId xmlns:p14="http://schemas.microsoft.com/office/powerpoint/2010/main" val="36622067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CC4F9-0692-44EA-9927-AA141BA22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26884-E4F5-4C50-AAEE-EE94E7F85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Results - </a:t>
            </a:r>
            <a:r>
              <a:rPr lang="en-US" dirty="0" err="1"/>
              <a:t>hESC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04C36-CDE7-4AD2-8667-223F0FD6C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05549"/>
            <a:ext cx="4785261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8B2A2-07CE-40BD-BD0B-CC26A7AA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126" y="1694867"/>
            <a:ext cx="5434401" cy="43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540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7BF1-38E2-4724-911C-E593F057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Cycle 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E52CF-934B-40C4-A014-5A24A766A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2127" cy="4351338"/>
          </a:xfrm>
        </p:spPr>
        <p:txBody>
          <a:bodyPr/>
          <a:lstStyle/>
          <a:p>
            <a:r>
              <a:rPr lang="en-US" dirty="0" err="1"/>
              <a:t>hESC</a:t>
            </a:r>
            <a:r>
              <a:rPr lang="en-US" dirty="0"/>
              <a:t> </a:t>
            </a:r>
          </a:p>
          <a:p>
            <a:r>
              <a:rPr lang="en-US" dirty="0"/>
              <a:t>normalized expressions ordered by SC1CC (red) vs. a random order of cells (blue)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ED163-3CD8-4438-A4CB-DD0C113AE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289" y="1825625"/>
            <a:ext cx="69165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81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CF32B-ECDF-4C53-A888-37F1B14A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20" y="1514528"/>
            <a:ext cx="5733559" cy="377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F663C6-39BE-43E1-B0F6-5E76B416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148" y="5287310"/>
            <a:ext cx="8925703" cy="120556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DA9D67F-1D04-4634-A619-8F8229F3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Mean-scores (</a:t>
            </a:r>
            <a:r>
              <a:rPr lang="en-US" dirty="0" err="1"/>
              <a:t>hESC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3993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21908</TotalTime>
  <Words>5965</Words>
  <Application>Microsoft Office PowerPoint</Application>
  <PresentationFormat>Widescreen</PresentationFormat>
  <Paragraphs>845</Paragraphs>
  <Slides>100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1" baseType="lpstr">
      <vt:lpstr>Arial</vt:lpstr>
      <vt:lpstr>Calibri</vt:lpstr>
      <vt:lpstr>Calibri Light</vt:lpstr>
      <vt:lpstr>Cambria Math</vt:lpstr>
      <vt:lpstr>CMR10</vt:lpstr>
      <vt:lpstr>CMSS8</vt:lpstr>
      <vt:lpstr>CMTI10</vt:lpstr>
      <vt:lpstr>Lucida Console</vt:lpstr>
      <vt:lpstr>Source Sans Pro</vt:lpstr>
      <vt:lpstr>Wingdings</vt:lpstr>
      <vt:lpstr>Office Theme</vt:lpstr>
      <vt:lpstr>Computational Methods for the Analysis of Single Cell RNA-Seq Data </vt:lpstr>
      <vt:lpstr>Outline</vt:lpstr>
      <vt:lpstr>Talk Survival Guide</vt:lpstr>
      <vt:lpstr>scRNA-Seq Analysis - Applications</vt:lpstr>
      <vt:lpstr>Quantification of expression in scRNA-Seq (droplet-based example)</vt:lpstr>
      <vt:lpstr>scRNA-Seq Analysis - Workflow</vt:lpstr>
      <vt:lpstr>scRNA-Seq Analysis - Workflow</vt:lpstr>
      <vt:lpstr>Quality Control in SC1</vt:lpstr>
      <vt:lpstr>Dimensionality Reduction for Visualization</vt:lpstr>
      <vt:lpstr>scRNA-Seq Analysis - Workflow</vt:lpstr>
      <vt:lpstr>Clustering scRNA-Seq Data using TF-IDF based Methods</vt:lpstr>
      <vt:lpstr>Problem: Cell Type Identification</vt:lpstr>
      <vt:lpstr>Clustering Methods</vt:lpstr>
      <vt:lpstr>PowerPoint Presentation</vt:lpstr>
      <vt:lpstr>Term Frequency-Inverse Document Frequency</vt:lpstr>
      <vt:lpstr>TF-IDF based gene selection (Top)</vt:lpstr>
      <vt:lpstr>Clustering Methods</vt:lpstr>
      <vt:lpstr>TF-IDF based gene selection (Top)</vt:lpstr>
      <vt:lpstr>Clustering Methods</vt:lpstr>
      <vt:lpstr>TF-IDF Graph based clustering</vt:lpstr>
      <vt:lpstr>Experimental Setup:</vt:lpstr>
      <vt:lpstr>Pairs: 1:1/1:1 mixtures</vt:lpstr>
      <vt:lpstr>Pairs: 1:3/3:1 mixtures</vt:lpstr>
      <vt:lpstr>LSImpute - Locality Sensitive Imputation for Single-Cell RNA-Seq Data</vt:lpstr>
      <vt:lpstr>Drop-outs</vt:lpstr>
      <vt:lpstr>Single cell RNA-Seq imputation methods</vt:lpstr>
      <vt:lpstr>Experimental Setup – DRG Data Sets</vt:lpstr>
      <vt:lpstr>Gene Detection Fraction</vt:lpstr>
      <vt:lpstr>PowerPoint Presentation</vt:lpstr>
      <vt:lpstr>Gene Detection Accuracy</vt:lpstr>
      <vt:lpstr>PowerPoint Presentation</vt:lpstr>
      <vt:lpstr>MethA 10x Data </vt:lpstr>
      <vt:lpstr>When to impute?</vt:lpstr>
      <vt:lpstr>To Impute …</vt:lpstr>
      <vt:lpstr>Cell Cycle Analysis</vt:lpstr>
      <vt:lpstr>Cell Cycle Analysis</vt:lpstr>
      <vt:lpstr>SC1CC Method</vt:lpstr>
      <vt:lpstr>Gene-Smoothness Score</vt:lpstr>
      <vt:lpstr>Dataset - Labeled</vt:lpstr>
      <vt:lpstr>Accuracy- hESC</vt:lpstr>
      <vt:lpstr>Dataset – Not Labeled</vt:lpstr>
      <vt:lpstr>Dividing vs. non-dividing</vt:lpstr>
      <vt:lpstr>Dividing cells</vt:lpstr>
      <vt:lpstr>scRNA-Seq Analysis - Workflow</vt:lpstr>
      <vt:lpstr>Cell Type Identification in SC1</vt:lpstr>
      <vt:lpstr>Visualization</vt:lpstr>
      <vt:lpstr>Datasets analyzed in SC1</vt:lpstr>
      <vt:lpstr>Conclusion</vt:lpstr>
      <vt:lpstr>Future Work</vt:lpstr>
      <vt:lpstr>Publications</vt:lpstr>
      <vt:lpstr>Thank You.</vt:lpstr>
      <vt:lpstr>Genes and Cells Selection in SC1</vt:lpstr>
      <vt:lpstr>Extra Slides – Clustering</vt:lpstr>
      <vt:lpstr>T-SNE vs. UMAP</vt:lpstr>
      <vt:lpstr>TF-IDF based gene selection (Var)</vt:lpstr>
      <vt:lpstr>TF-IDF based gene selection (Top) (ft. Hierarchical Clustering)</vt:lpstr>
      <vt:lpstr>Experimental Setup: PBMC data set</vt:lpstr>
      <vt:lpstr>PowerPoint Presentation</vt:lpstr>
      <vt:lpstr>t-SNE TF-IDF transformation</vt:lpstr>
      <vt:lpstr>Experimental Setup: Pancreatic cells </vt:lpstr>
      <vt:lpstr>t-SNE TF-IDF transformation</vt:lpstr>
      <vt:lpstr>Louvain modularity optimization algorithm </vt:lpstr>
      <vt:lpstr>Louvain modularity optimization algorithm </vt:lpstr>
      <vt:lpstr>Jaccard Similarity</vt:lpstr>
      <vt:lpstr>Cosine Similarity</vt:lpstr>
      <vt:lpstr>Silhouette Score</vt:lpstr>
      <vt:lpstr>‘Optimal’ number of clusters</vt:lpstr>
      <vt:lpstr>Example: Regulatory_t and naïve_t data set</vt:lpstr>
      <vt:lpstr>PBMCs QC</vt:lpstr>
      <vt:lpstr>Accuracy measures</vt:lpstr>
      <vt:lpstr>Pairs: Existing Methods</vt:lpstr>
      <vt:lpstr>Pairs: Algorithms using TF-IDF gene selection</vt:lpstr>
      <vt:lpstr>Pairs: Algorithms using TF-IDF binarization.</vt:lpstr>
      <vt:lpstr>Pairs: 1:7/7:1 mixtures</vt:lpstr>
      <vt:lpstr>Pairs by ‘difficulty’:  dissimilar  intermediate  similar</vt:lpstr>
      <vt:lpstr>Accuracy for PBMC Cells, 7-way mixture</vt:lpstr>
      <vt:lpstr>Accuracy for Pancreatic mixture</vt:lpstr>
      <vt:lpstr>Average ranks based on overall accuracy. </vt:lpstr>
      <vt:lpstr>Average ranks based on average cluster accuracy. </vt:lpstr>
      <vt:lpstr>Modified TF-IDF Transformation</vt:lpstr>
      <vt:lpstr>DRG - TF-IDF based Feature selection</vt:lpstr>
      <vt:lpstr>Extra Slides – Imputation</vt:lpstr>
      <vt:lpstr>scRNA-Seq Analysis- Challenges</vt:lpstr>
      <vt:lpstr>Proposed method: Locality Sensitive Imputation for scRNA-Seq Data (LSImpute)</vt:lpstr>
      <vt:lpstr>PowerPoint Presentation</vt:lpstr>
      <vt:lpstr>Evaluation metrics</vt:lpstr>
      <vt:lpstr>Error curves for  100K data set.</vt:lpstr>
      <vt:lpstr>PowerPoint Presentation</vt:lpstr>
      <vt:lpstr>Notes on LSImpute</vt:lpstr>
      <vt:lpstr>Toy Example for LSH</vt:lpstr>
      <vt:lpstr>Notes on LSImpute</vt:lpstr>
      <vt:lpstr>Existing single cell RNA-Seq imputation methods - DrImpute </vt:lpstr>
      <vt:lpstr>Existing single cell RNA-Seq imputation methods - scImpute </vt:lpstr>
      <vt:lpstr>Existing single cell RNA-Seq imputation methods - KNNimpute</vt:lpstr>
      <vt:lpstr>Extra Slides – Cell Cycle</vt:lpstr>
      <vt:lpstr>Dataset - Labeled</vt:lpstr>
      <vt:lpstr>Results - hESC</vt:lpstr>
      <vt:lpstr>Cell Cycle Genes</vt:lpstr>
      <vt:lpstr>Mean-scores (hESC)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Moussa</dc:creator>
  <cp:lastModifiedBy>M Moussa</cp:lastModifiedBy>
  <cp:revision>322</cp:revision>
  <dcterms:created xsi:type="dcterms:W3CDTF">2018-05-10T19:10:49Z</dcterms:created>
  <dcterms:modified xsi:type="dcterms:W3CDTF">2019-03-31T21:03:15Z</dcterms:modified>
</cp:coreProperties>
</file>