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281" r:id="rId3"/>
    <p:sldId id="26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76" r:id="rId13"/>
    <p:sldId id="282" r:id="rId14"/>
    <p:sldId id="277" r:id="rId15"/>
    <p:sldId id="266" r:id="rId16"/>
    <p:sldId id="267" r:id="rId17"/>
    <p:sldId id="278" r:id="rId18"/>
    <p:sldId id="279" r:id="rId19"/>
    <p:sldId id="280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72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ASIE%20ISBRA\ISBRA%20Submission-2013\TalkFigue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ASIE%20ISBRA\ISBRA%20Submission-2013\TalkFigue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ASIE%20ISBRA\ISBRA%20Submission-2013\TalkFiguer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ASIE%20ISBRA\ISBRA%20Submission-2013\TalkFiguer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ASIE%20ISBRA\ISBRA%20Submission-2013\TalkFiguer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ASIE%20ISBRA\ISBRA%20Submission-2013\TalkFiguer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ASIE%20ISBRA\ISBRA%20Submission-2013\TalkFigu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val>
            <c:numRef>
              <c:f>Sheet1!$A$1:$A$3</c:f>
              <c:numCache>
                <c:formatCode>General</c:formatCode>
                <c:ptCount val="3"/>
                <c:pt idx="0">
                  <c:v>30</c:v>
                </c:pt>
                <c:pt idx="1">
                  <c:v>15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578176"/>
        <c:axId val="306579712"/>
      </c:barChart>
      <c:catAx>
        <c:axId val="306578176"/>
        <c:scaling>
          <c:orientation val="minMax"/>
        </c:scaling>
        <c:delete val="0"/>
        <c:axPos val="b"/>
        <c:majorTickMark val="none"/>
        <c:minorTickMark val="none"/>
        <c:tickLblPos val="none"/>
        <c:crossAx val="306579712"/>
        <c:crosses val="autoZero"/>
        <c:auto val="1"/>
        <c:lblAlgn val="ctr"/>
        <c:lblOffset val="100"/>
        <c:noMultiLvlLbl val="0"/>
      </c:catAx>
      <c:valAx>
        <c:axId val="306579712"/>
        <c:scaling>
          <c:orientation val="minMax"/>
          <c:max val="80"/>
        </c:scaling>
        <c:delete val="0"/>
        <c:axPos val="l"/>
        <c:numFmt formatCode="General" sourceLinked="1"/>
        <c:majorTickMark val="none"/>
        <c:minorTickMark val="none"/>
        <c:tickLblPos val="none"/>
        <c:crossAx val="306578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3285214348206E-2"/>
          <c:y val="4.214129483814523E-2"/>
          <c:w val="0.8577624671916011"/>
          <c:h val="0.914148274122510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val>
            <c:numRef>
              <c:f>Sheet1!$C$1:$C$2</c:f>
              <c:numCache>
                <c:formatCode>General</c:formatCode>
                <c:ptCount val="2"/>
                <c:pt idx="0">
                  <c:v>30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1"/>
        <c:axId val="306927872"/>
        <c:axId val="306929664"/>
      </c:barChart>
      <c:catAx>
        <c:axId val="306927872"/>
        <c:scaling>
          <c:orientation val="minMax"/>
        </c:scaling>
        <c:delete val="0"/>
        <c:axPos val="b"/>
        <c:majorTickMark val="none"/>
        <c:minorTickMark val="none"/>
        <c:tickLblPos val="none"/>
        <c:crossAx val="306929664"/>
        <c:crosses val="autoZero"/>
        <c:auto val="1"/>
        <c:lblAlgn val="ctr"/>
        <c:lblOffset val="100"/>
        <c:noMultiLvlLbl val="0"/>
      </c:catAx>
      <c:valAx>
        <c:axId val="306929664"/>
        <c:scaling>
          <c:orientation val="minMax"/>
          <c:max val="80"/>
        </c:scaling>
        <c:delete val="0"/>
        <c:axPos val="l"/>
        <c:numFmt formatCode="General" sourceLinked="1"/>
        <c:majorTickMark val="none"/>
        <c:minorTickMark val="none"/>
        <c:tickLblPos val="none"/>
        <c:crossAx val="306927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1"/>
            <c:invertIfNegative val="0"/>
            <c:bubble3D val="0"/>
            <c:spPr>
              <a:pattFill prst="dkDnDiag">
                <a:fgClr>
                  <a:srgbClr val="C0504D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dkDnDiag">
                <a:fgClr>
                  <a:srgbClr val="92D050"/>
                </a:fgClr>
                <a:bgClr>
                  <a:schemeClr val="bg1"/>
                </a:bgClr>
              </a:patt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pattFill prst="dkUpDiag">
                <a:fgClr>
                  <a:srgbClr val="92D050"/>
                </a:fgClr>
                <a:bgClr>
                  <a:schemeClr val="bg1"/>
                </a:bgClr>
              </a:pattFill>
            </c:spPr>
          </c:dPt>
          <c:val>
            <c:numRef>
              <c:f>'Sheet1 (3)'!$F$1:$F$8</c:f>
              <c:numCache>
                <c:formatCode>General</c:formatCode>
                <c:ptCount val="8"/>
                <c:pt idx="0">
                  <c:v>30</c:v>
                </c:pt>
                <c:pt idx="1">
                  <c:v>60</c:v>
                </c:pt>
                <c:pt idx="3">
                  <c:v>15</c:v>
                </c:pt>
                <c:pt idx="4">
                  <c:v>7</c:v>
                </c:pt>
                <c:pt idx="6">
                  <c:v>60</c:v>
                </c:pt>
                <c:pt idx="7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339866368"/>
        <c:axId val="339867904"/>
      </c:barChart>
      <c:catAx>
        <c:axId val="339866368"/>
        <c:scaling>
          <c:orientation val="minMax"/>
        </c:scaling>
        <c:delete val="0"/>
        <c:axPos val="b"/>
        <c:majorTickMark val="none"/>
        <c:minorTickMark val="none"/>
        <c:tickLblPos val="none"/>
        <c:crossAx val="339867904"/>
        <c:crosses val="autoZero"/>
        <c:auto val="1"/>
        <c:lblAlgn val="ctr"/>
        <c:lblOffset val="100"/>
        <c:noMultiLvlLbl val="0"/>
      </c:catAx>
      <c:valAx>
        <c:axId val="339867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one"/>
        <c:crossAx val="339866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1"/>
            <c:invertIfNegative val="0"/>
            <c:bubble3D val="0"/>
            <c:spPr>
              <a:pattFill prst="dkDnDiag">
                <a:fgClr>
                  <a:srgbClr val="C0504D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dkDnDiag">
                <a:fgClr>
                  <a:srgbClr val="92D050"/>
                </a:fgClr>
                <a:bgClr>
                  <a:schemeClr val="bg1"/>
                </a:bgClr>
              </a:patt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pattFill prst="dkUpDiag">
                <a:fgClr>
                  <a:srgbClr val="92D050"/>
                </a:fgClr>
                <a:bgClr>
                  <a:schemeClr val="bg1"/>
                </a:bgClr>
              </a:pattFill>
            </c:spPr>
          </c:dPt>
          <c:val>
            <c:numRef>
              <c:f>'Sheet1 (3)'!$F$1:$F$8</c:f>
              <c:numCache>
                <c:formatCode>General</c:formatCode>
                <c:ptCount val="8"/>
                <c:pt idx="0">
                  <c:v>30</c:v>
                </c:pt>
                <c:pt idx="1">
                  <c:v>60</c:v>
                </c:pt>
                <c:pt idx="3">
                  <c:v>15</c:v>
                </c:pt>
                <c:pt idx="4">
                  <c:v>7</c:v>
                </c:pt>
                <c:pt idx="6">
                  <c:v>60</c:v>
                </c:pt>
                <c:pt idx="7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338975744"/>
        <c:axId val="338977536"/>
      </c:barChart>
      <c:catAx>
        <c:axId val="338975744"/>
        <c:scaling>
          <c:orientation val="minMax"/>
        </c:scaling>
        <c:delete val="0"/>
        <c:axPos val="b"/>
        <c:majorTickMark val="none"/>
        <c:minorTickMark val="none"/>
        <c:tickLblPos val="none"/>
        <c:crossAx val="338977536"/>
        <c:crosses val="autoZero"/>
        <c:auto val="1"/>
        <c:lblAlgn val="ctr"/>
        <c:lblOffset val="100"/>
        <c:noMultiLvlLbl val="0"/>
      </c:catAx>
      <c:valAx>
        <c:axId val="338977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one"/>
        <c:crossAx val="33897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pattFill prst="dkDnDiag">
                <a:fgClr>
                  <a:srgbClr val="C0504D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dkDnDiag">
                <a:fgClr>
                  <a:srgbClr val="92D050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pattFill prst="dkDnDiag">
                <a:fgClr>
                  <a:srgbClr val="92D050"/>
                </a:fgClr>
                <a:bgClr>
                  <a:schemeClr val="bg1"/>
                </a:bgClr>
              </a:pattFill>
            </c:spPr>
          </c:dPt>
          <c:val>
            <c:numRef>
              <c:f>'Sheet1 (2)'!$F$1:$F$3</c:f>
              <c:numCache>
                <c:formatCode>General</c:formatCode>
                <c:ptCount val="3"/>
                <c:pt idx="0">
                  <c:v>60</c:v>
                </c:pt>
                <c:pt idx="1">
                  <c:v>7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155840"/>
        <c:axId val="343157376"/>
      </c:barChart>
      <c:catAx>
        <c:axId val="343155840"/>
        <c:scaling>
          <c:orientation val="minMax"/>
        </c:scaling>
        <c:delete val="0"/>
        <c:axPos val="b"/>
        <c:majorTickMark val="none"/>
        <c:minorTickMark val="none"/>
        <c:tickLblPos val="none"/>
        <c:crossAx val="343157376"/>
        <c:crosses val="autoZero"/>
        <c:auto val="1"/>
        <c:lblAlgn val="ctr"/>
        <c:lblOffset val="100"/>
        <c:noMultiLvlLbl val="0"/>
      </c:catAx>
      <c:valAx>
        <c:axId val="343157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343155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val>
            <c:numRef>
              <c:f>'Sheet1 (2)'!$A$1:$A$3</c:f>
              <c:numCache>
                <c:formatCode>General</c:formatCode>
                <c:ptCount val="3"/>
                <c:pt idx="0">
                  <c:v>30</c:v>
                </c:pt>
                <c:pt idx="1">
                  <c:v>15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165952"/>
        <c:axId val="338998016"/>
      </c:barChart>
      <c:catAx>
        <c:axId val="343165952"/>
        <c:scaling>
          <c:orientation val="minMax"/>
        </c:scaling>
        <c:delete val="0"/>
        <c:axPos val="b"/>
        <c:majorTickMark val="none"/>
        <c:minorTickMark val="none"/>
        <c:tickLblPos val="none"/>
        <c:crossAx val="338998016"/>
        <c:crosses val="autoZero"/>
        <c:auto val="1"/>
        <c:lblAlgn val="ctr"/>
        <c:lblOffset val="100"/>
        <c:noMultiLvlLbl val="0"/>
      </c:catAx>
      <c:valAx>
        <c:axId val="338998016"/>
        <c:scaling>
          <c:orientation val="minMax"/>
          <c:max val="80"/>
        </c:scaling>
        <c:delete val="0"/>
        <c:axPos val="l"/>
        <c:numFmt formatCode="General" sourceLinked="1"/>
        <c:majorTickMark val="none"/>
        <c:minorTickMark val="none"/>
        <c:tickLblPos val="none"/>
        <c:crossAx val="343165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1"/>
            <c:invertIfNegative val="0"/>
            <c:bubble3D val="0"/>
            <c:spPr>
              <a:pattFill prst="dkDnDiag">
                <a:fgClr>
                  <a:srgbClr val="C0504D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dkDnDiag">
                <a:fgClr>
                  <a:srgbClr val="92D050"/>
                </a:fgClr>
                <a:bgClr>
                  <a:schemeClr val="bg1"/>
                </a:bgClr>
              </a:patt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pattFill prst="dkUpDiag">
                <a:fgClr>
                  <a:srgbClr val="92D050"/>
                </a:fgClr>
                <a:bgClr>
                  <a:schemeClr val="bg1"/>
                </a:bgClr>
              </a:pattFill>
            </c:spPr>
          </c:dPt>
          <c:val>
            <c:numRef>
              <c:f>'Sheet1 (3)'!$F$1:$F$8</c:f>
              <c:numCache>
                <c:formatCode>General</c:formatCode>
                <c:ptCount val="8"/>
                <c:pt idx="0">
                  <c:v>30</c:v>
                </c:pt>
                <c:pt idx="1">
                  <c:v>60</c:v>
                </c:pt>
                <c:pt idx="3">
                  <c:v>15</c:v>
                </c:pt>
                <c:pt idx="4">
                  <c:v>7</c:v>
                </c:pt>
                <c:pt idx="6">
                  <c:v>60</c:v>
                </c:pt>
                <c:pt idx="7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215559552"/>
        <c:axId val="215565440"/>
      </c:barChart>
      <c:catAx>
        <c:axId val="215559552"/>
        <c:scaling>
          <c:orientation val="minMax"/>
        </c:scaling>
        <c:delete val="0"/>
        <c:axPos val="b"/>
        <c:majorTickMark val="none"/>
        <c:minorTickMark val="none"/>
        <c:tickLblPos val="none"/>
        <c:crossAx val="215565440"/>
        <c:crosses val="autoZero"/>
        <c:auto val="1"/>
        <c:lblAlgn val="ctr"/>
        <c:lblOffset val="100"/>
        <c:noMultiLvlLbl val="0"/>
      </c:catAx>
      <c:valAx>
        <c:axId val="2155654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one"/>
        <c:crossAx val="215559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D2DE9-3090-49CF-B8B2-5A2E14C2C815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5E325-B93B-4810-8DDF-A72DC646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1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7DD5E-2CCD-4769-A9DB-72C0C9D0613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5E325-B93B-4810-8DDF-A72DC64639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0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2D1418-4142-4A22-8513-D7AC705B073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FFF8D6A-24F9-4F8C-B4A8-5984806150B1}" type="datetimeFigureOut">
              <a:rPr lang="en-US" smtClean="0"/>
              <a:t>5/21/2013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www.lifetechnologie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/>
              <a:t>Accurate </a:t>
            </a:r>
            <a:r>
              <a:rPr lang="en-US" sz="4800" dirty="0" smtClean="0"/>
              <a:t>differential </a:t>
            </a:r>
            <a:r>
              <a:rPr lang="en-US" sz="4800" dirty="0"/>
              <a:t>gene expression analysis </a:t>
            </a:r>
            <a:r>
              <a:rPr lang="en-US" sz="4800" dirty="0" smtClean="0"/>
              <a:t>for </a:t>
            </a:r>
            <a:r>
              <a:rPr lang="en-US" sz="4400" dirty="0" smtClean="0"/>
              <a:t>RNA-</a:t>
            </a:r>
            <a:r>
              <a:rPr lang="en-US" sz="4400" dirty="0" err="1" smtClean="0"/>
              <a:t>Seq</a:t>
            </a:r>
            <a:r>
              <a:rPr lang="en-US" sz="4800" dirty="0" smtClean="0"/>
              <a:t> </a:t>
            </a:r>
            <a:r>
              <a:rPr lang="en-US" sz="4800" dirty="0"/>
              <a:t>data without replicates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3276600"/>
            <a:ext cx="6858000" cy="3200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Seesi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Connecticut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ISBRA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DE Genes</a:t>
            </a:r>
            <a:endParaRPr lang="en-US" dirty="0"/>
          </a:p>
        </p:txBody>
      </p:sp>
      <p:sp>
        <p:nvSpPr>
          <p:cNvPr id="5" name="TextBox 161"/>
          <p:cNvSpPr txBox="1">
            <a:spLocks noChangeArrowheads="1"/>
          </p:cNvSpPr>
          <p:nvPr/>
        </p:nvSpPr>
        <p:spPr bwMode="auto">
          <a:xfrm>
            <a:off x="0" y="1676400"/>
            <a:ext cx="77139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504D"/>
                </a:solidFill>
                <a:latin typeface="Lucida Sans Unicode" pitchFamily="34" charset="0"/>
              </a:rPr>
              <a:t>2    2.2    1.9    2.5    2    1.7    2.1    1.1    2.1    2</a:t>
            </a:r>
            <a:endParaRPr lang="en-US" sz="2400" b="1" dirty="0">
              <a:solidFill>
                <a:srgbClr val="92D050"/>
              </a:solidFill>
              <a:latin typeface="Lucida Sans Unicode" pitchFamily="34" charset="0"/>
            </a:endParaRPr>
          </a:p>
        </p:txBody>
      </p:sp>
      <p:sp>
        <p:nvSpPr>
          <p:cNvPr id="16" name="TextBox 161"/>
          <p:cNvSpPr txBox="1">
            <a:spLocks noChangeArrowheads="1"/>
          </p:cNvSpPr>
          <p:nvPr/>
        </p:nvSpPr>
        <p:spPr bwMode="auto">
          <a:xfrm>
            <a:off x="0" y="2448580"/>
            <a:ext cx="83006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Lucida Sans Unicode" pitchFamily="34" charset="0"/>
              </a:rPr>
              <a:t>2    1.5    1.8    2.1    2.5  1.7    1.2    1.1    1.9    1.5</a:t>
            </a:r>
            <a:endParaRPr lang="en-US" sz="2400" b="1" dirty="0">
              <a:solidFill>
                <a:srgbClr val="00B050"/>
              </a:solidFill>
              <a:latin typeface="Lucida Sans Unicode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381000" y="2448580"/>
            <a:ext cx="0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flipV="1">
            <a:off x="1219200" y="2448580"/>
            <a:ext cx="0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 flipV="1">
            <a:off x="2133600" y="2448580"/>
            <a:ext cx="0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 flipV="1">
            <a:off x="2971800" y="2448580"/>
            <a:ext cx="0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 flipV="1">
            <a:off x="3581400" y="2448580"/>
            <a:ext cx="0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 bwMode="auto">
          <a:xfrm flipV="1">
            <a:off x="4572000" y="2448580"/>
            <a:ext cx="0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 flipV="1">
            <a:off x="5410200" y="2448580"/>
            <a:ext cx="0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 bwMode="auto">
          <a:xfrm flipV="1">
            <a:off x="6248400" y="2448580"/>
            <a:ext cx="0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3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Fisher’s Exact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924800" cy="5410200"/>
          </a:xfrm>
        </p:spPr>
        <p:txBody>
          <a:bodyPr>
            <a:normAutofit lnSpcReduction="10000"/>
          </a:bodyPr>
          <a:lstStyle/>
          <a:p>
            <a:pPr marL="182880" indent="-182880"/>
            <a:r>
              <a:rPr lang="en-US" dirty="0" smtClean="0"/>
              <a:t>Statistical significance </a:t>
            </a:r>
            <a:r>
              <a:rPr lang="en-US" dirty="0"/>
              <a:t>test for categorical data </a:t>
            </a:r>
            <a:r>
              <a:rPr lang="en-US" dirty="0" smtClean="0"/>
              <a:t>which measures </a:t>
            </a:r>
            <a:r>
              <a:rPr lang="en-US" dirty="0"/>
              <a:t>the association between two variables</a:t>
            </a:r>
            <a:r>
              <a:rPr lang="en-US" dirty="0" smtClean="0"/>
              <a:t>.</a:t>
            </a:r>
          </a:p>
          <a:p>
            <a:pPr marL="182880" indent="-182880"/>
            <a:endParaRPr lang="en-US" dirty="0"/>
          </a:p>
          <a:p>
            <a:pPr marL="182880" indent="-182880"/>
            <a:endParaRPr lang="en-US" dirty="0" smtClean="0"/>
          </a:p>
          <a:p>
            <a:pPr marL="182880" indent="-182880"/>
            <a:endParaRPr lang="en-US" dirty="0" smtClean="0"/>
          </a:p>
          <a:p>
            <a:pPr marL="182880" indent="-182880"/>
            <a:endParaRPr lang="en-US" dirty="0" smtClean="0"/>
          </a:p>
          <a:p>
            <a:pPr marL="182880" indent="-182880"/>
            <a:endParaRPr lang="en-US" dirty="0"/>
          </a:p>
          <a:p>
            <a:pPr marL="182880" indent="-182880"/>
            <a:r>
              <a:rPr lang="en-US" dirty="0" smtClean="0"/>
              <a:t>a = </a:t>
            </a:r>
            <a:r>
              <a:rPr lang="en-US" dirty="0"/>
              <a:t>estimated number of reads mapped </a:t>
            </a:r>
            <a:r>
              <a:rPr lang="en-US" dirty="0" smtClean="0"/>
              <a:t>to gene of interest per </a:t>
            </a:r>
            <a:r>
              <a:rPr lang="en-US" dirty="0" err="1"/>
              <a:t>kilobase</a:t>
            </a:r>
            <a:r>
              <a:rPr lang="en-US" dirty="0"/>
              <a:t> of gene </a:t>
            </a:r>
            <a:r>
              <a:rPr lang="en-US" dirty="0" smtClean="0"/>
              <a:t>length in condition a</a:t>
            </a:r>
          </a:p>
          <a:p>
            <a:pPr marL="182880" indent="-182880"/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/>
              <a:t>= estimated number of reads mapped to gene of interest </a:t>
            </a:r>
            <a:r>
              <a:rPr lang="en-US" dirty="0" smtClean="0"/>
              <a:t>per </a:t>
            </a:r>
            <a:r>
              <a:rPr lang="en-US" dirty="0" err="1"/>
              <a:t>kilobase</a:t>
            </a:r>
            <a:r>
              <a:rPr lang="en-US" dirty="0"/>
              <a:t> of gene length in condition a</a:t>
            </a:r>
          </a:p>
          <a:p>
            <a:pPr marL="182880" indent="-182880"/>
            <a:r>
              <a:rPr lang="en-US" dirty="0" smtClean="0"/>
              <a:t> c and d depends on the normalization method</a:t>
            </a:r>
          </a:p>
          <a:p>
            <a:pPr marL="182880" indent="-182880"/>
            <a:r>
              <a:rPr lang="en-US" dirty="0" smtClean="0"/>
              <a:t>p-value </a:t>
            </a:r>
            <a:r>
              <a:rPr lang="en-US" dirty="0" smtClean="0"/>
              <a:t>= </a:t>
            </a:r>
            <a:r>
              <a:rPr lang="en-US" dirty="0" err="1"/>
              <a:t>hypergeometric</a:t>
            </a:r>
            <a:r>
              <a:rPr lang="en-US" dirty="0"/>
              <a:t> probability of the numbers given </a:t>
            </a:r>
            <a:r>
              <a:rPr lang="en-US" dirty="0" smtClean="0"/>
              <a:t>in the </a:t>
            </a:r>
            <a:r>
              <a:rPr lang="en-US" dirty="0"/>
              <a:t>contingency table or more extreme </a:t>
            </a:r>
            <a:r>
              <a:rPr lang="en-US" dirty="0" smtClean="0"/>
              <a:t>differences</a:t>
            </a:r>
            <a:r>
              <a:rPr lang="en-US" dirty="0"/>
              <a:t>, while keeping the </a:t>
            </a:r>
            <a:r>
              <a:rPr lang="en-US" dirty="0" smtClean="0"/>
              <a:t>marginal sums </a:t>
            </a:r>
            <a:r>
              <a:rPr lang="en-US" dirty="0"/>
              <a:t>in the contingency table unchanged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32032"/>
              </p:ext>
            </p:extLst>
          </p:nvPr>
        </p:nvGraphicFramePr>
        <p:xfrm>
          <a:off x="2438400" y="2438400"/>
          <a:ext cx="5943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Worksheet" r:id="rId3" imgW="5943558" imgH="1342920" progId="Excel.Sheet.12">
                  <p:embed/>
                </p:oleObj>
              </mc:Choice>
              <mc:Fallback>
                <p:oleObj name="Worksheet" r:id="rId3" imgW="5943558" imgH="13429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2438400"/>
                        <a:ext cx="5943600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1981200" y="3276600"/>
            <a:ext cx="4572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2895600"/>
            <a:ext cx="20859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Total Aligned Reads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Housekeeping Gene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ERCCs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b="1" dirty="0" smtClean="0">
                <a:solidFill>
                  <a:schemeClr val="bg1"/>
                </a:solidFill>
              </a:rPr>
              <a:t>Fisher’s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Experimental setup  - Results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5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447801"/>
            <a:ext cx="8763000" cy="4876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Compared Bootstrapping and Fisher’s Exact Test (different normalization methods) to GFOLD and </a:t>
            </a:r>
            <a:r>
              <a:rPr lang="en-US" sz="2400" dirty="0" err="1" smtClean="0"/>
              <a:t>cuffdiff</a:t>
            </a:r>
            <a:r>
              <a:rPr lang="en-US" sz="2400" dirty="0" smtClean="0"/>
              <a:t> </a:t>
            </a:r>
            <a:r>
              <a:rPr lang="en-US" sz="2400" dirty="0"/>
              <a:t>[</a:t>
            </a:r>
            <a:r>
              <a:rPr lang="en-US" sz="2400" dirty="0" err="1" smtClean="0"/>
              <a:t>Trapnell</a:t>
            </a:r>
            <a:r>
              <a:rPr lang="en-US" sz="2400" dirty="0" smtClean="0"/>
              <a:t> et al., 2010]</a:t>
            </a:r>
          </a:p>
          <a:p>
            <a:r>
              <a:rPr lang="en-US" sz="2400" dirty="0" smtClean="0"/>
              <a:t>Tested on </a:t>
            </a:r>
            <a:r>
              <a:rPr lang="en-US" sz="2400" dirty="0" err="1" smtClean="0"/>
              <a:t>Illumina</a:t>
            </a:r>
            <a:r>
              <a:rPr lang="en-US" sz="2400" dirty="0" smtClean="0"/>
              <a:t> and </a:t>
            </a:r>
            <a:r>
              <a:rPr lang="en-US" sz="2400" dirty="0"/>
              <a:t>ION-Torrent </a:t>
            </a:r>
            <a:r>
              <a:rPr lang="en-US" sz="2400" dirty="0" smtClean="0"/>
              <a:t>MAQC data</a:t>
            </a:r>
            <a:endParaRPr lang="en-US" sz="2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                                                </a:t>
            </a:r>
          </a:p>
          <a:p>
            <a:pPr marL="0" indent="0">
              <a:buNone/>
            </a:pPr>
            <a:r>
              <a:rPr lang="en-US" sz="1400" dirty="0" smtClean="0"/>
              <a:t>                                                                </a:t>
            </a:r>
            <a:r>
              <a:rPr lang="en-US" sz="1800" dirty="0" smtClean="0"/>
              <a:t>Number of </a:t>
            </a:r>
            <a:r>
              <a:rPr lang="en-US" sz="1800" dirty="0"/>
              <a:t>m</a:t>
            </a:r>
            <a:r>
              <a:rPr lang="en-US" sz="1800" dirty="0" smtClean="0"/>
              <a:t>apped reads in millions</a:t>
            </a:r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86582"/>
              </p:ext>
            </p:extLst>
          </p:nvPr>
        </p:nvGraphicFramePr>
        <p:xfrm>
          <a:off x="2514600" y="3352800"/>
          <a:ext cx="3228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Worksheet" r:id="rId3" imgW="3229033" imgH="1009552" progId="Excel.Sheet.12">
                  <p:embed/>
                </p:oleObj>
              </mc:Choice>
              <mc:Fallback>
                <p:oleObj name="Worksheet" r:id="rId3" imgW="3229033" imgH="10095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3352800"/>
                        <a:ext cx="3228975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</a:t>
            </a:r>
            <a:r>
              <a:rPr lang="en-US" sz="1500" b="1" dirty="0" smtClean="0">
                <a:solidFill>
                  <a:schemeClr val="bg1"/>
                </a:solidFill>
              </a:rPr>
              <a:t>Experimental setup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Results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>
          <a:xfrm>
            <a:off x="4267200" y="1600200"/>
            <a:ext cx="3733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600" dirty="0" smtClean="0"/>
          </a:p>
          <a:p>
            <a:pPr marL="0" indent="0">
              <a:buFont typeface="Arial" pitchFamily="34" charset="0"/>
              <a:buNone/>
            </a:pP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smtClean="0"/>
              <a:t>TPOE</a:t>
            </a:r>
          </a:p>
          <a:p>
            <a:pPr marL="0" indent="0">
              <a:buFont typeface="Arial" pitchFamily="34" charset="0"/>
              <a:buNone/>
            </a:pPr>
            <a:endParaRPr lang="en-US" sz="2600" dirty="0" smtClean="0"/>
          </a:p>
          <a:p>
            <a:pPr marL="0" indent="0">
              <a:buFont typeface="Arial" pitchFamily="34" charset="0"/>
              <a:buNone/>
            </a:pP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smtClean="0"/>
              <a:t>TPUE		    </a:t>
            </a:r>
          </a:p>
          <a:p>
            <a:pPr marL="0" indent="0">
              <a:buFont typeface="Arial" pitchFamily="34" charset="0"/>
              <a:buNone/>
            </a:pPr>
            <a:endParaRPr lang="en-US" sz="2600" dirty="0" smtClean="0"/>
          </a:p>
          <a:p>
            <a:pPr marL="0" indent="0">
              <a:buFont typeface="Arial" pitchFamily="34" charset="0"/>
              <a:buNone/>
            </a:pPr>
            <a:endParaRPr lang="en-US" sz="2600" dirty="0" smtClean="0"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600" dirty="0" smtClean="0">
                <a:sym typeface="Wingdings" pitchFamily="2" charset="2"/>
              </a:rPr>
              <a:t> TPND</a:t>
            </a:r>
            <a:endParaRPr lang="en-US" sz="2600" dirty="0" smtClean="0"/>
          </a:p>
          <a:p>
            <a:pPr marL="0" indent="0">
              <a:buFont typeface="Arial" pitchFamily="34" charset="0"/>
              <a:buNone/>
            </a:pPr>
            <a:endParaRPr lang="en-US" sz="2600" dirty="0" smtClean="0"/>
          </a:p>
          <a:p>
            <a:pPr marL="0" indent="0">
              <a:buFont typeface="Arial" pitchFamily="34" charset="0"/>
              <a:buNone/>
            </a:pPr>
            <a:endParaRPr lang="en-US" sz="2600" dirty="0" smtClean="0"/>
          </a:p>
          <a:p>
            <a:pPr marL="0" indent="0">
              <a:buFont typeface="Arial" pitchFamily="34" charset="0"/>
              <a:buNone/>
            </a:pPr>
            <a:endParaRPr lang="en-US" sz="2600" dirty="0" smtClean="0"/>
          </a:p>
          <a:p>
            <a:pPr marL="0" indent="0">
              <a:buFont typeface="Arial" pitchFamily="34" charset="0"/>
              <a:buNone/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Truth		Prediction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C0504D"/>
                </a:solidFill>
              </a:rPr>
              <a:t>DE		     DE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C0504D"/>
                </a:solidFill>
              </a:rPr>
              <a:t>DE</a:t>
            </a:r>
            <a:r>
              <a:rPr lang="en-US" sz="2600" dirty="0" smtClean="0"/>
              <a:t>		    </a:t>
            </a:r>
            <a:r>
              <a:rPr lang="en-US" sz="2600" dirty="0" smtClean="0">
                <a:solidFill>
                  <a:srgbClr val="00B050"/>
                </a:solidFill>
              </a:rPr>
              <a:t> DE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DE		     DE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DE</a:t>
            </a:r>
            <a:r>
              <a:rPr lang="en-US" sz="2600" dirty="0" smtClean="0"/>
              <a:t>		     </a:t>
            </a:r>
            <a:r>
              <a:rPr lang="en-US" sz="2600" dirty="0" smtClean="0">
                <a:solidFill>
                  <a:srgbClr val="C0504D"/>
                </a:solidFill>
              </a:rPr>
              <a:t>DE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DE</a:t>
            </a:r>
            <a:r>
              <a:rPr lang="en-US" sz="2600" dirty="0" smtClean="0"/>
              <a:t>		     </a:t>
            </a:r>
            <a:r>
              <a:rPr lang="en-US" sz="2600" dirty="0" err="1" smtClean="0"/>
              <a:t>NonDE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NonDE</a:t>
            </a:r>
            <a:r>
              <a:rPr lang="en-US" sz="2600" dirty="0" smtClean="0"/>
              <a:t>	     </a:t>
            </a:r>
            <a:r>
              <a:rPr lang="en-US" sz="2600" dirty="0" err="1" smtClean="0"/>
              <a:t>NonDE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NonDE</a:t>
            </a:r>
            <a:r>
              <a:rPr lang="en-US" sz="2600" dirty="0" smtClean="0"/>
              <a:t>	     </a:t>
            </a:r>
            <a:r>
              <a:rPr lang="en-US" sz="2600" dirty="0" smtClean="0">
                <a:solidFill>
                  <a:srgbClr val="C00000"/>
                </a:solidFill>
              </a:rPr>
              <a:t>DE</a:t>
            </a:r>
          </a:p>
          <a:p>
            <a:pPr marL="0" indent="0">
              <a:buNone/>
            </a:pPr>
            <a:r>
              <a:rPr lang="en-US" sz="2600" dirty="0" err="1" smtClean="0"/>
              <a:t>NonDE</a:t>
            </a:r>
            <a:r>
              <a:rPr lang="en-US" sz="2600" dirty="0" smtClean="0"/>
              <a:t>	     </a:t>
            </a:r>
            <a:r>
              <a:rPr lang="en-US" sz="2600" dirty="0" smtClean="0">
                <a:solidFill>
                  <a:srgbClr val="00B050"/>
                </a:solidFill>
              </a:rPr>
              <a:t>DE</a:t>
            </a:r>
            <a:endParaRPr lang="en-US" sz="2600" dirty="0">
              <a:solidFill>
                <a:srgbClr val="00B05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1132140" y="3962400"/>
            <a:ext cx="1588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 bwMode="auto">
          <a:xfrm flipV="1">
            <a:off x="1143000" y="2057400"/>
            <a:ext cx="0" cy="381000"/>
          </a:xfrm>
          <a:prstGeom prst="straightConnector1">
            <a:avLst/>
          </a:prstGeom>
          <a:ln w="38100">
            <a:solidFill>
              <a:srgbClr val="C05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 flipH="1">
            <a:off x="1133728" y="3429000"/>
            <a:ext cx="1588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 bwMode="auto">
          <a:xfrm flipV="1">
            <a:off x="3276600" y="3429000"/>
            <a:ext cx="0" cy="381000"/>
          </a:xfrm>
          <a:prstGeom prst="straightConnector1">
            <a:avLst/>
          </a:prstGeom>
          <a:ln w="38100">
            <a:solidFill>
              <a:srgbClr val="C05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 bwMode="auto">
          <a:xfrm flipH="1">
            <a:off x="3352800" y="5410200"/>
            <a:ext cx="1588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 flipV="1">
            <a:off x="1143000" y="2514600"/>
            <a:ext cx="0" cy="381000"/>
          </a:xfrm>
          <a:prstGeom prst="straightConnector1">
            <a:avLst/>
          </a:prstGeom>
          <a:ln w="38100">
            <a:solidFill>
              <a:srgbClr val="C05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flipV="1">
            <a:off x="3352800" y="4876800"/>
            <a:ext cx="0" cy="381000"/>
          </a:xfrm>
          <a:prstGeom prst="straightConnector1">
            <a:avLst/>
          </a:prstGeom>
          <a:ln w="38100">
            <a:solidFill>
              <a:srgbClr val="C05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 flipV="1">
            <a:off x="3276600" y="2057400"/>
            <a:ext cx="0" cy="381000"/>
          </a:xfrm>
          <a:prstGeom prst="straightConnector1">
            <a:avLst/>
          </a:prstGeom>
          <a:ln w="38100">
            <a:solidFill>
              <a:srgbClr val="C05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 flipH="1">
            <a:off x="1143000" y="2971800"/>
            <a:ext cx="1588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flipH="1">
            <a:off x="3276600" y="2514600"/>
            <a:ext cx="1588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 flipH="1">
            <a:off x="3275012" y="2971800"/>
            <a:ext cx="1588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4648200" y="1600200"/>
            <a:ext cx="3733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 rot="5400000">
            <a:off x="5105400" y="34290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Fisher’s - </a:t>
            </a:r>
            <a:r>
              <a:rPr lang="en-US" sz="1600" b="1" dirty="0" smtClean="0">
                <a:solidFill>
                  <a:schemeClr val="bg1"/>
                </a:solidFill>
              </a:rPr>
              <a:t>Experimental setup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2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 are classified as follows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 </a:t>
            </a:r>
            <a:r>
              <a:rPr lang="en-US" dirty="0"/>
              <a:t>Criteria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62175"/>
            <a:ext cx="6858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48175"/>
            <a:ext cx="62484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</a:t>
            </a:r>
            <a:r>
              <a:rPr lang="en-US" sz="1500" b="1" dirty="0" smtClean="0">
                <a:solidFill>
                  <a:schemeClr val="bg1"/>
                </a:solidFill>
              </a:rPr>
              <a:t>Experimental setup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Results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4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7914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496" y="3072384"/>
            <a:ext cx="7766304" cy="1170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4239768"/>
            <a:ext cx="7766304" cy="1170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</a:t>
            </a:r>
            <a:r>
              <a:rPr lang="en-US" dirty="0" err="1" smtClean="0"/>
              <a:t>Illumina</a:t>
            </a:r>
            <a:r>
              <a:rPr lang="en-US" dirty="0" smtClean="0"/>
              <a:t> Dataset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86200" y="2743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2743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2800" y="22860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9000" y="2743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6200" y="39624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5400" y="39624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239000" y="39624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86200" y="4648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0" y="51054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39000" y="4648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Experimental setup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US" sz="1500" b="1" dirty="0" smtClean="0">
                <a:solidFill>
                  <a:schemeClr val="bg1"/>
                </a:solidFill>
              </a:rPr>
              <a:t>Results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8763"/>
            <a:ext cx="75057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4163568"/>
            <a:ext cx="7766304" cy="1170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9496" y="2996184"/>
            <a:ext cx="7766304" cy="1170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ION Torrent Dataset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33800" y="26670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53000" y="26670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10400" y="26670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3886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76800" y="3886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0400" y="3886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43434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29200" y="5029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010400" y="5029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96000" y="19812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32004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96000" y="4800600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Experimental setup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US" sz="1500" b="1" dirty="0" smtClean="0">
                <a:solidFill>
                  <a:schemeClr val="bg1"/>
                </a:solidFill>
              </a:rPr>
              <a:t>Results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Expression Level on DE Calls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28"/>
          <a:stretch/>
        </p:blipFill>
        <p:spPr>
          <a:xfrm>
            <a:off x="1143000" y="1397577"/>
            <a:ext cx="2560080" cy="45460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/>
          <a:stretch/>
        </p:blipFill>
        <p:spPr>
          <a:xfrm>
            <a:off x="4809129" y="1397576"/>
            <a:ext cx="2863147" cy="45460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9850" y="6096000"/>
            <a:ext cx="46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GFOLD                                              Bootstrapping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47057" y="5105400"/>
            <a:ext cx="750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FC = 1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Experimental setup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US" sz="1500" b="1" dirty="0" smtClean="0">
                <a:solidFill>
                  <a:schemeClr val="bg1"/>
                </a:solidFill>
              </a:rPr>
              <a:t>Results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4"/>
          <a:stretch/>
        </p:blipFill>
        <p:spPr>
          <a:xfrm>
            <a:off x="4816823" y="1398876"/>
            <a:ext cx="2864789" cy="45460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Expression Level on DE Calls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9850" y="6096000"/>
            <a:ext cx="46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GFOLD                                              Bootstrapping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47057" y="5105400"/>
            <a:ext cx="92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FC = 1.5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58"/>
          <a:stretch/>
        </p:blipFill>
        <p:spPr>
          <a:xfrm>
            <a:off x="1219200" y="1398876"/>
            <a:ext cx="2528872" cy="454602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Experimental setup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US" sz="1500" b="1" dirty="0" smtClean="0">
                <a:solidFill>
                  <a:schemeClr val="bg1"/>
                </a:solidFill>
              </a:rPr>
              <a:t>Results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Expression Level on DE Calls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9850" y="6096000"/>
            <a:ext cx="46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GFOLD                                              Bootstrapping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58"/>
          <a:stretch/>
        </p:blipFill>
        <p:spPr>
          <a:xfrm>
            <a:off x="1219200" y="1398876"/>
            <a:ext cx="2528872" cy="45460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4"/>
          <a:stretch/>
        </p:blipFill>
        <p:spPr>
          <a:xfrm>
            <a:off x="4953000" y="1398876"/>
            <a:ext cx="2844463" cy="45460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47057" y="5105400"/>
            <a:ext cx="750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FC = 2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Experimental setup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US" sz="1500" b="1" dirty="0" smtClean="0">
                <a:solidFill>
                  <a:schemeClr val="bg1"/>
                </a:solidFill>
              </a:rPr>
              <a:t>Results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4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Introduction/motivation</a:t>
            </a:r>
          </a:p>
          <a:p>
            <a:r>
              <a:rPr lang="en-US" sz="2800" dirty="0" smtClean="0"/>
              <a:t>Bootstrapping method</a:t>
            </a:r>
          </a:p>
          <a:p>
            <a:r>
              <a:rPr lang="en-US" sz="2800" dirty="0" smtClean="0"/>
              <a:t>Normalization methods for Fisher’s exact test</a:t>
            </a:r>
          </a:p>
          <a:p>
            <a:r>
              <a:rPr lang="en-US" sz="2800" dirty="0" smtClean="0"/>
              <a:t>Experimental setup</a:t>
            </a:r>
          </a:p>
          <a:p>
            <a:r>
              <a:rPr lang="en-US" sz="2800" dirty="0" smtClean="0"/>
              <a:t>Results</a:t>
            </a:r>
          </a:p>
          <a:p>
            <a:r>
              <a:rPr lang="en-US" sz="2800" dirty="0" smtClean="0"/>
              <a:t>Ongoing work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bootstrapping parameters </a:t>
            </a:r>
          </a:p>
          <a:p>
            <a:pPr lvl="1"/>
            <a:r>
              <a:rPr lang="en-US" dirty="0" smtClean="0"/>
              <a:t>Number of bootstrapping samples (currently 200)</a:t>
            </a:r>
          </a:p>
          <a:p>
            <a:pPr lvl="1"/>
            <a:r>
              <a:rPr lang="en-US" dirty="0" smtClean="0"/>
              <a:t>Sample pairing strategies (currently random matching)</a:t>
            </a:r>
          </a:p>
          <a:p>
            <a:pPr lvl="1"/>
            <a:r>
              <a:rPr lang="en-US" dirty="0" smtClean="0"/>
              <a:t>Bootstrapping support threshold (currently 50%)</a:t>
            </a:r>
          </a:p>
          <a:p>
            <a:r>
              <a:rPr lang="en-US" dirty="0" smtClean="0"/>
              <a:t>Try Trimmed Mean of M (TMM) [] values normalization for Fisher’s exact test</a:t>
            </a:r>
          </a:p>
          <a:p>
            <a:r>
              <a:rPr lang="en-US" dirty="0" smtClean="0"/>
              <a:t>Test on more datasets/more technologies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Experimental setup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Results - </a:t>
            </a:r>
            <a:r>
              <a:rPr lang="en-US" sz="1500" b="1" dirty="0" smtClean="0">
                <a:solidFill>
                  <a:schemeClr val="bg1"/>
                </a:solidFill>
              </a:rPr>
              <a:t>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 cstate="print"/>
          <a:srcRect r="50131"/>
          <a:stretch>
            <a:fillRect/>
          </a:stretch>
        </p:blipFill>
        <p:spPr bwMode="auto">
          <a:xfrm>
            <a:off x="1524913" y="4861560"/>
            <a:ext cx="4876800" cy="7915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09160"/>
            <a:ext cx="1067713" cy="10741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2" descr="Life Technologi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6513" y="4648200"/>
            <a:ext cx="1447800" cy="10134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311295"/>
            <a:ext cx="5638800" cy="318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sz="2800" dirty="0" smtClean="0"/>
              <a:t>Yvette </a:t>
            </a:r>
            <a:r>
              <a:rPr lang="en-US" sz="2800" dirty="0" err="1"/>
              <a:t>Temate</a:t>
            </a:r>
            <a:r>
              <a:rPr lang="en-US" sz="2800" dirty="0"/>
              <a:t> </a:t>
            </a:r>
            <a:r>
              <a:rPr lang="en-US" sz="2800" dirty="0" err="1" smtClean="0"/>
              <a:t>Tiagueu</a:t>
            </a:r>
            <a:r>
              <a:rPr lang="en-US" sz="2800" dirty="0" smtClean="0"/>
              <a:t> (GSU)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sz="2800" dirty="0" smtClean="0"/>
              <a:t>Alex </a:t>
            </a:r>
            <a:r>
              <a:rPr lang="en-US" sz="2800" dirty="0" err="1"/>
              <a:t>Zelikovsky</a:t>
            </a:r>
            <a:r>
              <a:rPr lang="en-US" sz="2800" dirty="0"/>
              <a:t> (GSU) </a:t>
            </a:r>
            <a:endParaRPr lang="en-US" sz="2800" dirty="0" smtClean="0"/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sz="2800" dirty="0"/>
              <a:t>Ion </a:t>
            </a:r>
            <a:r>
              <a:rPr lang="en-US" sz="2800" dirty="0" err="1"/>
              <a:t>Mandoiu</a:t>
            </a:r>
            <a:r>
              <a:rPr lang="en-US" sz="2800" dirty="0"/>
              <a:t> (</a:t>
            </a:r>
            <a:r>
              <a:rPr lang="en-US" sz="2800" dirty="0" err="1"/>
              <a:t>Uconn</a:t>
            </a:r>
            <a:r>
              <a:rPr lang="en-US" sz="2800" dirty="0"/>
              <a:t>)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37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Chart 1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690667"/>
              </p:ext>
            </p:extLst>
          </p:nvPr>
        </p:nvGraphicFramePr>
        <p:xfrm>
          <a:off x="4419600" y="4717601"/>
          <a:ext cx="3505200" cy="175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Gene/Isoform Expression Estimation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530475" y="1524000"/>
            <a:ext cx="2193925" cy="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2590800" y="1871662"/>
            <a:ext cx="144780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2286000" y="1981200"/>
            <a:ext cx="19050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rot="5400000">
            <a:off x="3467894" y="2213768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2667000" y="2481262"/>
            <a:ext cx="3048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2819400" y="2405062"/>
            <a:ext cx="457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3429000" y="2405062"/>
            <a:ext cx="2286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>
            <a:off x="3810000" y="2405062"/>
            <a:ext cx="3810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3810000" y="2557462"/>
            <a:ext cx="2286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>
            <a:off x="3048000" y="2557462"/>
            <a:ext cx="3048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 bwMode="auto">
          <a:xfrm>
            <a:off x="2971800" y="2633662"/>
            <a:ext cx="457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>
            <a:off x="3505200" y="2481262"/>
            <a:ext cx="2286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 bwMode="auto">
          <a:xfrm>
            <a:off x="3505200" y="2633662"/>
            <a:ext cx="3810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4114800" y="2633662"/>
            <a:ext cx="2286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8" name="TextBox 161"/>
          <p:cNvSpPr txBox="1">
            <a:spLocks noChangeArrowheads="1"/>
          </p:cNvSpPr>
          <p:nvPr/>
        </p:nvSpPr>
        <p:spPr bwMode="auto">
          <a:xfrm>
            <a:off x="4933950" y="2130425"/>
            <a:ext cx="3371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Lucida Sans Unicode" pitchFamily="34" charset="0"/>
              </a:rPr>
              <a:t>Make </a:t>
            </a:r>
            <a:r>
              <a:rPr lang="en-US" sz="1400" dirty="0" err="1">
                <a:latin typeface="Lucida Sans Unicode" pitchFamily="34" charset="0"/>
              </a:rPr>
              <a:t>cDNA</a:t>
            </a:r>
            <a:r>
              <a:rPr lang="en-US" sz="1400" dirty="0">
                <a:latin typeface="Lucida Sans Unicode" pitchFamily="34" charset="0"/>
              </a:rPr>
              <a:t> &amp; shatter into fragments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>
            <a:off x="3467894" y="2856706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>
            <a:off x="2819400" y="3090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>
            <a:off x="3048000" y="3090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>
            <a:off x="3276600" y="3090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>
            <a:off x="3505200" y="3090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3733800" y="3090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3962400" y="3090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 bwMode="auto">
          <a:xfrm>
            <a:off x="2971800" y="3167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 bwMode="auto">
          <a:xfrm>
            <a:off x="3200400" y="3167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 bwMode="auto">
          <a:xfrm>
            <a:off x="3429000" y="3167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 bwMode="auto">
          <a:xfrm>
            <a:off x="3657600" y="3167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 bwMode="auto">
          <a:xfrm>
            <a:off x="3886200" y="3167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 bwMode="auto">
          <a:xfrm>
            <a:off x="4114800" y="3167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 bwMode="auto">
          <a:xfrm>
            <a:off x="2819400" y="3243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3048000" y="3243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 bwMode="auto">
          <a:xfrm>
            <a:off x="3276600" y="3243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 bwMode="auto">
          <a:xfrm>
            <a:off x="3505200" y="3243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 bwMode="auto">
          <a:xfrm>
            <a:off x="3733800" y="3243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 bwMode="auto">
          <a:xfrm>
            <a:off x="3962400" y="3243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 bwMode="auto">
          <a:xfrm>
            <a:off x="2895600" y="3319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 bwMode="auto">
          <a:xfrm>
            <a:off x="3124200" y="3319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 bwMode="auto">
          <a:xfrm>
            <a:off x="3352800" y="3319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>
            <a:off x="3581400" y="3319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>
            <a:off x="3810000" y="3319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 bwMode="auto">
          <a:xfrm>
            <a:off x="4038600" y="3319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9" name="Rectangle 162"/>
          <p:cNvSpPr>
            <a:spLocks noChangeArrowheads="1"/>
          </p:cNvSpPr>
          <p:nvPr/>
        </p:nvSpPr>
        <p:spPr bwMode="auto">
          <a:xfrm>
            <a:off x="5010150" y="2740025"/>
            <a:ext cx="2389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Lucida Sans Unicode" pitchFamily="34" charset="0"/>
              </a:rPr>
              <a:t>Sequence fragment ends </a:t>
            </a:r>
          </a:p>
        </p:txBody>
      </p:sp>
      <p:cxnSp>
        <p:nvCxnSpPr>
          <p:cNvPr id="128" name="Straight Arrow Connector 127"/>
          <p:cNvCxnSpPr/>
          <p:nvPr/>
        </p:nvCxnSpPr>
        <p:spPr bwMode="auto">
          <a:xfrm rot="5400000">
            <a:off x="3467894" y="3585368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 bwMode="auto">
          <a:xfrm>
            <a:off x="2286000" y="4233862"/>
            <a:ext cx="4953000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 bwMode="auto">
          <a:xfrm>
            <a:off x="2514600" y="4157662"/>
            <a:ext cx="5334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A</a:t>
            </a:r>
          </a:p>
        </p:txBody>
      </p:sp>
      <p:sp>
        <p:nvSpPr>
          <p:cNvPr id="133" name="Rectangle 132"/>
          <p:cNvSpPr/>
          <p:nvPr/>
        </p:nvSpPr>
        <p:spPr bwMode="auto">
          <a:xfrm>
            <a:off x="3200400" y="4157662"/>
            <a:ext cx="5334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B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886200" y="4157662"/>
            <a:ext cx="5334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C</a:t>
            </a:r>
          </a:p>
        </p:txBody>
      </p:sp>
      <p:cxnSp>
        <p:nvCxnSpPr>
          <p:cNvPr id="142" name="Elbow Connector 141"/>
          <p:cNvCxnSpPr/>
          <p:nvPr/>
        </p:nvCxnSpPr>
        <p:spPr bwMode="auto">
          <a:xfrm rot="5400000" flipH="1" flipV="1">
            <a:off x="2216150" y="4011612"/>
            <a:ext cx="29210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41"/>
          <p:cNvCxnSpPr/>
          <p:nvPr/>
        </p:nvCxnSpPr>
        <p:spPr bwMode="auto">
          <a:xfrm rot="5400000" flipH="1" flipV="1">
            <a:off x="4959350" y="3998912"/>
            <a:ext cx="29210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 bwMode="auto">
          <a:xfrm>
            <a:off x="5334000" y="4157662"/>
            <a:ext cx="533400" cy="152400"/>
          </a:xfrm>
          <a:prstGeom prst="rect">
            <a:avLst/>
          </a:prstGeom>
          <a:solidFill>
            <a:srgbClr val="C0504D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D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6172200" y="4157662"/>
            <a:ext cx="533400" cy="152400"/>
          </a:xfrm>
          <a:prstGeom prst="rect">
            <a:avLst/>
          </a:prstGeom>
          <a:solidFill>
            <a:srgbClr val="C0504D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E</a:t>
            </a:r>
          </a:p>
        </p:txBody>
      </p:sp>
      <p:cxnSp>
        <p:nvCxnSpPr>
          <p:cNvPr id="170" name="Straight Connector 169"/>
          <p:cNvCxnSpPr/>
          <p:nvPr/>
        </p:nvCxnSpPr>
        <p:spPr bwMode="auto">
          <a:xfrm>
            <a:off x="25146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 bwMode="auto">
          <a:xfrm>
            <a:off x="25908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 bwMode="auto">
          <a:xfrm>
            <a:off x="27432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 bwMode="auto">
          <a:xfrm>
            <a:off x="28956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 bwMode="auto">
          <a:xfrm>
            <a:off x="26670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 bwMode="auto">
          <a:xfrm>
            <a:off x="28194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 bwMode="auto">
          <a:xfrm>
            <a:off x="32004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 bwMode="auto">
          <a:xfrm>
            <a:off x="33528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 bwMode="auto">
          <a:xfrm>
            <a:off x="35052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 bwMode="auto">
          <a:xfrm>
            <a:off x="38862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 bwMode="auto">
          <a:xfrm>
            <a:off x="39624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 bwMode="auto">
          <a:xfrm>
            <a:off x="41148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 bwMode="auto">
          <a:xfrm>
            <a:off x="42672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 bwMode="auto">
          <a:xfrm>
            <a:off x="40386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 bwMode="auto">
          <a:xfrm>
            <a:off x="41910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 bwMode="auto">
          <a:xfrm>
            <a:off x="2514600" y="3929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 bwMode="auto">
          <a:xfrm>
            <a:off x="2590800" y="3852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 bwMode="auto">
          <a:xfrm>
            <a:off x="2743200" y="3852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 bwMode="auto">
          <a:xfrm>
            <a:off x="2895600" y="3852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 bwMode="auto">
          <a:xfrm>
            <a:off x="2667000" y="3929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 bwMode="auto">
          <a:xfrm>
            <a:off x="2819400" y="3929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 bwMode="auto">
          <a:xfrm>
            <a:off x="3886200" y="3929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 bwMode="auto">
          <a:xfrm>
            <a:off x="3962400" y="3852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 bwMode="auto">
          <a:xfrm>
            <a:off x="4114800" y="3852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 bwMode="auto">
          <a:xfrm>
            <a:off x="4267200" y="38528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 bwMode="auto">
          <a:xfrm>
            <a:off x="4038600" y="3929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 bwMode="auto">
          <a:xfrm>
            <a:off x="4191000" y="39290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 bwMode="auto">
          <a:xfrm>
            <a:off x="54102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 bwMode="auto">
          <a:xfrm>
            <a:off x="54864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 bwMode="auto">
          <a:xfrm>
            <a:off x="56388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 bwMode="auto">
          <a:xfrm>
            <a:off x="57912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 bwMode="auto">
          <a:xfrm>
            <a:off x="55626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 bwMode="auto">
          <a:xfrm>
            <a:off x="57150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 bwMode="auto">
          <a:xfrm>
            <a:off x="61722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 bwMode="auto">
          <a:xfrm>
            <a:off x="62484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 bwMode="auto">
          <a:xfrm>
            <a:off x="64008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 bwMode="auto">
          <a:xfrm>
            <a:off x="6553200" y="40052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 bwMode="auto">
          <a:xfrm>
            <a:off x="63246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 bwMode="auto">
          <a:xfrm>
            <a:off x="6477000" y="4081462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2" name="Rectangle 226"/>
          <p:cNvSpPr>
            <a:spLocks noChangeArrowheads="1"/>
          </p:cNvSpPr>
          <p:nvPr/>
        </p:nvSpPr>
        <p:spPr bwMode="auto">
          <a:xfrm>
            <a:off x="5086350" y="3429000"/>
            <a:ext cx="1082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Lucida Sans Unicode" pitchFamily="34" charset="0"/>
              </a:rPr>
              <a:t>Map reads</a:t>
            </a:r>
          </a:p>
        </p:txBody>
      </p:sp>
      <p:cxnSp>
        <p:nvCxnSpPr>
          <p:cNvPr id="241" name="Straight Connector 240"/>
          <p:cNvCxnSpPr>
            <a:stCxn id="132" idx="3"/>
          </p:cNvCxnSpPr>
          <p:nvPr/>
        </p:nvCxnSpPr>
        <p:spPr bwMode="auto">
          <a:xfrm>
            <a:off x="3048000" y="4233862"/>
            <a:ext cx="381000" cy="381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134" idx="1"/>
          </p:cNvCxnSpPr>
          <p:nvPr/>
        </p:nvCxnSpPr>
        <p:spPr bwMode="auto">
          <a:xfrm rot="10800000" flipV="1">
            <a:off x="3429000" y="4233862"/>
            <a:ext cx="457200" cy="381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7" name="TextBox 246"/>
          <p:cNvSpPr txBox="1">
            <a:spLocks noChangeArrowheads="1"/>
          </p:cNvSpPr>
          <p:nvPr/>
        </p:nvSpPr>
        <p:spPr bwMode="auto">
          <a:xfrm>
            <a:off x="1524000" y="6317801"/>
            <a:ext cx="2551113" cy="38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Lucida Sans Unicode" pitchFamily="34" charset="0"/>
              </a:rPr>
              <a:t>Gene Expression (GE)</a:t>
            </a:r>
          </a:p>
        </p:txBody>
      </p:sp>
      <p:sp>
        <p:nvSpPr>
          <p:cNvPr id="1128" name="TextBox 249"/>
          <p:cNvSpPr txBox="1">
            <a:spLocks noChangeArrowheads="1"/>
          </p:cNvSpPr>
          <p:nvPr/>
        </p:nvSpPr>
        <p:spPr bwMode="auto">
          <a:xfrm>
            <a:off x="5029200" y="6317801"/>
            <a:ext cx="2743200" cy="38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err="1">
                <a:latin typeface="Lucida Sans Unicode" pitchFamily="34" charset="0"/>
              </a:rPr>
              <a:t>Isoform</a:t>
            </a:r>
            <a:r>
              <a:rPr lang="en-US" sz="1400" dirty="0">
                <a:latin typeface="Lucida Sans Unicode" pitchFamily="34" charset="0"/>
              </a:rPr>
              <a:t> Expression (IE)</a:t>
            </a: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38862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 bwMode="auto">
          <a:xfrm>
            <a:off x="40386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 bwMode="auto">
          <a:xfrm>
            <a:off x="41910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 bwMode="auto">
          <a:xfrm>
            <a:off x="25146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 bwMode="auto">
          <a:xfrm>
            <a:off x="26670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 bwMode="auto">
          <a:xfrm>
            <a:off x="28194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1" name="Chart 1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545112"/>
              </p:ext>
            </p:extLst>
          </p:nvPr>
        </p:nvGraphicFramePr>
        <p:xfrm>
          <a:off x="838200" y="4673057"/>
          <a:ext cx="3505200" cy="176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5" name="Straight Connector 134"/>
          <p:cNvCxnSpPr/>
          <p:nvPr/>
        </p:nvCxnSpPr>
        <p:spPr bwMode="auto">
          <a:xfrm>
            <a:off x="4267200" y="2057400"/>
            <a:ext cx="19050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 bwMode="auto">
          <a:xfrm>
            <a:off x="2743200" y="1676400"/>
            <a:ext cx="144780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 bwMode="auto">
          <a:xfrm>
            <a:off x="4191000" y="1828800"/>
            <a:ext cx="144780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 bwMode="auto">
          <a:xfrm>
            <a:off x="4495800" y="1676400"/>
            <a:ext cx="144780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b="1" dirty="0" smtClean="0">
                <a:solidFill>
                  <a:schemeClr val="bg1"/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Bootstrapping - Fisher’s - Experimental setup  - Results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9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0" grpId="0">
        <p:bldAsOne/>
      </p:bldGraphic>
      <p:bldP spid="1137" grpId="0"/>
      <p:bldP spid="1128" grpId="0"/>
      <p:bldGraphic spid="13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688938"/>
              </p:ext>
            </p:extLst>
          </p:nvPr>
        </p:nvGraphicFramePr>
        <p:xfrm>
          <a:off x="381000" y="1688068"/>
          <a:ext cx="6705600" cy="433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1143000"/>
          </a:xfrm>
        </p:spPr>
        <p:txBody>
          <a:bodyPr/>
          <a:lstStyle/>
          <a:p>
            <a:r>
              <a:rPr lang="en-US" dirty="0" smtClean="0"/>
              <a:t>Differential </a:t>
            </a:r>
            <a:r>
              <a:rPr lang="en-US" dirty="0" smtClean="0"/>
              <a:t>Isoform </a:t>
            </a:r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171414" y="1764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84456" y="129540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b="1" dirty="0" smtClean="0">
                <a:solidFill>
                  <a:schemeClr val="bg1"/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Bootstrapping - Fisher’s - Experimental setup  - Results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914400" y="1981200"/>
            <a:ext cx="779656" cy="216932"/>
            <a:chOff x="4038600" y="-990600"/>
            <a:chExt cx="4572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050792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89704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038600" y="-990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697344" y="1981200"/>
            <a:ext cx="779656" cy="216932"/>
            <a:chOff x="4038600" y="-990600"/>
            <a:chExt cx="457200" cy="1524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050792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489704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038600" y="-990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685800" y="5867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FC = 2                                   FC = 2                                       FC = 1.5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335144" y="4343400"/>
            <a:ext cx="779656" cy="228600"/>
            <a:chOff x="4038600" y="-998797"/>
            <a:chExt cx="457200" cy="160597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050792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89704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038600" y="-998797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943600" y="1764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038600" y="4953000"/>
            <a:ext cx="152400" cy="609600"/>
            <a:chOff x="7391400" y="3048000"/>
            <a:chExt cx="152400" cy="3048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467600" y="30480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676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73914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4676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73914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638800" y="2350532"/>
            <a:ext cx="152400" cy="87868"/>
            <a:chOff x="7391400" y="3048000"/>
            <a:chExt cx="152400" cy="3048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7467600" y="30480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4676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73914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4676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73914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6477000" y="3505200"/>
            <a:ext cx="152400" cy="190500"/>
            <a:chOff x="7391400" y="3048000"/>
            <a:chExt cx="152400" cy="3048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7467600" y="30480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4676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73914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4676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3914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838200" y="4038600"/>
            <a:ext cx="152400" cy="304800"/>
            <a:chOff x="7391400" y="3048000"/>
            <a:chExt cx="152400" cy="3048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7467600" y="30480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4676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73914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74676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73914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1600200" y="2286000"/>
            <a:ext cx="152400" cy="190500"/>
            <a:chOff x="7391400" y="3048000"/>
            <a:chExt cx="152400" cy="304800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7467600" y="30480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74676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73914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74676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73914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3255264" y="4724400"/>
            <a:ext cx="185383" cy="457200"/>
            <a:chOff x="7391400" y="3048000"/>
            <a:chExt cx="1524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7467600" y="30480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74676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7391400" y="30480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74676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7391400" y="33528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25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818853"/>
              </p:ext>
            </p:extLst>
          </p:nvPr>
        </p:nvGraphicFramePr>
        <p:xfrm>
          <a:off x="381000" y="1688068"/>
          <a:ext cx="6705600" cy="433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1143000"/>
          </a:xfrm>
        </p:spPr>
        <p:txBody>
          <a:bodyPr/>
          <a:lstStyle/>
          <a:p>
            <a:r>
              <a:rPr lang="en-US" dirty="0" smtClean="0"/>
              <a:t>Differential </a:t>
            </a:r>
            <a:r>
              <a:rPr lang="en-US" dirty="0" smtClean="0"/>
              <a:t>Isoform </a:t>
            </a:r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85800" y="1524000"/>
            <a:ext cx="1271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p-</a:t>
            </a:r>
            <a:r>
              <a:rPr lang="en-US" dirty="0" err="1" smtClean="0"/>
              <a:t>val</a:t>
            </a:r>
            <a:r>
              <a:rPr lang="en-US" dirty="0" smtClean="0"/>
              <a:t> &lt; 0.05</a:t>
            </a:r>
            <a:endParaRPr lang="en-US" dirty="0" smtClean="0"/>
          </a:p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84456" y="129540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b="1" dirty="0" smtClean="0">
                <a:solidFill>
                  <a:schemeClr val="bg1"/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Bootstrapping - Fisher’s - Experimental setup  - Results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914400" y="1981200"/>
            <a:ext cx="779656" cy="216932"/>
            <a:chOff x="4038600" y="-990600"/>
            <a:chExt cx="4572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050792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89704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038600" y="-990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697344" y="1981200"/>
            <a:ext cx="779656" cy="216932"/>
            <a:chOff x="4038600" y="-990600"/>
            <a:chExt cx="457200" cy="1524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050792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489704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038600" y="-990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685800" y="5867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FC = 2                                   FC = 2                                       FC = 1.5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429000" y="4572000"/>
            <a:ext cx="779656" cy="228600"/>
            <a:chOff x="4038600" y="-998797"/>
            <a:chExt cx="457200" cy="160597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050792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89704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038600" y="-998797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586690" y="1524000"/>
            <a:ext cx="1271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p-</a:t>
            </a:r>
            <a:r>
              <a:rPr lang="en-US" dirty="0" err="1" smtClean="0"/>
              <a:t>val</a:t>
            </a:r>
            <a:r>
              <a:rPr lang="en-US" dirty="0" smtClean="0"/>
              <a:t> &lt; 0.05</a:t>
            </a:r>
            <a:endParaRPr lang="en-US" dirty="0" smtClean="0"/>
          </a:p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76600" y="4154269"/>
            <a:ext cx="1271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p-</a:t>
            </a:r>
            <a:r>
              <a:rPr lang="en-US" dirty="0" err="1" smtClean="0"/>
              <a:t>val</a:t>
            </a:r>
            <a:r>
              <a:rPr lang="en-US" dirty="0" smtClean="0"/>
              <a:t> &gt; 0.05</a:t>
            </a:r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200400" y="3200400"/>
            <a:ext cx="152400" cy="304800"/>
            <a:chOff x="7391400" y="3048000"/>
            <a:chExt cx="152400" cy="3048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467600" y="3048000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467600" y="30480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7391400" y="30480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467600" y="33528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7391400" y="33528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78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Fold </a:t>
            </a:r>
            <a:r>
              <a:rPr lang="en-US" sz="2800" dirty="0" smtClean="0"/>
              <a:t>change </a:t>
            </a:r>
            <a:r>
              <a:rPr lang="en-US" sz="2800" dirty="0"/>
              <a:t>does not account for the uncertainty in the gene expression estimation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Reliable DE methods for data with replicates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800" dirty="0" err="1" smtClean="0"/>
              <a:t>edgeR</a:t>
            </a:r>
            <a:r>
              <a:rPr lang="en-US" sz="2800" dirty="0" smtClean="0"/>
              <a:t> [Robinson et al., 2010]</a:t>
            </a:r>
          </a:p>
          <a:p>
            <a:pPr lvl="1"/>
            <a:r>
              <a:rPr lang="en-US" sz="2800" dirty="0" err="1" smtClean="0"/>
              <a:t>DESeq</a:t>
            </a:r>
            <a:r>
              <a:rPr lang="en-US" sz="2800" dirty="0" smtClean="0"/>
              <a:t>[Anders et al., 2010]</a:t>
            </a:r>
          </a:p>
          <a:p>
            <a:r>
              <a:rPr lang="en-US" sz="2800" dirty="0" smtClean="0"/>
              <a:t>State of the art method for data w/</a:t>
            </a:r>
            <a:r>
              <a:rPr lang="en-US" sz="2800" dirty="0" smtClean="0"/>
              <a:t>o replicates: </a:t>
            </a:r>
            <a:r>
              <a:rPr lang="en-US" sz="2800" dirty="0" smtClean="0"/>
              <a:t>GFOLD </a:t>
            </a:r>
            <a:r>
              <a:rPr lang="en-US" sz="2800" dirty="0" smtClean="0"/>
              <a:t>[</a:t>
            </a:r>
            <a:r>
              <a:rPr lang="en-US" sz="2800" dirty="0" err="1" smtClean="0"/>
              <a:t>Feng</a:t>
            </a:r>
            <a:r>
              <a:rPr lang="en-US" sz="2800" dirty="0" smtClean="0"/>
              <a:t>, et al</a:t>
            </a:r>
            <a:r>
              <a:rPr lang="en-US" sz="2800" dirty="0" smtClean="0"/>
              <a:t>.]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b="1" dirty="0" smtClean="0">
                <a:solidFill>
                  <a:schemeClr val="bg1"/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Bootstrapping - Fisher’s - Experimental setup  - Results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8" name="Chart 1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465709"/>
              </p:ext>
            </p:extLst>
          </p:nvPr>
        </p:nvGraphicFramePr>
        <p:xfrm>
          <a:off x="5613400" y="2576515"/>
          <a:ext cx="3505200" cy="176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7" name="Chart 1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788511"/>
              </p:ext>
            </p:extLst>
          </p:nvPr>
        </p:nvGraphicFramePr>
        <p:xfrm>
          <a:off x="114300" y="2576515"/>
          <a:ext cx="3505200" cy="175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Bootstrapping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76200" y="1600200"/>
            <a:ext cx="4191000" cy="881062"/>
            <a:chOff x="76200" y="1600200"/>
            <a:chExt cx="4191000" cy="881062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76200" y="2100262"/>
              <a:ext cx="4191000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 bwMode="auto">
            <a:xfrm>
              <a:off x="304800" y="2024062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90600" y="2024062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676400" y="2024062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cxnSp>
          <p:nvCxnSpPr>
            <p:cNvPr id="8" name="Elbow Connector 7"/>
            <p:cNvCxnSpPr/>
            <p:nvPr/>
          </p:nvCxnSpPr>
          <p:spPr bwMode="auto">
            <a:xfrm rot="5400000" flipH="1" flipV="1">
              <a:off x="6350" y="1878012"/>
              <a:ext cx="292100" cy="152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141"/>
            <p:cNvCxnSpPr/>
            <p:nvPr/>
          </p:nvCxnSpPr>
          <p:spPr bwMode="auto">
            <a:xfrm rot="5400000" flipH="1" flipV="1">
              <a:off x="2520950" y="1865312"/>
              <a:ext cx="292100" cy="152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 bwMode="auto">
            <a:xfrm>
              <a:off x="2743200" y="2024062"/>
              <a:ext cx="533400" cy="1524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D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81400" y="2024062"/>
              <a:ext cx="533400" cy="1524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E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048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>
              <a:off x="3810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>
              <a:off x="5334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>
              <a:off x="6858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>
              <a:off x="4572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>
              <a:off x="6096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9906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>
              <a:off x="11430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>
              <a:off x="12954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>
              <a:off x="16764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>
              <a:off x="19050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auto">
            <a:xfrm>
              <a:off x="20574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>
              <a:off x="18288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19812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>
              <a:off x="3048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>
              <a:off x="381000" y="1719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>
              <a:off x="533400" y="1719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685800" y="1719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4572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6096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16764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>
              <a:off x="1752600" y="1719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>
              <a:off x="1905000" y="1719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2057400" y="1719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>
              <a:off x="18288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19812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>
              <a:off x="28194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 bwMode="auto">
            <a:xfrm>
              <a:off x="28956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>
              <a:off x="30480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>
              <a:off x="32004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>
              <a:off x="29718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>
              <a:off x="31242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>
              <a:off x="35814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>
              <a:off x="36576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>
              <a:off x="38100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>
              <a:off x="39624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37338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>
              <a:off x="38862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5" idx="3"/>
            </p:cNvCxnSpPr>
            <p:nvPr/>
          </p:nvCxnSpPr>
          <p:spPr bwMode="auto">
            <a:xfrm>
              <a:off x="838200" y="2100262"/>
              <a:ext cx="381000" cy="38100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7" idx="1"/>
            </p:cNvCxnSpPr>
            <p:nvPr/>
          </p:nvCxnSpPr>
          <p:spPr bwMode="auto">
            <a:xfrm rot="10800000" flipV="1">
              <a:off x="1219200" y="2100262"/>
              <a:ext cx="457200" cy="38100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 bwMode="auto">
            <a:xfrm>
              <a:off x="1676400" y="1600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 bwMode="auto">
            <a:xfrm>
              <a:off x="1828800" y="1600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 bwMode="auto">
            <a:xfrm>
              <a:off x="1981200" y="1600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 bwMode="auto">
            <a:xfrm>
              <a:off x="304800" y="1600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 bwMode="auto">
            <a:xfrm>
              <a:off x="457200" y="1600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 bwMode="auto">
            <a:xfrm>
              <a:off x="609600" y="1600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4724400" y="1676400"/>
            <a:ext cx="4191000" cy="804862"/>
            <a:chOff x="4724400" y="1676400"/>
            <a:chExt cx="4191000" cy="804862"/>
          </a:xfrm>
        </p:grpSpPr>
        <p:cxnSp>
          <p:nvCxnSpPr>
            <p:cNvPr id="65" name="Straight Connector 64"/>
            <p:cNvCxnSpPr/>
            <p:nvPr/>
          </p:nvCxnSpPr>
          <p:spPr bwMode="auto">
            <a:xfrm>
              <a:off x="4724400" y="2100262"/>
              <a:ext cx="4191000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 bwMode="auto">
            <a:xfrm>
              <a:off x="4953000" y="2024062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638800" y="2024062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324600" y="2024062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cxnSp>
          <p:nvCxnSpPr>
            <p:cNvPr id="69" name="Elbow Connector 68"/>
            <p:cNvCxnSpPr/>
            <p:nvPr/>
          </p:nvCxnSpPr>
          <p:spPr bwMode="auto">
            <a:xfrm rot="5400000" flipH="1" flipV="1">
              <a:off x="4654550" y="1878012"/>
              <a:ext cx="292100" cy="152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141"/>
            <p:cNvCxnSpPr/>
            <p:nvPr/>
          </p:nvCxnSpPr>
          <p:spPr bwMode="auto">
            <a:xfrm rot="5400000" flipH="1" flipV="1">
              <a:off x="7169150" y="1865312"/>
              <a:ext cx="292100" cy="152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 bwMode="auto">
            <a:xfrm>
              <a:off x="7391400" y="2024062"/>
              <a:ext cx="533400" cy="1524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D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229600" y="2024062"/>
              <a:ext cx="533400" cy="1524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E</a:t>
              </a: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49530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 bwMode="auto">
            <a:xfrm>
              <a:off x="50292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 bwMode="auto">
            <a:xfrm>
              <a:off x="51816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 bwMode="auto">
            <a:xfrm>
              <a:off x="53340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 bwMode="auto">
            <a:xfrm>
              <a:off x="51054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>
              <a:off x="52578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 bwMode="auto">
            <a:xfrm>
              <a:off x="56388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 bwMode="auto">
            <a:xfrm>
              <a:off x="57912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 bwMode="auto">
            <a:xfrm>
              <a:off x="63246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 bwMode="auto">
            <a:xfrm>
              <a:off x="64008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>
              <a:off x="65532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 bwMode="auto">
            <a:xfrm>
              <a:off x="67056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 bwMode="auto">
            <a:xfrm>
              <a:off x="64770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 bwMode="auto">
            <a:xfrm>
              <a:off x="66294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 bwMode="auto">
            <a:xfrm>
              <a:off x="49530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>
              <a:off x="5029200" y="1719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>
              <a:off x="51054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>
              <a:off x="52578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>
              <a:off x="63246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 bwMode="auto">
            <a:xfrm>
              <a:off x="6400800" y="1719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>
              <a:off x="64770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auto">
            <a:xfrm>
              <a:off x="6629400" y="1795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auto">
            <a:xfrm>
              <a:off x="74676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auto">
            <a:xfrm>
              <a:off x="75438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auto">
            <a:xfrm>
              <a:off x="76962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auto">
            <a:xfrm>
              <a:off x="78486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auto">
            <a:xfrm>
              <a:off x="76200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auto">
            <a:xfrm>
              <a:off x="77724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auto">
            <a:xfrm>
              <a:off x="82296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auto">
            <a:xfrm>
              <a:off x="83058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auto">
            <a:xfrm>
              <a:off x="84582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>
              <a:off x="8610600" y="18716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>
              <a:off x="83820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auto">
            <a:xfrm>
              <a:off x="8534400" y="1947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66" idx="3"/>
            </p:cNvCxnSpPr>
            <p:nvPr/>
          </p:nvCxnSpPr>
          <p:spPr bwMode="auto">
            <a:xfrm>
              <a:off x="5486400" y="2100262"/>
              <a:ext cx="381000" cy="38100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68" idx="1"/>
            </p:cNvCxnSpPr>
            <p:nvPr/>
          </p:nvCxnSpPr>
          <p:spPr bwMode="auto">
            <a:xfrm rot="10800000" flipV="1">
              <a:off x="5867400" y="2100262"/>
              <a:ext cx="457200" cy="38100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 bwMode="auto">
            <a:xfrm>
              <a:off x="7543800" y="17526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 bwMode="auto">
            <a:xfrm>
              <a:off x="7620000" y="16764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 bwMode="auto">
            <a:xfrm>
              <a:off x="7772400" y="16764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 bwMode="auto">
            <a:xfrm>
              <a:off x="7924800" y="16764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 bwMode="auto">
            <a:xfrm>
              <a:off x="7696200" y="17526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 bwMode="auto">
            <a:xfrm>
              <a:off x="7848600" y="17526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 bwMode="auto">
            <a:xfrm>
              <a:off x="8305800" y="17526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 bwMode="auto">
            <a:xfrm>
              <a:off x="8382000" y="16764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 bwMode="auto">
            <a:xfrm>
              <a:off x="8534400" y="16764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 bwMode="auto">
            <a:xfrm>
              <a:off x="8686800" y="16764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 bwMode="auto">
            <a:xfrm>
              <a:off x="8458200" y="17526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 bwMode="auto">
            <a:xfrm>
              <a:off x="8610600" y="17526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3" name="Straight Arrow Connector 132"/>
          <p:cNvCxnSpPr/>
          <p:nvPr/>
        </p:nvCxnSpPr>
        <p:spPr bwMode="auto">
          <a:xfrm flipH="1">
            <a:off x="1981200" y="2438400"/>
            <a:ext cx="1588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 bwMode="auto">
          <a:xfrm flipH="1">
            <a:off x="7085012" y="2362200"/>
            <a:ext cx="1588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61"/>
          <p:cNvSpPr txBox="1">
            <a:spLocks noChangeArrowheads="1"/>
          </p:cNvSpPr>
          <p:nvPr/>
        </p:nvSpPr>
        <p:spPr bwMode="auto">
          <a:xfrm>
            <a:off x="3360842" y="2438400"/>
            <a:ext cx="270779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</a:rPr>
              <a:t>(1) </a:t>
            </a:r>
            <a:r>
              <a:rPr lang="en-US" sz="1400" dirty="0" smtClean="0">
                <a:latin typeface="Lucida Sans Unicode" pitchFamily="34" charset="0"/>
              </a:rPr>
              <a:t>Sample with replacement </a:t>
            </a:r>
          </a:p>
          <a:p>
            <a:r>
              <a:rPr lang="en-US" sz="1400" dirty="0" smtClean="0">
                <a:latin typeface="Lucida Sans Unicode" pitchFamily="34" charset="0"/>
              </a:rPr>
              <a:t>n </a:t>
            </a:r>
            <a:r>
              <a:rPr lang="en-US" sz="1400" dirty="0" smtClean="0">
                <a:latin typeface="Lucida Sans Unicode" pitchFamily="34" charset="0"/>
              </a:rPr>
              <a:t>reads</a:t>
            </a:r>
          </a:p>
          <a:p>
            <a:r>
              <a:rPr lang="en-US" sz="1400" dirty="0" smtClean="0">
                <a:latin typeface="Lucida Sans Unicode" pitchFamily="34" charset="0"/>
              </a:rPr>
              <a:t>(2) </a:t>
            </a:r>
            <a:r>
              <a:rPr lang="en-US" sz="1400" dirty="0" smtClean="0">
                <a:latin typeface="Lucida Sans Unicode" pitchFamily="34" charset="0"/>
              </a:rPr>
              <a:t>Run IsoEM to estimate </a:t>
            </a:r>
          </a:p>
          <a:p>
            <a:r>
              <a:rPr lang="en-US" sz="1400" dirty="0" smtClean="0">
                <a:latin typeface="Lucida Sans Unicode" pitchFamily="34" charset="0"/>
              </a:rPr>
              <a:t>FPKMs</a:t>
            </a:r>
          </a:p>
          <a:p>
            <a:pPr marL="285750" indent="-285750">
              <a:buFontTx/>
              <a:buChar char="-"/>
            </a:pPr>
            <a:endParaRPr lang="en-US" sz="1400" dirty="0">
              <a:latin typeface="Lucida Sans Unicode" pitchFamily="34" charset="0"/>
            </a:endParaRPr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1982788" y="4419600"/>
            <a:ext cx="531812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 bwMode="auto">
          <a:xfrm flipH="1">
            <a:off x="6591300" y="4343400"/>
            <a:ext cx="4953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61"/>
          <p:cNvSpPr txBox="1">
            <a:spLocks noChangeArrowheads="1"/>
          </p:cNvSpPr>
          <p:nvPr/>
        </p:nvSpPr>
        <p:spPr bwMode="auto">
          <a:xfrm>
            <a:off x="3352800" y="4393049"/>
            <a:ext cx="24865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</a:rPr>
              <a:t>(3) </a:t>
            </a:r>
            <a:r>
              <a:rPr lang="en-US" sz="1400" dirty="0" smtClean="0">
                <a:latin typeface="Lucida Sans Unicode" pitchFamily="34" charset="0"/>
              </a:rPr>
              <a:t>Calculate Fold changed</a:t>
            </a:r>
          </a:p>
          <a:p>
            <a:pPr marL="285750" indent="-285750">
              <a:buFontTx/>
              <a:buChar char="-"/>
            </a:pPr>
            <a:endParaRPr lang="en-US" sz="1400" dirty="0">
              <a:latin typeface="Lucida Sans Unicode" pitchFamily="34" charset="0"/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3276600" y="4876800"/>
            <a:ext cx="2630488" cy="533400"/>
            <a:chOff x="3276600" y="4876800"/>
            <a:chExt cx="2630488" cy="533400"/>
          </a:xfrm>
        </p:grpSpPr>
        <p:sp>
          <p:nvSpPr>
            <p:cNvPr id="146" name="TextBox 161"/>
            <p:cNvSpPr txBox="1">
              <a:spLocks noChangeArrowheads="1"/>
            </p:cNvSpPr>
            <p:nvPr/>
          </p:nvSpPr>
          <p:spPr bwMode="auto">
            <a:xfrm>
              <a:off x="3276600" y="4886980"/>
              <a:ext cx="26003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C0504D"/>
                  </a:solidFill>
                  <a:latin typeface="Lucida Sans Unicode" pitchFamily="34" charset="0"/>
                </a:rPr>
                <a:t>2</a:t>
              </a:r>
              <a:r>
                <a:rPr lang="en-US" sz="2800" dirty="0" smtClean="0">
                  <a:latin typeface="Lucida Sans Unicode" pitchFamily="34" charset="0"/>
                </a:rPr>
                <a:t>	</a:t>
              </a:r>
              <a:r>
                <a:rPr lang="en-US" sz="2800" b="1" dirty="0" smtClean="0">
                  <a:solidFill>
                    <a:srgbClr val="00B050"/>
                  </a:solidFill>
                  <a:latin typeface="Lucida Sans Unicode" pitchFamily="34" charset="0"/>
                </a:rPr>
                <a:t>2</a:t>
              </a:r>
              <a:r>
                <a:rPr lang="en-US" sz="2800" dirty="0" smtClean="0">
                  <a:latin typeface="Lucida Sans Unicode" pitchFamily="34" charset="0"/>
                </a:rPr>
                <a:t>	</a:t>
              </a:r>
              <a:r>
                <a:rPr lang="en-US" sz="2800" b="1" dirty="0" smtClean="0">
                  <a:solidFill>
                    <a:srgbClr val="92D050"/>
                  </a:solidFill>
                  <a:latin typeface="Lucida Sans Unicode" pitchFamily="34" charset="0"/>
                </a:rPr>
                <a:t>1.5</a:t>
              </a:r>
              <a:endParaRPr lang="en-US" sz="2800" b="1" dirty="0">
                <a:solidFill>
                  <a:srgbClr val="92D050"/>
                </a:solidFill>
                <a:latin typeface="Lucida Sans Unicode" pitchFamily="34" charset="0"/>
              </a:endParaRPr>
            </a:p>
          </p:txBody>
        </p:sp>
        <p:cxnSp>
          <p:nvCxnSpPr>
            <p:cNvPr id="147" name="Straight Arrow Connector 146"/>
            <p:cNvCxnSpPr/>
            <p:nvPr/>
          </p:nvCxnSpPr>
          <p:spPr bwMode="auto">
            <a:xfrm flipH="1">
              <a:off x="5905500" y="4886980"/>
              <a:ext cx="1588" cy="38100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 bwMode="auto">
            <a:xfrm flipH="1">
              <a:off x="4572000" y="4953000"/>
              <a:ext cx="1588" cy="3810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 bwMode="auto">
            <a:xfrm flipV="1">
              <a:off x="3657600" y="4876800"/>
              <a:ext cx="0" cy="381000"/>
            </a:xfrm>
            <a:prstGeom prst="straightConnector1">
              <a:avLst/>
            </a:prstGeom>
            <a:ln w="38100">
              <a:solidFill>
                <a:srgbClr val="C0504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extBox 161"/>
          <p:cNvSpPr txBox="1">
            <a:spLocks noChangeArrowheads="1"/>
          </p:cNvSpPr>
          <p:nvPr/>
        </p:nvSpPr>
        <p:spPr bwMode="auto">
          <a:xfrm>
            <a:off x="3352800" y="5572780"/>
            <a:ext cx="2686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</a:rPr>
              <a:t>Repeat 1 </a:t>
            </a:r>
            <a:r>
              <a:rPr lang="en-US" sz="1400" dirty="0" smtClean="0">
                <a:latin typeface="Lucida Sans Unicode" pitchFamily="34" charset="0"/>
              </a:rPr>
              <a:t>through </a:t>
            </a:r>
            <a:r>
              <a:rPr lang="en-US" sz="1400" dirty="0" smtClean="0">
                <a:latin typeface="Lucida Sans Unicode" pitchFamily="34" charset="0"/>
              </a:rPr>
              <a:t>3, m times</a:t>
            </a:r>
          </a:p>
          <a:p>
            <a:pPr marL="285750" indent="-285750">
              <a:buFontTx/>
              <a:buChar char="-"/>
            </a:pPr>
            <a:endParaRPr lang="en-US" sz="1400" dirty="0">
              <a:latin typeface="Lucida Sans Unicode" pitchFamily="34" charset="0"/>
            </a:endParaRPr>
          </a:p>
        </p:txBody>
      </p:sp>
      <p:sp>
        <p:nvSpPr>
          <p:cNvPr id="134" name="TextBox 161"/>
          <p:cNvSpPr txBox="1">
            <a:spLocks noChangeArrowheads="1"/>
          </p:cNvSpPr>
          <p:nvPr/>
        </p:nvSpPr>
        <p:spPr bwMode="auto">
          <a:xfrm>
            <a:off x="1600200" y="1295400"/>
            <a:ext cx="624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</a:rPr>
              <a:t>Condition 1                                                                Condition2</a:t>
            </a:r>
            <a:endParaRPr lang="en-US" sz="14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8" grpId="0">
        <p:bldAsOne/>
      </p:bldGraphic>
      <p:bldGraphic spid="137" grpId="0">
        <p:bldAsOne/>
      </p:bldGraphic>
      <p:bldP spid="136" grpId="0"/>
      <p:bldP spid="145" grpId="0"/>
      <p:bldP spid="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DE Genes</a:t>
            </a:r>
            <a:endParaRPr lang="en-US" dirty="0"/>
          </a:p>
        </p:txBody>
      </p:sp>
      <p:sp>
        <p:nvSpPr>
          <p:cNvPr id="5" name="TextBox 161"/>
          <p:cNvSpPr txBox="1">
            <a:spLocks noChangeArrowheads="1"/>
          </p:cNvSpPr>
          <p:nvPr/>
        </p:nvSpPr>
        <p:spPr bwMode="auto">
          <a:xfrm>
            <a:off x="228600" y="1676400"/>
            <a:ext cx="7980070" cy="830997"/>
          </a:xfrm>
          <a:prstGeom prst="rect">
            <a:avLst/>
          </a:prstGeom>
          <a:noFill/>
          <a:ln w="38100">
            <a:solidFill>
              <a:srgbClr val="C0504D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AutoNum type="arabicPlain" startAt="2"/>
            </a:pPr>
            <a:r>
              <a:rPr lang="en-US" sz="2400" b="1" dirty="0" smtClean="0">
                <a:solidFill>
                  <a:srgbClr val="C0504D"/>
                </a:solidFill>
                <a:latin typeface="Lucida Sans Unicode" pitchFamily="34" charset="0"/>
              </a:rPr>
              <a:t> 2.2    1.9    2.5    2    1.7    2.1    1.1    2.1    2  </a:t>
            </a:r>
          </a:p>
          <a:p>
            <a:r>
              <a:rPr lang="en-US" sz="2400" b="1" dirty="0" smtClean="0">
                <a:solidFill>
                  <a:srgbClr val="C0504D"/>
                </a:solidFill>
                <a:latin typeface="Lucida Sans Unicode" pitchFamily="34" charset="0"/>
              </a:rPr>
              <a:t>			70%   FC &gt; 2  </a:t>
            </a:r>
            <a:endParaRPr lang="en-US" sz="2400" b="1" dirty="0">
              <a:solidFill>
                <a:srgbClr val="92D050"/>
              </a:solidFill>
              <a:latin typeface="Lucida Sans Unicode" pitchFamily="34" charset="0"/>
            </a:endParaRPr>
          </a:p>
        </p:txBody>
      </p:sp>
      <p:sp>
        <p:nvSpPr>
          <p:cNvPr id="16" name="TextBox 161"/>
          <p:cNvSpPr txBox="1">
            <a:spLocks noChangeArrowheads="1"/>
          </p:cNvSpPr>
          <p:nvPr/>
        </p:nvSpPr>
        <p:spPr bwMode="auto">
          <a:xfrm>
            <a:off x="233730" y="3207603"/>
            <a:ext cx="7980070" cy="830997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AutoNum type="arabicPlain" startAt="2"/>
            </a:pPr>
            <a:r>
              <a:rPr lang="en-US" sz="2400" b="1" dirty="0" smtClean="0">
                <a:solidFill>
                  <a:srgbClr val="00B050"/>
                </a:solidFill>
                <a:latin typeface="Lucida Sans Unicode" pitchFamily="34" charset="0"/>
              </a:rPr>
              <a:t>1.5    1.8    2.1    2.5  1.7    1.2    1.1    1.9    1.5</a:t>
            </a:r>
          </a:p>
          <a:p>
            <a:pPr lvl="6"/>
            <a:r>
              <a:rPr lang="en-US" sz="2400" b="1" dirty="0" smtClean="0">
                <a:solidFill>
                  <a:srgbClr val="00B050"/>
                </a:solidFill>
                <a:latin typeface="Lucida Sans Unicode" pitchFamily="34" charset="0"/>
              </a:rPr>
              <a:t> 30%   FC &gt; 2</a:t>
            </a:r>
            <a:endParaRPr lang="en-US" sz="2400" b="1" dirty="0">
              <a:solidFill>
                <a:srgbClr val="00B050"/>
              </a:solidFill>
              <a:latin typeface="Lucida Sans Unicode" pitchFamily="34" charset="0"/>
            </a:endParaRPr>
          </a:p>
        </p:txBody>
      </p:sp>
      <p:sp>
        <p:nvSpPr>
          <p:cNvPr id="27" name="TextBox 161"/>
          <p:cNvSpPr txBox="1">
            <a:spLocks noChangeArrowheads="1"/>
          </p:cNvSpPr>
          <p:nvPr/>
        </p:nvSpPr>
        <p:spPr bwMode="auto">
          <a:xfrm>
            <a:off x="228600" y="4731603"/>
            <a:ext cx="8007320" cy="830997"/>
          </a:xfrm>
          <a:prstGeom prst="rect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92D050"/>
                </a:solidFill>
                <a:latin typeface="Lucida Sans Unicode" pitchFamily="34" charset="0"/>
              </a:rPr>
              <a:t>1.5  1.2  1.8   1.3   1.7   1.5    1.8    1.6     1.5    1.5</a:t>
            </a:r>
          </a:p>
          <a:p>
            <a:pPr lvl="6"/>
            <a:r>
              <a:rPr lang="en-US" sz="2400" b="1" dirty="0" smtClean="0">
                <a:solidFill>
                  <a:srgbClr val="92D050"/>
                </a:solidFill>
                <a:latin typeface="Lucida Sans Unicode" pitchFamily="34" charset="0"/>
              </a:rPr>
              <a:t> 0%   FC &gt; 2</a:t>
            </a:r>
            <a:endParaRPr lang="en-US" sz="2400" b="1" dirty="0">
              <a:solidFill>
                <a:srgbClr val="92D050"/>
              </a:solidFill>
              <a:latin typeface="Lucida Sans Unicode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bg1"/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Experimental setup  - Results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8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118704"/>
              </p:ext>
            </p:extLst>
          </p:nvPr>
        </p:nvGraphicFramePr>
        <p:xfrm>
          <a:off x="381000" y="1688068"/>
          <a:ext cx="6705600" cy="433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DE Genes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752600"/>
            <a:ext cx="4956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DE</a:t>
            </a:r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rot="5400000">
            <a:off x="5105400" y="3352800"/>
            <a:ext cx="7391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1500" b="1" dirty="0" smtClean="0">
                <a:solidFill>
                  <a:schemeClr val="bg1"/>
                </a:solidFill>
              </a:rPr>
              <a:t>Bootstrapping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Fisher’s - Experimental setup  - Results - Ongoing work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14400" y="2133600"/>
            <a:ext cx="779656" cy="216932"/>
            <a:chOff x="4038600" y="-990600"/>
            <a:chExt cx="4572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050792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489704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038600" y="-990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697344" y="2133600"/>
            <a:ext cx="779656" cy="216932"/>
            <a:chOff x="4038600" y="-990600"/>
            <a:chExt cx="457200" cy="152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050792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489704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38600" y="-990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276600" y="4724400"/>
            <a:ext cx="779656" cy="216932"/>
            <a:chOff x="4038600" y="-990600"/>
            <a:chExt cx="457200" cy="1524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050792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89704" y="-990600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038600" y="-990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09600" y="5867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FC = 2                                   FC = 2                                       FC = 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1844</TotalTime>
  <Words>752</Words>
  <Application>Microsoft Office PowerPoint</Application>
  <PresentationFormat>On-screen Show (4:3)</PresentationFormat>
  <Paragraphs>177</Paragraphs>
  <Slides>21</Slides>
  <Notes>2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Adjacency</vt:lpstr>
      <vt:lpstr>Worksheet</vt:lpstr>
      <vt:lpstr>Microsoft Excel Worksheet</vt:lpstr>
      <vt:lpstr>Accurate differential gene expression analysis for RNA-Seq data without replicates</vt:lpstr>
      <vt:lpstr>Outline</vt:lpstr>
      <vt:lpstr>Gene/Isoform Expression Estimation</vt:lpstr>
      <vt:lpstr>Differential Isoform Expression</vt:lpstr>
      <vt:lpstr>Differential Isoform Expression</vt:lpstr>
      <vt:lpstr>Motivation</vt:lpstr>
      <vt:lpstr>Bootstrapping</vt:lpstr>
      <vt:lpstr>Calling DE Genes</vt:lpstr>
      <vt:lpstr>Calling DE Genes</vt:lpstr>
      <vt:lpstr>Calling DE Genes</vt:lpstr>
      <vt:lpstr>Fisher’s Exact Test</vt:lpstr>
      <vt:lpstr>Experimental Setup</vt:lpstr>
      <vt:lpstr>Prediction Classification</vt:lpstr>
      <vt:lpstr>Methods Evaluation</vt:lpstr>
      <vt:lpstr>Results for Illumina Dataset</vt:lpstr>
      <vt:lpstr>Results for ION Torrent Dataset</vt:lpstr>
      <vt:lpstr>Effect of Expression Level on DE Calls</vt:lpstr>
      <vt:lpstr>Effect of Expression Level on DE Calls</vt:lpstr>
      <vt:lpstr>Effect of Expression Level on DE Calls</vt:lpstr>
      <vt:lpstr>What next?</vt:lpstr>
      <vt:lpstr>Acknowledgements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Accurate differential gene expression analysis for RNA-Seq data without replicates</dc:title>
  <dc:creator>Sahar</dc:creator>
  <cp:lastModifiedBy>Sahar</cp:lastModifiedBy>
  <cp:revision>69</cp:revision>
  <dcterms:created xsi:type="dcterms:W3CDTF">2013-05-19T00:24:07Z</dcterms:created>
  <dcterms:modified xsi:type="dcterms:W3CDTF">2013-05-21T15:34:34Z</dcterms:modified>
</cp:coreProperties>
</file>