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79" r:id="rId3"/>
    <p:sldId id="293" r:id="rId4"/>
    <p:sldId id="258" r:id="rId5"/>
    <p:sldId id="259" r:id="rId6"/>
    <p:sldId id="290" r:id="rId7"/>
    <p:sldId id="261" r:id="rId8"/>
    <p:sldId id="262" r:id="rId9"/>
    <p:sldId id="263" r:id="rId10"/>
    <p:sldId id="294" r:id="rId11"/>
    <p:sldId id="295" r:id="rId12"/>
    <p:sldId id="264" r:id="rId13"/>
    <p:sldId id="268" r:id="rId14"/>
    <p:sldId id="269" r:id="rId15"/>
    <p:sldId id="270" r:id="rId16"/>
    <p:sldId id="271" r:id="rId17"/>
    <p:sldId id="272" r:id="rId18"/>
    <p:sldId id="275" r:id="rId19"/>
    <p:sldId id="291" r:id="rId20"/>
    <p:sldId id="292"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1995A-DDED-4390-A0D2-200B078B2419}" type="datetimeFigureOut">
              <a:rPr lang="en-US" smtClean="0"/>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35D49-C538-4B78-8287-BA5523EB204F}" type="slidenum">
              <a:rPr lang="en-US" smtClean="0"/>
              <a:t>‹#›</a:t>
            </a:fld>
            <a:endParaRPr lang="en-US"/>
          </a:p>
        </p:txBody>
      </p:sp>
    </p:spTree>
    <p:extLst>
      <p:ext uri="{BB962C8B-B14F-4D97-AF65-F5344CB8AC3E}">
        <p14:creationId xmlns:p14="http://schemas.microsoft.com/office/powerpoint/2010/main" val="247681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B2EE95-4B47-4823-BD21-41B52718BB8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mn-cs"/>
              </a:rPr>
              <a:t> </a:t>
            </a:r>
            <a:endParaRPr lang="en-US" sz="16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RNA viruses are unable to detect and repair mistakes during replication due to the lack of DNA polymerase.</a:t>
            </a:r>
          </a:p>
          <a:p>
            <a:pPr lvl="0"/>
            <a:r>
              <a:rPr lang="en-US" sz="1200" kern="1200" dirty="0" smtClean="0">
                <a:solidFill>
                  <a:schemeClr val="tx1"/>
                </a:solidFill>
                <a:effectLst/>
                <a:latin typeface="Arial" charset="0"/>
                <a:ea typeface="+mn-ea"/>
                <a:cs typeface="+mn-cs"/>
              </a:rPr>
              <a:t>Mutations are passed down to descendants, producing a family/set of closely related variants of the ancestral genome referred as a quasispecies.</a:t>
            </a:r>
          </a:p>
          <a:p>
            <a:pPr lvl="0"/>
            <a:r>
              <a:rPr lang="en-US" sz="1200" kern="1200" dirty="0" err="1" smtClean="0">
                <a:solidFill>
                  <a:schemeClr val="tx1"/>
                </a:solidFill>
                <a:effectLst/>
                <a:latin typeface="Arial" charset="0"/>
                <a:ea typeface="+mn-ea"/>
                <a:cs typeface="+mn-cs"/>
              </a:rPr>
              <a:t>Qsps</a:t>
            </a:r>
            <a:r>
              <a:rPr lang="en-US" sz="1200" kern="1200" dirty="0" smtClean="0">
                <a:solidFill>
                  <a:schemeClr val="tx1"/>
                </a:solidFill>
                <a:effectLst/>
                <a:latin typeface="Arial" charset="0"/>
                <a:ea typeface="+mn-ea"/>
                <a:cs typeface="+mn-cs"/>
              </a:rPr>
              <a:t> differ in virulence, ability to escape the immune system,  resistance to therapies.</a:t>
            </a:r>
          </a:p>
          <a:p>
            <a:pPr lvl="0"/>
            <a:r>
              <a:rPr lang="en-US" sz="1200" kern="1200" dirty="0" smtClean="0">
                <a:solidFill>
                  <a:schemeClr val="tx1"/>
                </a:solidFill>
                <a:effectLst/>
                <a:latin typeface="Arial" charset="0"/>
                <a:ea typeface="+mn-ea"/>
                <a:cs typeface="+mn-cs"/>
              </a:rPr>
              <a:t>Knowing particular </a:t>
            </a:r>
            <a:r>
              <a:rPr lang="en-US" sz="1200" kern="1200" dirty="0" err="1" smtClean="0">
                <a:solidFill>
                  <a:schemeClr val="tx1"/>
                </a:solidFill>
                <a:effectLst/>
                <a:latin typeface="Arial" charset="0"/>
                <a:ea typeface="+mn-ea"/>
                <a:cs typeface="+mn-cs"/>
              </a:rPr>
              <a:t>qsps</a:t>
            </a:r>
            <a:r>
              <a:rPr lang="en-US" sz="1200" kern="1200" dirty="0" smtClean="0">
                <a:solidFill>
                  <a:schemeClr val="tx1"/>
                </a:solidFill>
                <a:effectLst/>
                <a:latin typeface="Arial" charset="0"/>
                <a:ea typeface="+mn-ea"/>
                <a:cs typeface="+mn-cs"/>
              </a:rPr>
              <a:t> sequences in patient can help</a:t>
            </a:r>
          </a:p>
          <a:p>
            <a:pPr lvl="2"/>
            <a:r>
              <a:rPr lang="en-US" sz="1200" kern="1200" dirty="0" smtClean="0">
                <a:solidFill>
                  <a:schemeClr val="tx1"/>
                </a:solidFill>
                <a:effectLst/>
                <a:latin typeface="Arial" charset="0"/>
                <a:ea typeface="+mn-ea"/>
                <a:cs typeface="+mn-cs"/>
              </a:rPr>
              <a:t>develop more efficient therapy or drug targeting particular </a:t>
            </a:r>
            <a:r>
              <a:rPr lang="en-US" sz="1200" kern="1200" dirty="0" err="1" smtClean="0">
                <a:solidFill>
                  <a:schemeClr val="tx1"/>
                </a:solidFill>
                <a:effectLst/>
                <a:latin typeface="Arial" charset="0"/>
                <a:ea typeface="+mn-ea"/>
                <a:cs typeface="+mn-cs"/>
              </a:rPr>
              <a:t>qsps</a:t>
            </a:r>
            <a:r>
              <a:rPr lang="en-US" sz="1200" kern="1200" dirty="0" smtClean="0">
                <a:solidFill>
                  <a:schemeClr val="tx1"/>
                </a:solidFill>
                <a:effectLst/>
                <a:latin typeface="Arial" charset="0"/>
                <a:ea typeface="+mn-ea"/>
                <a:cs typeface="+mn-cs"/>
              </a:rPr>
              <a:t>.</a:t>
            </a:r>
          </a:p>
          <a:p>
            <a:pPr lvl="2"/>
            <a:r>
              <a:rPr lang="en-US" sz="1200" kern="1200" dirty="0" smtClean="0">
                <a:solidFill>
                  <a:schemeClr val="tx1"/>
                </a:solidFill>
                <a:effectLst/>
                <a:latin typeface="Arial" charset="0"/>
                <a:ea typeface="+mn-ea"/>
                <a:cs typeface="+mn-cs"/>
              </a:rPr>
              <a:t>estimate outcome of treatment for the infected host and minimize side effects.</a:t>
            </a:r>
          </a:p>
          <a:p>
            <a:endParaRPr lang="en-US" dirty="0" smtClean="0"/>
          </a:p>
        </p:txBody>
      </p:sp>
      <p:sp>
        <p:nvSpPr>
          <p:cNvPr id="66564" name="Slide Number Placeholder 3"/>
          <p:cNvSpPr>
            <a:spLocks noGrp="1"/>
          </p:cNvSpPr>
          <p:nvPr>
            <p:ph type="sldNum" sz="quarter" idx="5"/>
          </p:nvPr>
        </p:nvSpPr>
        <p:spPr>
          <a:noFill/>
        </p:spPr>
        <p:txBody>
          <a:bodyPr/>
          <a:lstStyle/>
          <a:p>
            <a:fld id="{12C020B9-C586-4D24-BF13-0DC265DAA087}"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eaLnBrk="1" hangingPunct="1"/>
            <a:r>
              <a:rPr lang="en-US" smtClean="0">
                <a:latin typeface="Times" pitchFamily="-112" charset="0"/>
                <a:cs typeface="Times" pitchFamily="-112" charset="0"/>
                <a:sym typeface="Times" pitchFamily="-112" charset="0"/>
              </a:rPr>
              <a:t>Signs occur after an incubation period of 18-48 hr. Spread to other birds is rapid, and morbidity may be nearly 100%. The nature and severity of the disease are influenced by the age and immune status of the flock and virulence of the causal strain. Young chickens cough, sneeze, and have tracheal rales for 10-14 days. Wet eyes and dyspnea may be seen, and facial swelling may also occur ccasionally, particularly with concurrent bacterial infection of the sinuses. In broiler chickens, IBV infection is a major cause of poor feed conversion, reduced growth rate, and condemnation of meat at processing. Nephropathogenic strains can produce interstitial nephritis with high mortality (up to 60%) in young chickens. In most outbreaks, however, mortality is 5%, although secondary bacterial infections may cause higher losses.</a:t>
            </a:r>
          </a:p>
          <a:p>
            <a:pPr eaLnBrk="1" hangingPunct="1"/>
            <a:r>
              <a:rPr lang="en-US" smtClean="0">
                <a:latin typeface="Times" pitchFamily="-112" charset="0"/>
                <a:cs typeface="Times" pitchFamily="-112" charset="0"/>
                <a:sym typeface="Times" pitchFamily="-112" charset="0"/>
              </a:rPr>
              <a:t>In layers, egg production may drop 5-50%, and eggs are often misshapen, thin-shelled, and contain watery albumen. Egg production and egg quality generally return to near normal levels in most birds on recovery.</a:t>
            </a:r>
          </a:p>
          <a:p>
            <a:pPr eaLnBrk="1" hangingPunct="1">
              <a:spcBef>
                <a:spcPts val="413"/>
              </a:spcBef>
            </a:pP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Amt of variability in </a:t>
            </a:r>
            <a:r>
              <a:rPr lang="en-US" dirty="0" err="1" smtClean="0"/>
              <a:t>quasispecies</a:t>
            </a:r>
            <a:r>
              <a:rPr lang="en-US" baseline="0" dirty="0" smtClean="0"/>
              <a:t> on a window basis – window of 300bp, placed at shifts of 10 </a:t>
            </a:r>
            <a:r>
              <a:rPr lang="en-US" baseline="0" dirty="0" err="1" smtClean="0"/>
              <a:t>bp</a:t>
            </a:r>
            <a:endParaRPr lang="en-US" baseline="0" dirty="0" smtClean="0"/>
          </a:p>
          <a:p>
            <a:r>
              <a:rPr lang="en-US" baseline="0" dirty="0" smtClean="0"/>
              <a:t>Sequences – different ones may agree within this window</a:t>
            </a:r>
          </a:p>
          <a:p>
            <a:r>
              <a:rPr lang="en-US" baseline="0" dirty="0" smtClean="0"/>
              <a:t>2,20parameters = less aggressive many collapsed by highly variable regions up to 60 different alleles in a 300bp window</a:t>
            </a:r>
          </a:p>
          <a:p>
            <a:r>
              <a:rPr lang="en-US" baseline="0" dirty="0" smtClean="0"/>
              <a:t>Matches well with the mutations in highly variable region from IBV </a:t>
            </a:r>
            <a:r>
              <a:rPr lang="en-US" baseline="0" dirty="0" err="1" smtClean="0"/>
              <a:t>pusblished</a:t>
            </a:r>
            <a:r>
              <a:rPr lang="en-US" baseline="0" dirty="0" smtClean="0"/>
              <a:t> figure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Sample42 was collected from infected chicken long time ago, we don't know if they were vaccinated or not.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Sample Vaccine is the vaccine itself -- not from chicken.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Samples 1-4 were collected from chicken after vaccination at different times (but they are not a time series, since they don't come from the same chicken farm).</a:t>
            </a:r>
          </a:p>
          <a:p>
            <a:endParaRPr lang="en-US" dirty="0"/>
          </a:p>
        </p:txBody>
      </p:sp>
      <p:sp>
        <p:nvSpPr>
          <p:cNvPr id="4" name="Slide Number Placeholder 3"/>
          <p:cNvSpPr>
            <a:spLocks noGrp="1"/>
          </p:cNvSpPr>
          <p:nvPr>
            <p:ph type="sldNum" sz="quarter" idx="10"/>
          </p:nvPr>
        </p:nvSpPr>
        <p:spPr/>
        <p:txBody>
          <a:bodyPr/>
          <a:lstStyle/>
          <a:p>
            <a:pPr>
              <a:defRPr/>
            </a:pPr>
            <a:fld id="{4BB2EE95-4B47-4823-BD21-41B52718BB8A}" type="slidenum">
              <a:rPr lang="en-US" smtClean="0"/>
              <a:pPr>
                <a:defRPr/>
              </a:pPr>
              <a:t>8</a:t>
            </a:fld>
            <a:endParaRPr lang="en-US"/>
          </a:p>
        </p:txBody>
      </p:sp>
    </p:spTree>
    <p:extLst>
      <p:ext uri="{BB962C8B-B14F-4D97-AF65-F5344CB8AC3E}">
        <p14:creationId xmlns:p14="http://schemas.microsoft.com/office/powerpoint/2010/main" val="204388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latin typeface="Arial" pitchFamily="34" charset="0"/>
            </a:endParaRPr>
          </a:p>
        </p:txBody>
      </p:sp>
      <p:sp>
        <p:nvSpPr>
          <p:cNvPr id="34819" name="Slide Number Placeholder 3"/>
          <p:cNvSpPr>
            <a:spLocks noGrp="1"/>
          </p:cNvSpPr>
          <p:nvPr>
            <p:ph type="sldNum" sz="quarter" idx="5"/>
          </p:nvPr>
        </p:nvSpPr>
        <p:spPr>
          <a:xfrm>
            <a:off x="3885275" y="8684899"/>
            <a:ext cx="2971092" cy="457639"/>
          </a:xfrm>
          <a:noFill/>
        </p:spPr>
        <p:txBody>
          <a:bodyPr/>
          <a:lstStyle/>
          <a:p>
            <a:fld id="{EC01FBF8-B4C5-4A08-9CE9-D91B909491A4}"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1" kern="1200" dirty="0" smtClean="0">
                <a:solidFill>
                  <a:schemeClr val="tx1"/>
                </a:solidFill>
                <a:latin typeface="Arial" charset="0"/>
                <a:ea typeface="+mn-ea"/>
                <a:cs typeface="+mn-cs"/>
              </a:rPr>
              <a:t>Reads validation Method:</a:t>
            </a:r>
          </a:p>
          <a:p>
            <a:r>
              <a:rPr lang="en-US" sz="1050" i="1" kern="1200" dirty="0" smtClean="0">
                <a:solidFill>
                  <a:schemeClr val="tx1"/>
                </a:solidFill>
                <a:latin typeface="Arial" charset="0"/>
                <a:ea typeface="+mn-ea"/>
                <a:cs typeface="+mn-cs"/>
              </a:rPr>
              <a:t>1-Get </a:t>
            </a:r>
            <a:r>
              <a:rPr lang="en-US" sz="1050" i="1" u="sng" kern="1200" dirty="0" smtClean="0">
                <a:solidFill>
                  <a:schemeClr val="tx1"/>
                </a:solidFill>
                <a:latin typeface="Arial" charset="0"/>
                <a:ea typeface="+mn-ea"/>
                <a:cs typeface="+mn-cs"/>
              </a:rPr>
              <a:t>sanger clones</a:t>
            </a:r>
          </a:p>
          <a:p>
            <a:r>
              <a:rPr lang="en-US" sz="1050" i="1" kern="1200" dirty="0" smtClean="0">
                <a:solidFill>
                  <a:schemeClr val="tx1"/>
                </a:solidFill>
                <a:latin typeface="Arial" charset="0"/>
                <a:ea typeface="+mn-ea"/>
                <a:cs typeface="+mn-cs"/>
              </a:rPr>
              <a:t>2-for each clone in </a:t>
            </a:r>
            <a:r>
              <a:rPr lang="en-US" sz="1050" i="1" kern="1200" dirty="0" err="1" smtClean="0">
                <a:solidFill>
                  <a:schemeClr val="tx1"/>
                </a:solidFill>
                <a:latin typeface="Arial" charset="0"/>
                <a:ea typeface="+mn-ea"/>
                <a:cs typeface="+mn-cs"/>
              </a:rPr>
              <a:t>data,map</a:t>
            </a:r>
            <a:r>
              <a:rPr lang="en-US" sz="1050" i="1" kern="1200" dirty="0" smtClean="0">
                <a:solidFill>
                  <a:schemeClr val="tx1"/>
                </a:solidFill>
                <a:latin typeface="Arial" charset="0"/>
                <a:ea typeface="+mn-ea"/>
                <a:cs typeface="+mn-cs"/>
              </a:rPr>
              <a:t> reads to this single clone.</a:t>
            </a:r>
          </a:p>
          <a:p>
            <a:r>
              <a:rPr lang="en-US" sz="1050" i="1" kern="1200" dirty="0" smtClean="0">
                <a:solidFill>
                  <a:schemeClr val="tx1"/>
                </a:solidFill>
                <a:latin typeface="Arial" charset="0"/>
                <a:ea typeface="+mn-ea"/>
                <a:cs typeface="+mn-cs"/>
              </a:rPr>
              <a:t>3-if reads edit distance = threshold ==&gt; add it to that mismatch class</a:t>
            </a:r>
            <a:endParaRPr lang="en-US" sz="1050" i="1" u="sng" kern="1200" dirty="0" smtClean="0">
              <a:solidFill>
                <a:schemeClr val="tx1"/>
              </a:solidFill>
              <a:latin typeface="Arial" charset="0"/>
              <a:ea typeface="+mn-ea"/>
              <a:cs typeface="+mn-cs"/>
            </a:endParaRPr>
          </a:p>
          <a:p>
            <a:r>
              <a:rPr lang="en-US" sz="1050" i="1" kern="1200" dirty="0" smtClean="0">
                <a:solidFill>
                  <a:schemeClr val="tx1"/>
                </a:solidFill>
                <a:latin typeface="Arial" charset="0"/>
                <a:ea typeface="+mn-ea"/>
                <a:cs typeface="+mn-cs"/>
              </a:rPr>
              <a:t>4-report </a:t>
            </a:r>
            <a:r>
              <a:rPr lang="en-US" sz="1050" i="1" kern="1200" dirty="0" err="1" smtClean="0">
                <a:solidFill>
                  <a:schemeClr val="tx1"/>
                </a:solidFill>
                <a:latin typeface="Arial" charset="0"/>
                <a:ea typeface="+mn-ea"/>
                <a:cs typeface="+mn-cs"/>
              </a:rPr>
              <a:t>avg.coverage</a:t>
            </a:r>
            <a:endParaRPr lang="en-US" sz="1050" i="1" kern="1200" dirty="0" smtClean="0">
              <a:solidFill>
                <a:schemeClr val="tx1"/>
              </a:solidFill>
              <a:latin typeface="Arial" charset="0"/>
              <a:ea typeface="+mn-ea"/>
              <a:cs typeface="+mn-cs"/>
            </a:endParaRPr>
          </a:p>
          <a:p>
            <a:r>
              <a:rPr lang="en-US" sz="1050" i="1" kern="1200" dirty="0" smtClean="0">
                <a:solidFill>
                  <a:schemeClr val="tx1"/>
                </a:solidFill>
                <a:latin typeface="Arial" charset="0"/>
                <a:ea typeface="+mn-ea"/>
                <a:cs typeface="+mn-cs"/>
              </a:rPr>
              <a:t>5-repeat step 2-4 for all clones in the data set</a:t>
            </a:r>
          </a:p>
          <a:p>
            <a:r>
              <a:rPr lang="en-US" sz="1050" i="1" kern="1200" baseline="0" dirty="0" smtClean="0">
                <a:solidFill>
                  <a:schemeClr val="tx1"/>
                </a:solidFill>
                <a:latin typeface="Arial" charset="0"/>
                <a:ea typeface="+mn-ea"/>
                <a:cs typeface="+mn-cs"/>
              </a:rPr>
              <a:t>Algorithm:</a:t>
            </a:r>
          </a:p>
          <a:p>
            <a:r>
              <a:rPr lang="en-US" sz="1050" i="1" kern="1200" baseline="0" dirty="0" smtClean="0">
                <a:solidFill>
                  <a:schemeClr val="tx1"/>
                </a:solidFill>
                <a:latin typeface="Arial" charset="0"/>
                <a:ea typeface="+mn-ea"/>
                <a:cs typeface="+mn-cs"/>
              </a:rPr>
              <a:t>For each correction method reads:</a:t>
            </a:r>
          </a:p>
          <a:p>
            <a:r>
              <a:rPr lang="en-US" sz="1200" i="1" kern="1200" dirty="0" smtClean="0">
                <a:solidFill>
                  <a:schemeClr val="tx1"/>
                </a:solidFill>
                <a:latin typeface="Arial" charset="0"/>
                <a:ea typeface="+mn-ea"/>
                <a:cs typeface="+mn-cs"/>
              </a:rPr>
              <a:t>    for each clone:</a:t>
            </a:r>
          </a:p>
          <a:p>
            <a:r>
              <a:rPr lang="en-US" sz="1200" i="1" kern="1200" dirty="0" smtClean="0">
                <a:solidFill>
                  <a:schemeClr val="tx1"/>
                </a:solidFill>
                <a:latin typeface="Arial" charset="0"/>
                <a:ea typeface="+mn-ea"/>
                <a:cs typeface="+mn-cs"/>
              </a:rPr>
              <a:t>        get all reads categories to that clone(0,1,...,15 mismatches classes)</a:t>
            </a:r>
          </a:p>
          <a:p>
            <a:r>
              <a:rPr lang="en-US" sz="1200" i="1" kern="1200" dirty="0" smtClean="0">
                <a:solidFill>
                  <a:schemeClr val="tx1"/>
                </a:solidFill>
                <a:latin typeface="Arial" charset="0"/>
                <a:ea typeface="+mn-ea"/>
                <a:cs typeface="+mn-cs"/>
              </a:rPr>
              <a:t>        for each reads category:</a:t>
            </a:r>
          </a:p>
          <a:p>
            <a:r>
              <a:rPr lang="en-US" sz="1200" i="1" kern="1200" dirty="0" smtClean="0">
                <a:solidFill>
                  <a:schemeClr val="tx1"/>
                </a:solidFill>
                <a:latin typeface="Arial" charset="0"/>
                <a:ea typeface="+mn-ea"/>
                <a:cs typeface="+mn-cs"/>
              </a:rPr>
              <a:t>            compute the average coverage</a:t>
            </a:r>
          </a:p>
          <a:p>
            <a:r>
              <a:rPr lang="en-US" sz="1200" i="1" kern="1200" dirty="0" smtClean="0">
                <a:solidFill>
                  <a:schemeClr val="tx1"/>
                </a:solidFill>
                <a:latin typeface="Arial" charset="0"/>
                <a:ea typeface="+mn-ea"/>
                <a:cs typeface="+mn-cs"/>
              </a:rPr>
              <a:t>            plot (</a:t>
            </a:r>
            <a:r>
              <a:rPr lang="en-US" sz="1200" i="1" kern="1200" dirty="0" err="1" smtClean="0">
                <a:solidFill>
                  <a:schemeClr val="tx1"/>
                </a:solidFill>
                <a:latin typeface="Arial" charset="0"/>
                <a:ea typeface="+mn-ea"/>
                <a:cs typeface="+mn-cs"/>
              </a:rPr>
              <a:t>reads_category,average</a:t>
            </a:r>
            <a:r>
              <a:rPr lang="en-US" sz="1200" i="1" kern="1200" dirty="0" smtClean="0">
                <a:solidFill>
                  <a:schemeClr val="tx1"/>
                </a:solidFill>
                <a:latin typeface="Arial" charset="0"/>
                <a:ea typeface="+mn-ea"/>
                <a:cs typeface="+mn-cs"/>
              </a:rPr>
              <a:t> coverage)</a:t>
            </a:r>
            <a:endParaRPr lang="en-US" sz="1050" dirty="0" smtClean="0"/>
          </a:p>
          <a:p>
            <a:r>
              <a:rPr lang="en-US" sz="1050" dirty="0" smtClean="0"/>
              <a:t>--------------------</a:t>
            </a:r>
          </a:p>
          <a:p>
            <a:r>
              <a:rPr lang="en-US" sz="1050" i="1" kern="1200" dirty="0" smtClean="0">
                <a:solidFill>
                  <a:schemeClr val="tx1"/>
                </a:solidFill>
                <a:latin typeface="Arial" charset="0"/>
                <a:ea typeface="+mn-ea"/>
                <a:cs typeface="+mn-cs"/>
              </a:rPr>
              <a:t>Validation</a:t>
            </a:r>
            <a:r>
              <a:rPr lang="en-US" sz="1050" i="1" kern="1200" baseline="0" dirty="0" smtClean="0">
                <a:solidFill>
                  <a:schemeClr val="tx1"/>
                </a:solidFill>
                <a:latin typeface="Arial" charset="0"/>
                <a:ea typeface="+mn-ea"/>
                <a:cs typeface="+mn-cs"/>
              </a:rPr>
              <a:t> of Correction Method</a:t>
            </a:r>
            <a:endParaRPr lang="en-US" sz="1050" i="1" kern="1200" dirty="0" smtClean="0">
              <a:solidFill>
                <a:schemeClr val="tx1"/>
              </a:solidFill>
              <a:latin typeface="Arial" charset="0"/>
              <a:ea typeface="+mn-ea"/>
              <a:cs typeface="+mn-cs"/>
            </a:endParaRPr>
          </a:p>
          <a:p>
            <a:r>
              <a:rPr lang="en-US" sz="1050" i="1" kern="1200" dirty="0" smtClean="0">
                <a:solidFill>
                  <a:schemeClr val="tx1"/>
                </a:solidFill>
                <a:latin typeface="Arial" charset="0"/>
                <a:ea typeface="+mn-ea"/>
                <a:cs typeface="+mn-cs"/>
              </a:rPr>
              <a:t>-We measured the closest editing distance between each read to closest </a:t>
            </a:r>
            <a:r>
              <a:rPr lang="en-US" sz="1050" i="1" u="sng" kern="1200" dirty="0" smtClean="0">
                <a:solidFill>
                  <a:schemeClr val="tx1"/>
                </a:solidFill>
                <a:latin typeface="Arial" charset="0"/>
                <a:ea typeface="+mn-ea"/>
                <a:cs typeface="+mn-cs"/>
              </a:rPr>
              <a:t>sanger clone(take the minimum)</a:t>
            </a:r>
            <a:r>
              <a:rPr lang="en-US" sz="1050" i="1" kern="1200" dirty="0" smtClean="0">
                <a:solidFill>
                  <a:schemeClr val="tx1"/>
                </a:solidFill>
                <a:latin typeface="Arial" charset="0"/>
                <a:ea typeface="+mn-ea"/>
                <a:cs typeface="+mn-cs"/>
              </a:rPr>
              <a:t> we don't care about </a:t>
            </a:r>
            <a:r>
              <a:rPr lang="en-US" sz="1050" i="1" u="sng" kern="1200" dirty="0" smtClean="0">
                <a:solidFill>
                  <a:schemeClr val="tx1"/>
                </a:solidFill>
                <a:latin typeface="Arial" charset="0"/>
                <a:ea typeface="+mn-ea"/>
                <a:cs typeface="+mn-cs"/>
              </a:rPr>
              <a:t>sanger clones themselves</a:t>
            </a:r>
          </a:p>
          <a:p>
            <a:r>
              <a:rPr lang="en-US" sz="1050" i="1" kern="1200" dirty="0" smtClean="0">
                <a:solidFill>
                  <a:schemeClr val="tx1"/>
                </a:solidFill>
                <a:latin typeface="Arial" charset="0"/>
                <a:ea typeface="+mn-ea"/>
                <a:cs typeface="+mn-cs"/>
              </a:rPr>
              <a:t>-Then we count the number of reads for each editing distance (how many reads per </a:t>
            </a:r>
            <a:r>
              <a:rPr lang="en-US" sz="1050" i="1" u="sng" kern="1200" dirty="0" smtClean="0">
                <a:solidFill>
                  <a:schemeClr val="tx1"/>
                </a:solidFill>
                <a:latin typeface="Arial" charset="0"/>
                <a:ea typeface="+mn-ea"/>
                <a:cs typeface="+mn-cs"/>
              </a:rPr>
              <a:t>min. edit distance) </a:t>
            </a:r>
          </a:p>
          <a:p>
            <a:endParaRPr lang="en-US" sz="1050" dirty="0" smtClean="0"/>
          </a:p>
          <a:p>
            <a:r>
              <a:rPr lang="en-US" sz="900" i="1" kern="1200" dirty="0" smtClean="0">
                <a:solidFill>
                  <a:schemeClr val="tx1"/>
                </a:solidFill>
                <a:latin typeface="Arial" charset="0"/>
                <a:ea typeface="+mn-ea"/>
                <a:cs typeface="+mn-cs"/>
              </a:rPr>
              <a:t>Algorithm:#better than above explanation</a:t>
            </a:r>
          </a:p>
          <a:p>
            <a:r>
              <a:rPr lang="en-US" sz="900" i="1" kern="1200" dirty="0" smtClean="0">
                <a:solidFill>
                  <a:schemeClr val="tx1"/>
                </a:solidFill>
                <a:latin typeface="Arial" charset="0"/>
                <a:ea typeface="+mn-ea"/>
                <a:cs typeface="+mn-cs"/>
              </a:rPr>
              <a:t>for each correction method:</a:t>
            </a:r>
          </a:p>
          <a:p>
            <a:r>
              <a:rPr lang="en-US" sz="900" i="1" kern="1200" dirty="0" smtClean="0">
                <a:solidFill>
                  <a:schemeClr val="tx1"/>
                </a:solidFill>
                <a:latin typeface="Arial" charset="0"/>
                <a:ea typeface="+mn-ea"/>
                <a:cs typeface="+mn-cs"/>
              </a:rPr>
              <a:t>   get all reads categories(minimum edit distance for some clone(for all clones))</a:t>
            </a:r>
          </a:p>
          <a:p>
            <a:r>
              <a:rPr lang="en-US" sz="900" i="1" kern="1200" dirty="0" smtClean="0">
                <a:solidFill>
                  <a:schemeClr val="tx1"/>
                </a:solidFill>
                <a:latin typeface="Arial" charset="0"/>
                <a:ea typeface="+mn-ea"/>
                <a:cs typeface="+mn-cs"/>
              </a:rPr>
              <a:t>   for each read category:</a:t>
            </a:r>
          </a:p>
          <a:p>
            <a:r>
              <a:rPr lang="en-US" sz="900" i="1" kern="1200" dirty="0" smtClean="0">
                <a:solidFill>
                  <a:schemeClr val="tx1"/>
                </a:solidFill>
                <a:latin typeface="Arial" charset="0"/>
                <a:ea typeface="+mn-ea"/>
                <a:cs typeface="+mn-cs"/>
              </a:rPr>
              <a:t>      count number of reads</a:t>
            </a:r>
          </a:p>
          <a:p>
            <a:r>
              <a:rPr lang="en-US" sz="900" i="1" kern="1200" dirty="0" smtClean="0">
                <a:solidFill>
                  <a:schemeClr val="tx1"/>
                </a:solidFill>
                <a:latin typeface="Arial" charset="0"/>
                <a:ea typeface="+mn-ea"/>
                <a:cs typeface="+mn-cs"/>
              </a:rPr>
              <a:t>      plot(</a:t>
            </a:r>
            <a:r>
              <a:rPr lang="en-US" sz="900" i="1" kern="1200" dirty="0" err="1" smtClean="0">
                <a:solidFill>
                  <a:schemeClr val="tx1"/>
                </a:solidFill>
                <a:latin typeface="Arial" charset="0"/>
                <a:ea typeface="+mn-ea"/>
                <a:cs typeface="+mn-cs"/>
              </a:rPr>
              <a:t>read_category,number</a:t>
            </a:r>
            <a:r>
              <a:rPr lang="en-US" sz="900" i="1" kern="1200" dirty="0" smtClean="0">
                <a:solidFill>
                  <a:schemeClr val="tx1"/>
                </a:solidFill>
                <a:latin typeface="Arial" charset="0"/>
                <a:ea typeface="+mn-ea"/>
                <a:cs typeface="+mn-cs"/>
              </a:rPr>
              <a:t> of reads)</a:t>
            </a:r>
            <a:endParaRPr lang="en-US" sz="900" dirty="0" smtClean="0"/>
          </a:p>
          <a:p>
            <a:endParaRPr lang="en-US" sz="1050" dirty="0"/>
          </a:p>
        </p:txBody>
      </p:sp>
      <p:sp>
        <p:nvSpPr>
          <p:cNvPr id="4" name="Slide Number Placeholder 3"/>
          <p:cNvSpPr>
            <a:spLocks noGrp="1"/>
          </p:cNvSpPr>
          <p:nvPr>
            <p:ph type="sldNum" sz="quarter" idx="10"/>
          </p:nvPr>
        </p:nvSpPr>
        <p:spPr/>
        <p:txBody>
          <a:bodyPr/>
          <a:lstStyle/>
          <a:p>
            <a:pPr>
              <a:defRPr/>
            </a:pPr>
            <a:fld id="{4BB2EE95-4B47-4823-BD21-41B52718BB8A}" type="slidenum">
              <a:rPr lang="en-US" smtClean="0"/>
              <a:pPr>
                <a:defRPr/>
              </a:pPr>
              <a:t>13</a:t>
            </a:fld>
            <a:endParaRPr lang="en-US"/>
          </a:p>
        </p:txBody>
      </p:sp>
    </p:spTree>
    <p:extLst>
      <p:ext uri="{BB962C8B-B14F-4D97-AF65-F5344CB8AC3E}">
        <p14:creationId xmlns:p14="http://schemas.microsoft.com/office/powerpoint/2010/main" val="30646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Distance to True Quasispecies(sensitivity):</a:t>
                </a:r>
              </a:p>
              <a:p>
                <a:r>
                  <a:rPr lang="en-US" dirty="0" smtClean="0"/>
                  <a:t>How well we predicted sanger</a:t>
                </a:r>
                <a:r>
                  <a:rPr lang="en-US" baseline="0" dirty="0" smtClean="0"/>
                  <a:t> </a:t>
                </a:r>
                <a:r>
                  <a:rPr lang="en-US" baseline="0" smtClean="0"/>
                  <a:t>clones </a:t>
                </a:r>
              </a:p>
              <a:p>
                <a:r>
                  <a:rPr lang="en-US" smtClean="0"/>
                  <a:t>DTQ=sum(min(column</a:t>
                </a:r>
                <a:r>
                  <a:rPr lang="en-US" dirty="0" smtClean="0"/>
                  <a:t>)*</a:t>
                </a:r>
                <a:r>
                  <a:rPr lang="en-US" dirty="0" err="1" smtClean="0"/>
                  <a:t>clone_freq</a:t>
                </a:r>
                <a:r>
                  <a:rPr lang="en-US" dirty="0" smtClean="0"/>
                  <a:t>) over all columns</a:t>
                </a:r>
                <a14:m>
                  <m:oMath xmlns:m="http://schemas.openxmlformats.org/officeDocument/2006/math">
                    <m:r>
                      <a:rPr lang="en-US" b="0" i="0" smtClean="0">
                        <a:latin typeface="Cambria Math"/>
                      </a:rPr>
                      <m:t>  </m:t>
                    </m:r>
                    <m:r>
                      <m:rPr>
                        <m:sty m:val="p"/>
                      </m:rPr>
                      <a:rPr lang="en-US" b="0" i="0" smtClean="0">
                        <a:latin typeface="Cambria Math"/>
                      </a:rPr>
                      <m:t>DTQ</m:t>
                    </m:r>
                    <m:r>
                      <a:rPr lang="en-US" b="0" i="1" smtClean="0">
                        <a:latin typeface="Cambria Math"/>
                      </a:rPr>
                      <m:t>=</m:t>
                    </m:r>
                    <m:nary>
                      <m:naryPr>
                        <m:chr m:val="∑"/>
                        <m:ctrlPr>
                          <a:rPr lang="pt-BR" i="1" smtClean="0">
                            <a:latin typeface="Cambria Math"/>
                          </a:rPr>
                        </m:ctrlPr>
                      </m:naryPr>
                      <m:sub>
                        <m:r>
                          <m:rPr>
                            <m:brk m:alnAt="23"/>
                          </m:rPr>
                          <a:rPr lang="en-US" b="0" i="1" smtClean="0">
                            <a:latin typeface="Cambria Math"/>
                          </a:rPr>
                          <m:t>𝑖</m:t>
                        </m:r>
                        <m:r>
                          <a:rPr lang="pt-BR" i="1" smtClean="0">
                            <a:latin typeface="Cambria Math"/>
                          </a:rPr>
                          <m:t>=1</m:t>
                        </m:r>
                      </m:sub>
                      <m:sup>
                        <m:r>
                          <a:rPr lang="en-US" b="0" i="1" smtClean="0">
                            <a:latin typeface="Cambria Math"/>
                          </a:rPr>
                          <m:t>𝑛</m:t>
                        </m:r>
                      </m:sup>
                      <m:e>
                        <m:d>
                          <m:dPr>
                            <m:ctrlPr>
                              <a:rPr lang="pt-BR" i="1" smtClean="0">
                                <a:latin typeface="Cambria Math"/>
                              </a:rPr>
                            </m:ctrlPr>
                          </m:dPr>
                          <m:e>
                            <m:r>
                              <m:rPr>
                                <m:sty m:val="p"/>
                              </m:rPr>
                              <a:rPr lang="en-US" b="0" i="0" smtClean="0">
                                <a:latin typeface="Cambria Math"/>
                              </a:rPr>
                              <m:t>min</m:t>
                            </m:r>
                            <m:r>
                              <a:rPr lang="en-US" b="0" i="1" smtClean="0">
                                <a:latin typeface="Cambria Math"/>
                              </a:rPr>
                              <m:t>𝑖𝑚𝑢𝑚</m:t>
                            </m:r>
                            <m:r>
                              <a:rPr lang="en-US" b="0" i="1" smtClean="0">
                                <a:latin typeface="Cambria Math"/>
                              </a:rPr>
                              <m:t> </m:t>
                            </m:r>
                            <m:r>
                              <a:rPr lang="en-US" b="0" i="1" smtClean="0">
                                <a:latin typeface="Cambria Math"/>
                              </a:rPr>
                              <m:t>𝑑𝑖𝑠𝑡𝑎𝑛𝑐𝑒</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𝑐𝑜𝑙𝑢𝑚𝑛𝑖</m:t>
                            </m:r>
                            <m:r>
                              <a:rPr lang="en-US" b="0" i="1" smtClean="0">
                                <a:latin typeface="Cambria Math"/>
                              </a:rPr>
                              <m:t> ∗</m:t>
                            </m:r>
                            <m:r>
                              <a:rPr lang="en-US" b="0" i="1" smtClean="0">
                                <a:latin typeface="Cambria Math"/>
                              </a:rPr>
                              <m:t>𝑐𝑙𝑜𝑛𝑒</m:t>
                            </m:r>
                            <m:r>
                              <a:rPr lang="en-US" b="0" i="1" smtClean="0">
                                <a:latin typeface="Cambria Math"/>
                              </a:rPr>
                              <m:t> </m:t>
                            </m:r>
                            <m:r>
                              <a:rPr lang="en-US" b="0" i="1" smtClean="0">
                                <a:latin typeface="Cambria Math"/>
                              </a:rPr>
                              <m:t>𝑓𝑟𝑒𝑞𝑢𝑒𝑛𝑐𝑦</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𝑐𝑜𝑢𝑚𝑛𝑖</m:t>
                            </m:r>
                          </m:e>
                        </m:d>
                      </m:e>
                    </m:nary>
                  </m:oMath>
                </a14:m>
                <a:r>
                  <a:rPr lang="en-US" dirty="0" smtClean="0"/>
                  <a:t> </a:t>
                </a:r>
              </a:p>
              <a:p>
                <a:r>
                  <a:rPr lang="en-US" dirty="0" smtClean="0"/>
                  <a:t>where n: number of clones</a:t>
                </a:r>
                <a:endParaRPr lang="en-US" dirty="0"/>
              </a:p>
              <a:p>
                <a:r>
                  <a:rPr lang="en-US" dirty="0" smtClean="0"/>
                  <a:t>------------------------------------</a:t>
                </a:r>
              </a:p>
              <a:p>
                <a:r>
                  <a:rPr lang="en-US" dirty="0" smtClean="0"/>
                  <a:t>Average Prediction Error:</a:t>
                </a:r>
              </a:p>
              <a:p>
                <a:r>
                  <a:rPr lang="en-US" dirty="0" smtClean="0"/>
                  <a:t>How good our prediction is (similar</a:t>
                </a:r>
                <a:r>
                  <a:rPr lang="en-US" baseline="0" dirty="0" smtClean="0"/>
                  <a:t> to </a:t>
                </a:r>
                <a:r>
                  <a:rPr lang="en-US" baseline="0" dirty="0" err="1" smtClean="0"/>
                  <a:t>ppv</a:t>
                </a:r>
                <a:r>
                  <a:rPr lang="en-US" dirty="0" smtClean="0"/>
                  <a:t>)</a:t>
                </a:r>
              </a:p>
              <a:p>
                <a:r>
                  <a:rPr lang="en-US" dirty="0" smtClean="0"/>
                  <a:t>APE=sum(min(row)*</a:t>
                </a:r>
                <a:r>
                  <a:rPr lang="en-US" dirty="0" err="1" smtClean="0"/>
                  <a:t>qsps_freq</a:t>
                </a:r>
                <a:r>
                  <a:rPr lang="en-US" dirty="0" smtClean="0"/>
                  <a:t>) over all rows </a:t>
                </a:r>
                <a14:m>
                  <m:oMath xmlns:m="http://schemas.openxmlformats.org/officeDocument/2006/math">
                    <m:r>
                      <m:rPr>
                        <m:sty m:val="p"/>
                      </m:rPr>
                      <a:rPr lang="en-US" b="0" i="0" smtClean="0">
                        <a:latin typeface="Cambria Math"/>
                      </a:rPr>
                      <m:t>APE</m:t>
                    </m:r>
                    <m:r>
                      <a:rPr lang="en-US" b="0" i="1" smtClean="0">
                        <a:latin typeface="Cambria Math"/>
                      </a:rPr>
                      <m:t>=</m:t>
                    </m:r>
                    <m:nary>
                      <m:naryPr>
                        <m:chr m:val="∑"/>
                        <m:ctrlPr>
                          <a:rPr lang="pt-BR" i="1" smtClean="0">
                            <a:latin typeface="Cambria Math"/>
                          </a:rPr>
                        </m:ctrlPr>
                      </m:naryPr>
                      <m:sub>
                        <m:r>
                          <m:rPr>
                            <m:brk m:alnAt="23"/>
                          </m:rPr>
                          <a:rPr lang="en-US" b="0" i="1" smtClean="0">
                            <a:latin typeface="Cambria Math"/>
                          </a:rPr>
                          <m:t>𝑖</m:t>
                        </m:r>
                        <m:r>
                          <a:rPr lang="pt-BR" i="1" smtClean="0">
                            <a:latin typeface="Cambria Math"/>
                          </a:rPr>
                          <m:t>=1</m:t>
                        </m:r>
                      </m:sub>
                      <m:sup>
                        <m:r>
                          <a:rPr lang="en-US" b="0" i="1" smtClean="0">
                            <a:latin typeface="Cambria Math"/>
                          </a:rPr>
                          <m:t>𝑚</m:t>
                        </m:r>
                      </m:sup>
                      <m:e>
                        <m:d>
                          <m:dPr>
                            <m:ctrlPr>
                              <a:rPr lang="pt-BR" i="1" smtClean="0">
                                <a:latin typeface="Cambria Math"/>
                              </a:rPr>
                            </m:ctrlPr>
                          </m:dPr>
                          <m:e>
                            <m:r>
                              <m:rPr>
                                <m:sty m:val="p"/>
                              </m:rPr>
                              <a:rPr lang="en-US" b="0" i="0" smtClean="0">
                                <a:latin typeface="Cambria Math"/>
                              </a:rPr>
                              <m:t>min</m:t>
                            </m:r>
                            <m:r>
                              <a:rPr lang="en-US" b="0" i="1" smtClean="0">
                                <a:latin typeface="Cambria Math"/>
                              </a:rPr>
                              <m:t>𝑖𝑚𝑢𝑚</m:t>
                            </m:r>
                            <m:r>
                              <a:rPr lang="en-US" b="0" i="1" smtClean="0">
                                <a:latin typeface="Cambria Math"/>
                              </a:rPr>
                              <m:t> </m:t>
                            </m:r>
                            <m:r>
                              <a:rPr lang="en-US" b="0" i="1" smtClean="0">
                                <a:latin typeface="Cambria Math"/>
                              </a:rPr>
                              <m:t>𝑑𝑖𝑠𝑡𝑎𝑛𝑐𝑒</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𝑟𝑜𝑤𝑖</m:t>
                            </m:r>
                            <m:r>
                              <a:rPr lang="en-US" b="0" i="1" smtClean="0">
                                <a:latin typeface="Cambria Math"/>
                              </a:rPr>
                              <m:t> ∗</m:t>
                            </m:r>
                            <m:r>
                              <a:rPr lang="en-US" b="0" i="1" smtClean="0">
                                <a:latin typeface="Cambria Math"/>
                              </a:rPr>
                              <m:t>𝑞𝑠𝑝𝑠</m:t>
                            </m:r>
                            <m:r>
                              <a:rPr lang="en-US" b="0" i="1" smtClean="0">
                                <a:latin typeface="Cambria Math"/>
                              </a:rPr>
                              <m:t> </m:t>
                            </m:r>
                            <m:r>
                              <a:rPr lang="en-US" b="0" i="1" smtClean="0">
                                <a:latin typeface="Cambria Math"/>
                              </a:rPr>
                              <m:t>𝑓𝑟𝑒𝑞𝑢𝑒𝑛𝑐𝑦</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𝑟𝑜𝑤𝑖</m:t>
                            </m:r>
                          </m:e>
                        </m:d>
                      </m:e>
                    </m:nary>
                  </m:oMath>
                </a14:m>
                <a:r>
                  <a:rPr lang="en-US" dirty="0" smtClean="0"/>
                  <a:t> </a:t>
                </a:r>
              </a:p>
              <a:p>
                <a:r>
                  <a:rPr lang="en-US" dirty="0" smtClean="0"/>
                  <a:t>where m: number of clones</a:t>
                </a:r>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smtClean="0"/>
                  <a:t>Distance to True Quasispecies(sensitivity):</a:t>
                </a:r>
              </a:p>
              <a:p>
                <a:r>
                  <a:rPr lang="en-US" dirty="0" smtClean="0"/>
                  <a:t>How well we predicted sanger</a:t>
                </a:r>
                <a:r>
                  <a:rPr lang="en-US" baseline="0" dirty="0" smtClean="0"/>
                  <a:t> </a:t>
                </a:r>
                <a:r>
                  <a:rPr lang="en-US" baseline="0" smtClean="0"/>
                  <a:t>clones </a:t>
                </a:r>
                <a:endParaRPr lang="en-US" baseline="0" smtClean="0"/>
              </a:p>
              <a:p>
                <a:r>
                  <a:rPr lang="en-US" smtClean="0"/>
                  <a:t>DTQ=sum(min(column</a:t>
                </a:r>
                <a:r>
                  <a:rPr lang="en-US" dirty="0" smtClean="0"/>
                  <a:t>)*</a:t>
                </a:r>
                <a:r>
                  <a:rPr lang="en-US" dirty="0" err="1" smtClean="0"/>
                  <a:t>clone_freq</a:t>
                </a:r>
                <a:r>
                  <a:rPr lang="en-US" dirty="0" smtClean="0"/>
                  <a:t>) over all columns</a:t>
                </a:r>
                <a:r>
                  <a:rPr lang="en-US" b="0" i="0" smtClean="0">
                    <a:latin typeface="Cambria Math"/>
                  </a:rPr>
                  <a:t>  DTQ=</a:t>
                </a:r>
                <a:r>
                  <a:rPr lang="pt-BR" i="0" smtClean="0">
                    <a:latin typeface="Cambria Math"/>
                  </a:rPr>
                  <a:t>∑_(</a:t>
                </a:r>
                <a:r>
                  <a:rPr lang="en-US" b="0" i="0" smtClean="0">
                    <a:latin typeface="Cambria Math"/>
                  </a:rPr>
                  <a:t>𝑖</a:t>
                </a:r>
                <a:r>
                  <a:rPr lang="pt-BR" i="0" smtClean="0">
                    <a:latin typeface="Cambria Math"/>
                  </a:rPr>
                  <a:t>=1)</a:t>
                </a:r>
                <a:r>
                  <a:rPr lang="en-US" b="0" i="0" smtClean="0">
                    <a:latin typeface="Cambria Math"/>
                  </a:rPr>
                  <a:t>^𝑛▒</a:t>
                </a:r>
                <a:r>
                  <a:rPr lang="pt-BR" b="0" i="0" smtClean="0">
                    <a:latin typeface="Cambria Math"/>
                  </a:rPr>
                  <a:t>(</a:t>
                </a:r>
                <a:r>
                  <a:rPr lang="en-US" b="0" i="0" smtClean="0">
                    <a:latin typeface="Cambria Math"/>
                  </a:rPr>
                  <a:t>min𝑖𝑚𝑢𝑚 𝑑𝑖𝑠𝑡𝑎𝑛𝑐𝑒 𝑖𝑛 𝑐𝑜𝑙𝑢𝑚𝑛𝑖 ∗𝑐𝑙𝑜𝑛𝑒 𝑓𝑟𝑒𝑞𝑢𝑒𝑛𝑐𝑦 𝑖𝑛 𝑐𝑜𝑢𝑚𝑛𝑖) </a:t>
                </a:r>
                <a:r>
                  <a:rPr lang="en-US" dirty="0" smtClean="0"/>
                  <a:t> </a:t>
                </a:r>
              </a:p>
              <a:p>
                <a:r>
                  <a:rPr lang="en-US" dirty="0" smtClean="0"/>
                  <a:t>where n: number of clones</a:t>
                </a:r>
                <a:endParaRPr lang="en-US" dirty="0"/>
              </a:p>
              <a:p>
                <a:r>
                  <a:rPr lang="en-US" dirty="0" smtClean="0"/>
                  <a:t>------------------------------------</a:t>
                </a:r>
              </a:p>
              <a:p>
                <a:r>
                  <a:rPr lang="en-US" dirty="0" smtClean="0"/>
                  <a:t>Average Prediction Error:</a:t>
                </a:r>
              </a:p>
              <a:p>
                <a:r>
                  <a:rPr lang="en-US" dirty="0" smtClean="0"/>
                  <a:t>How good our prediction is (similar</a:t>
                </a:r>
                <a:r>
                  <a:rPr lang="en-US" baseline="0" dirty="0" smtClean="0"/>
                  <a:t> to </a:t>
                </a:r>
                <a:r>
                  <a:rPr lang="en-US" baseline="0" dirty="0" err="1" smtClean="0"/>
                  <a:t>ppv</a:t>
                </a:r>
                <a:r>
                  <a:rPr lang="en-US" dirty="0" smtClean="0"/>
                  <a:t>)</a:t>
                </a:r>
              </a:p>
              <a:p>
                <a:r>
                  <a:rPr lang="en-US" dirty="0" smtClean="0"/>
                  <a:t>APE=sum(min(row)*</a:t>
                </a:r>
                <a:r>
                  <a:rPr lang="en-US" dirty="0" err="1" smtClean="0"/>
                  <a:t>qsps_freq</a:t>
                </a:r>
                <a:r>
                  <a:rPr lang="en-US" dirty="0" smtClean="0"/>
                  <a:t>) over all rows </a:t>
                </a:r>
                <a:r>
                  <a:rPr lang="en-US" b="0" i="0" smtClean="0">
                    <a:latin typeface="Cambria Math"/>
                  </a:rPr>
                  <a:t>APE=</a:t>
                </a:r>
                <a:r>
                  <a:rPr lang="pt-BR" i="0" smtClean="0">
                    <a:latin typeface="Cambria Math"/>
                  </a:rPr>
                  <a:t>∑_(</a:t>
                </a:r>
                <a:r>
                  <a:rPr lang="en-US" b="0" i="0" smtClean="0">
                    <a:latin typeface="Cambria Math"/>
                  </a:rPr>
                  <a:t>𝑖</a:t>
                </a:r>
                <a:r>
                  <a:rPr lang="pt-BR" i="0" smtClean="0">
                    <a:latin typeface="Cambria Math"/>
                  </a:rPr>
                  <a:t>=1)</a:t>
                </a:r>
                <a:r>
                  <a:rPr lang="en-US" b="0" i="0" smtClean="0">
                    <a:latin typeface="Cambria Math"/>
                  </a:rPr>
                  <a:t>^𝑚▒</a:t>
                </a:r>
                <a:r>
                  <a:rPr lang="pt-BR" b="0" i="0" smtClean="0">
                    <a:latin typeface="Cambria Math"/>
                  </a:rPr>
                  <a:t>(</a:t>
                </a:r>
                <a:r>
                  <a:rPr lang="en-US" b="0" i="0" smtClean="0">
                    <a:latin typeface="Cambria Math"/>
                  </a:rPr>
                  <a:t>min𝑖𝑚𝑢𝑚 𝑑𝑖𝑠𝑡𝑎𝑛𝑐𝑒 𝑖𝑛 𝑟𝑜𝑤𝑖 ∗𝑞𝑠𝑝𝑠 𝑓𝑟𝑒𝑞𝑢𝑒𝑛𝑐𝑦 𝑖𝑛 𝑟𝑜𝑤𝑖) </a:t>
                </a:r>
                <a:r>
                  <a:rPr lang="en-US" dirty="0" smtClean="0"/>
                  <a:t> </a:t>
                </a:r>
              </a:p>
              <a:p>
                <a:r>
                  <a:rPr lang="en-US" dirty="0" smtClean="0"/>
                  <a:t>where m: number of clones</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4BB2EE95-4B47-4823-BD21-41B52718BB8A}" type="slidenum">
              <a:rPr lang="en-US" smtClean="0"/>
              <a:pPr>
                <a:defRPr/>
              </a:pPr>
              <a:t>15</a:t>
            </a:fld>
            <a:endParaRPr lang="en-US"/>
          </a:p>
        </p:txBody>
      </p:sp>
    </p:spTree>
    <p:extLst>
      <p:ext uri="{BB962C8B-B14F-4D97-AF65-F5344CB8AC3E}">
        <p14:creationId xmlns:p14="http://schemas.microsoft.com/office/powerpoint/2010/main" val="214718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FFF21-1B05-467E-ABE3-54C9FD9E9052}"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107934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FF21-1B05-467E-ABE3-54C9FD9E9052}"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221855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FF21-1B05-467E-ABE3-54C9FD9E9052}"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410824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FF21-1B05-467E-ABE3-54C9FD9E9052}"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377922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FFF21-1B05-467E-ABE3-54C9FD9E9052}"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205258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FFF21-1B05-467E-ABE3-54C9FD9E9052}"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405579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FFF21-1B05-467E-ABE3-54C9FD9E9052}"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132944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FFF21-1B05-467E-ABE3-54C9FD9E9052}"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173038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FF21-1B05-467E-ABE3-54C9FD9E9052}"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346201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FF21-1B05-467E-ABE3-54C9FD9E9052}"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169600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FF21-1B05-467E-ABE3-54C9FD9E9052}"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B166A-F99B-4B1A-879A-0214C25BBF2F}" type="slidenum">
              <a:rPr lang="en-US" smtClean="0"/>
              <a:t>‹#›</a:t>
            </a:fld>
            <a:endParaRPr lang="en-US"/>
          </a:p>
        </p:txBody>
      </p:sp>
    </p:spTree>
    <p:extLst>
      <p:ext uri="{BB962C8B-B14F-4D97-AF65-F5344CB8AC3E}">
        <p14:creationId xmlns:p14="http://schemas.microsoft.com/office/powerpoint/2010/main" val="250717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FFF21-1B05-467E-ABE3-54C9FD9E9052}" type="datetimeFigureOut">
              <a:rPr lang="en-US" smtClean="0"/>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B166A-F99B-4B1A-879A-0214C25BBF2F}" type="slidenum">
              <a:rPr lang="en-US" smtClean="0"/>
              <a:t>‹#›</a:t>
            </a:fld>
            <a:endParaRPr lang="en-US"/>
          </a:p>
        </p:txBody>
      </p:sp>
    </p:spTree>
    <p:extLst>
      <p:ext uri="{BB962C8B-B14F-4D97-AF65-F5344CB8AC3E}">
        <p14:creationId xmlns:p14="http://schemas.microsoft.com/office/powerpoint/2010/main" val="82408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2362200"/>
          </a:xfrm>
        </p:spPr>
        <p:txBody>
          <a:bodyPr>
            <a:noAutofit/>
          </a:bodyPr>
          <a:lstStyle/>
          <a:p>
            <a:r>
              <a:rPr lang="en-US" dirty="0" smtClean="0">
                <a:ea typeface="ヒラギノ角ゴ ProN W3" charset="0"/>
                <a:cs typeface="ヒラギノ角ゴ ProN W3" charset="0"/>
              </a:rPr>
              <a:t>Reconstruction </a:t>
            </a:r>
            <a:r>
              <a:rPr lang="en-US" dirty="0">
                <a:ea typeface="ヒラギノ角ゴ ProN W3" charset="0"/>
                <a:cs typeface="ヒラギノ角ゴ ProN W3" charset="0"/>
              </a:rPr>
              <a:t>of </a:t>
            </a:r>
            <a:r>
              <a:rPr lang="en-US" dirty="0" smtClean="0">
                <a:ea typeface="ヒラギノ角ゴ ProN W3" charset="0"/>
                <a:cs typeface="ヒラギノ角ゴ ProN W3" charset="0"/>
              </a:rPr>
              <a:t>Infectious Bronchitis Virus Quasispecies </a:t>
            </a:r>
            <a:r>
              <a:rPr lang="en-US" dirty="0">
                <a:ea typeface="ヒラギノ角ゴ ProN W3" charset="0"/>
                <a:cs typeface="ヒラギノ角ゴ ProN W3" charset="0"/>
              </a:rPr>
              <a:t>from NGS Data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4953000"/>
            <a:ext cx="2724150" cy="1676400"/>
          </a:xfrm>
          <a:prstGeom prst="rect">
            <a:avLst/>
          </a:prstGeom>
        </p:spPr>
      </p:pic>
      <p:sp>
        <p:nvSpPr>
          <p:cNvPr id="6" name="TextBox 5"/>
          <p:cNvSpPr txBox="1"/>
          <p:nvPr/>
        </p:nvSpPr>
        <p:spPr>
          <a:xfrm>
            <a:off x="1294085" y="2362200"/>
            <a:ext cx="6324600" cy="3046988"/>
          </a:xfrm>
          <a:prstGeom prst="rect">
            <a:avLst/>
          </a:prstGeom>
          <a:noFill/>
        </p:spPr>
        <p:txBody>
          <a:bodyPr wrap="square" rtlCol="0">
            <a:spAutoFit/>
          </a:bodyPr>
          <a:lstStyle/>
          <a:p>
            <a:endParaRPr lang="en-US" sz="3200" dirty="0" smtClean="0">
              <a:latin typeface="+mn-lt"/>
            </a:endParaRPr>
          </a:p>
          <a:p>
            <a:r>
              <a:rPr lang="en-US" sz="3200" dirty="0" err="1" smtClean="0">
                <a:latin typeface="+mn-lt"/>
              </a:rPr>
              <a:t>Bassam</a:t>
            </a:r>
            <a:r>
              <a:rPr lang="en-US" sz="3200" dirty="0" smtClean="0">
                <a:latin typeface="+mn-lt"/>
              </a:rPr>
              <a:t> </a:t>
            </a:r>
            <a:r>
              <a:rPr lang="en-US" sz="3200" dirty="0" err="1" smtClean="0">
                <a:latin typeface="+mn-lt"/>
              </a:rPr>
              <a:t>Tork</a:t>
            </a:r>
            <a:endParaRPr lang="en-US" sz="3200" dirty="0" smtClean="0">
              <a:latin typeface="+mn-lt"/>
            </a:endParaRPr>
          </a:p>
          <a:p>
            <a:endParaRPr lang="en-US" sz="3200" dirty="0">
              <a:solidFill>
                <a:schemeClr val="tx1"/>
              </a:solidFill>
              <a:latin typeface="+mn-lt"/>
            </a:endParaRPr>
          </a:p>
          <a:p>
            <a:r>
              <a:rPr lang="en-US" sz="3200" dirty="0" smtClean="0">
                <a:solidFill>
                  <a:schemeClr val="tx1"/>
                </a:solidFill>
                <a:latin typeface="+mn-lt"/>
              </a:rPr>
              <a:t>Georgia </a:t>
            </a:r>
            <a:r>
              <a:rPr lang="en-US" sz="3200" dirty="0">
                <a:solidFill>
                  <a:schemeClr val="tx1"/>
                </a:solidFill>
                <a:latin typeface="+mn-lt"/>
              </a:rPr>
              <a:t>State University</a:t>
            </a:r>
          </a:p>
          <a:p>
            <a:r>
              <a:rPr lang="en-US" sz="3200" dirty="0">
                <a:solidFill>
                  <a:schemeClr val="tx1"/>
                </a:solidFill>
                <a:latin typeface="+mn-lt"/>
              </a:rPr>
              <a:t>Atlanta, GA 30303, USA</a:t>
            </a:r>
          </a:p>
          <a:p>
            <a:endParaRPr lang="en-US" sz="3200" dirty="0"/>
          </a:p>
        </p:txBody>
      </p:sp>
    </p:spTree>
    <p:extLst>
      <p:ext uri="{BB962C8B-B14F-4D97-AF65-F5344CB8AC3E}">
        <p14:creationId xmlns:p14="http://schemas.microsoft.com/office/powerpoint/2010/main" val="1168463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Add </a:t>
            </a:r>
            <a:r>
              <a:rPr lang="en-US" dirty="0" err="1" smtClean="0"/>
              <a:t>vispa</a:t>
            </a:r>
            <a:r>
              <a:rPr lang="en-US" dirty="0" smtClean="0"/>
              <a:t> flow </a:t>
            </a:r>
            <a:r>
              <a:rPr lang="en-US" dirty="0" err="1" smtClean="0"/>
              <a:t>jan</a:t>
            </a:r>
            <a:r>
              <a:rPr lang="en-US" dirty="0" smtClean="0"/>
              <a:t> 2013 </a:t>
            </a:r>
          </a:p>
          <a:p>
            <a:r>
              <a:rPr lang="en-US" dirty="0" smtClean="0"/>
              <a:t>Delete first 4 steps from 1</a:t>
            </a:r>
            <a:r>
              <a:rPr lang="en-US" baseline="30000" dirty="0" smtClean="0"/>
              <a:t>st</a:t>
            </a:r>
            <a:r>
              <a:rPr lang="en-US" dirty="0" smtClean="0"/>
              <a:t> to reads pre-alignment.</a:t>
            </a:r>
          </a:p>
          <a:p>
            <a:r>
              <a:rPr lang="en-US" dirty="0" smtClean="0"/>
              <a:t>Add</a:t>
            </a:r>
          </a:p>
          <a:p>
            <a:pPr lvl="1">
              <a:buFont typeface="Wingdings" pitchFamily="2" charset="2"/>
              <a:buChar char="§"/>
            </a:pPr>
            <a:r>
              <a:rPr lang="en-US" dirty="0"/>
              <a:t>n: number of mismatches between </a:t>
            </a:r>
            <a:r>
              <a:rPr lang="en-US" dirty="0" err="1"/>
              <a:t>superreads</a:t>
            </a:r>
            <a:r>
              <a:rPr lang="en-US" dirty="0"/>
              <a:t> and </a:t>
            </a:r>
            <a:r>
              <a:rPr lang="en-US" dirty="0" err="1"/>
              <a:t>subreads</a:t>
            </a:r>
            <a:endParaRPr lang="en-US" dirty="0"/>
          </a:p>
          <a:p>
            <a:pPr lvl="1">
              <a:buFont typeface="Wingdings" pitchFamily="2" charset="2"/>
              <a:buChar char="§"/>
            </a:pPr>
            <a:r>
              <a:rPr lang="en-US" dirty="0"/>
              <a:t>m: number of mismatches in the overlap between two reads</a:t>
            </a:r>
          </a:p>
          <a:p>
            <a:pPr lvl="1">
              <a:buFont typeface="Wingdings" pitchFamily="2" charset="2"/>
              <a:buChar char="§"/>
            </a:pPr>
            <a:r>
              <a:rPr lang="en-US" dirty="0"/>
              <a:t>t: mutation rate</a:t>
            </a:r>
          </a:p>
          <a:p>
            <a:r>
              <a:rPr lang="en-US" dirty="0" smtClean="0"/>
              <a:t>Delete  slide 12 with </a:t>
            </a:r>
            <a:r>
              <a:rPr lang="en-US" dirty="0" err="1" smtClean="0"/>
              <a:t>vispa</a:t>
            </a:r>
            <a:r>
              <a:rPr lang="en-US" dirty="0" smtClean="0"/>
              <a:t> parameters</a:t>
            </a:r>
          </a:p>
          <a:p>
            <a:endParaRPr lang="en-US" dirty="0"/>
          </a:p>
        </p:txBody>
      </p:sp>
    </p:spTree>
    <p:extLst>
      <p:ext uri="{BB962C8B-B14F-4D97-AF65-F5344CB8AC3E}">
        <p14:creationId xmlns:p14="http://schemas.microsoft.com/office/powerpoint/2010/main" val="211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76200"/>
            <a:ext cx="8229600" cy="579438"/>
          </a:xfrm>
        </p:spPr>
        <p:txBody>
          <a:bodyPr rtlCol="0">
            <a:normAutofit fontScale="90000"/>
          </a:bodyPr>
          <a:lstStyle/>
          <a:p>
            <a:pPr fontAlgn="auto">
              <a:spcAft>
                <a:spcPts val="0"/>
              </a:spcAft>
              <a:defRPr/>
            </a:pPr>
            <a:r>
              <a:rPr lang="en-US" sz="4000" dirty="0" smtClean="0">
                <a:ea typeface="+mj-ea"/>
              </a:rPr>
              <a:t>Reconstruction from Shotgun Reads: </a:t>
            </a:r>
            <a:r>
              <a:rPr lang="en-US" sz="4000" dirty="0" err="1" smtClean="0">
                <a:ea typeface="+mj-ea"/>
              </a:rPr>
              <a:t>ViSpA</a:t>
            </a:r>
            <a:endParaRPr lang="en-US" sz="4000" dirty="0">
              <a:ea typeface="+mj-ea"/>
            </a:endParaRPr>
          </a:p>
        </p:txBody>
      </p:sp>
      <p:pic>
        <p:nvPicPr>
          <p:cNvPr id="11266" name="Picture 2"/>
          <p:cNvPicPr>
            <a:picLocks noChangeAspect="1" noChangeArrowheads="1"/>
          </p:cNvPicPr>
          <p:nvPr/>
        </p:nvPicPr>
        <p:blipFill>
          <a:blip r:embed="rId3" cstate="print"/>
          <a:srcRect/>
          <a:stretch>
            <a:fillRect/>
          </a:stretch>
        </p:blipFill>
        <p:spPr bwMode="auto">
          <a:xfrm>
            <a:off x="304800" y="3733800"/>
            <a:ext cx="8496300" cy="2678112"/>
          </a:xfrm>
          <a:prstGeom prst="rect">
            <a:avLst/>
          </a:prstGeom>
          <a:noFill/>
          <a:ln w="9525">
            <a:noFill/>
            <a:miter lim="800000"/>
            <a:headEnd/>
            <a:tailEnd/>
          </a:ln>
          <a:effectLst/>
        </p:spPr>
      </p:pic>
      <p:sp>
        <p:nvSpPr>
          <p:cNvPr id="10" name="Rectangle 7"/>
          <p:cNvSpPr>
            <a:spLocks noChangeArrowheads="1"/>
          </p:cNvSpPr>
          <p:nvPr/>
        </p:nvSpPr>
        <p:spPr bwMode="auto">
          <a:xfrm>
            <a:off x="2209800" y="843779"/>
            <a:ext cx="1447725" cy="1143000"/>
          </a:xfrm>
          <a:prstGeom prst="rect">
            <a:avLst/>
          </a:prstGeom>
          <a:solidFill>
            <a:schemeClr val="accent6">
              <a:lumMod val="20000"/>
              <a:lumOff val="80000"/>
            </a:schemeClr>
          </a:solidFill>
          <a:ln w="9525">
            <a:solidFill>
              <a:srgbClr val="808080"/>
            </a:solidFill>
            <a:miter lim="800000"/>
            <a:headEnd/>
            <a:tailEnd/>
          </a:ln>
          <a:effectLst/>
        </p:spPr>
        <p:txBody>
          <a:bodyPr lIns="91435" tIns="45718" rIns="91435" bIns="45718" anchor="ctr"/>
          <a:lstStyle/>
          <a:p>
            <a:pPr>
              <a:defRPr/>
            </a:pPr>
            <a:r>
              <a:rPr lang="en-US" sz="1400" b="1" dirty="0"/>
              <a:t>Read Graph Construction</a:t>
            </a:r>
          </a:p>
        </p:txBody>
      </p:sp>
      <p:sp>
        <p:nvSpPr>
          <p:cNvPr id="11" name="Rectangle 8"/>
          <p:cNvSpPr>
            <a:spLocks noChangeArrowheads="1"/>
          </p:cNvSpPr>
          <p:nvPr/>
        </p:nvSpPr>
        <p:spPr bwMode="auto">
          <a:xfrm>
            <a:off x="4451891" y="871277"/>
            <a:ext cx="1523628" cy="1143000"/>
          </a:xfrm>
          <a:prstGeom prst="rect">
            <a:avLst/>
          </a:prstGeom>
          <a:solidFill>
            <a:schemeClr val="accent6">
              <a:lumMod val="20000"/>
              <a:lumOff val="80000"/>
            </a:schemeClr>
          </a:solidFill>
          <a:ln w="9525">
            <a:solidFill>
              <a:srgbClr val="808080"/>
            </a:solidFill>
            <a:miter lim="800000"/>
            <a:headEnd/>
            <a:tailEnd/>
          </a:ln>
          <a:effectLst/>
        </p:spPr>
        <p:txBody>
          <a:bodyPr wrap="none" lIns="91435" tIns="45718" rIns="91435" bIns="45718" anchor="ctr"/>
          <a:lstStyle/>
          <a:p>
            <a:pPr>
              <a:defRPr/>
            </a:pPr>
            <a:r>
              <a:rPr lang="en-US" sz="1400" b="1" dirty="0" err="1"/>
              <a:t>Contig</a:t>
            </a:r>
            <a:r>
              <a:rPr lang="en-US" sz="1400" b="1" dirty="0"/>
              <a:t> Assembly</a:t>
            </a:r>
          </a:p>
        </p:txBody>
      </p:sp>
      <p:sp>
        <p:nvSpPr>
          <p:cNvPr id="12" name="Rectangle 9"/>
          <p:cNvSpPr>
            <a:spLocks noChangeArrowheads="1"/>
          </p:cNvSpPr>
          <p:nvPr/>
        </p:nvSpPr>
        <p:spPr bwMode="auto">
          <a:xfrm>
            <a:off x="6629400" y="843779"/>
            <a:ext cx="1447725" cy="1143000"/>
          </a:xfrm>
          <a:prstGeom prst="rect">
            <a:avLst/>
          </a:prstGeom>
          <a:solidFill>
            <a:schemeClr val="accent6">
              <a:lumMod val="20000"/>
              <a:lumOff val="80000"/>
            </a:schemeClr>
          </a:solidFill>
          <a:ln w="9525">
            <a:solidFill>
              <a:srgbClr val="808080"/>
            </a:solidFill>
            <a:miter lim="800000"/>
            <a:headEnd/>
            <a:tailEnd/>
          </a:ln>
          <a:effectLst/>
        </p:spPr>
        <p:txBody>
          <a:bodyPr lIns="91435" tIns="45718" rIns="91435" bIns="45718" anchor="ctr"/>
          <a:lstStyle/>
          <a:p>
            <a:pPr>
              <a:defRPr/>
            </a:pPr>
            <a:r>
              <a:rPr lang="en-US" sz="1400" b="1" dirty="0"/>
              <a:t>Frequency Estimation</a:t>
            </a:r>
          </a:p>
        </p:txBody>
      </p:sp>
      <p:sp>
        <p:nvSpPr>
          <p:cNvPr id="13" name="Text Box 11"/>
          <p:cNvSpPr txBox="1">
            <a:spLocks noChangeArrowheads="1"/>
          </p:cNvSpPr>
          <p:nvPr/>
        </p:nvSpPr>
        <p:spPr bwMode="auto">
          <a:xfrm>
            <a:off x="228600" y="1261393"/>
            <a:ext cx="1436601" cy="307773"/>
          </a:xfrm>
          <a:prstGeom prst="rect">
            <a:avLst/>
          </a:prstGeom>
          <a:solidFill>
            <a:schemeClr val="accent3">
              <a:lumMod val="40000"/>
              <a:lumOff val="60000"/>
            </a:schemeClr>
          </a:solidFill>
          <a:ln w="9525">
            <a:solidFill>
              <a:srgbClr val="808080"/>
            </a:solidFill>
            <a:prstDash val="sysDot"/>
            <a:miter lim="800000"/>
            <a:headEnd/>
            <a:tailEnd/>
          </a:ln>
          <a:effectLst/>
        </p:spPr>
        <p:txBody>
          <a:bodyPr wrap="none" lIns="91435" tIns="45718" rIns="91435" bIns="45718">
            <a:spAutoFit/>
          </a:bodyPr>
          <a:lstStyle/>
          <a:p>
            <a:pPr>
              <a:defRPr/>
            </a:pPr>
            <a:r>
              <a:rPr lang="en-US" sz="1400" b="1" dirty="0"/>
              <a:t>Shotgun </a:t>
            </a:r>
            <a:r>
              <a:rPr lang="en-US" sz="1400" b="1" dirty="0" smtClean="0"/>
              <a:t>reads</a:t>
            </a:r>
            <a:endParaRPr lang="en-US" sz="1400" b="1" dirty="0"/>
          </a:p>
        </p:txBody>
      </p:sp>
      <p:sp>
        <p:nvSpPr>
          <p:cNvPr id="14" name="AutoShape 12"/>
          <p:cNvSpPr>
            <a:spLocks noChangeArrowheads="1"/>
          </p:cNvSpPr>
          <p:nvPr/>
        </p:nvSpPr>
        <p:spPr bwMode="auto">
          <a:xfrm>
            <a:off x="3886200" y="1264742"/>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15" name="AutoShape 13"/>
          <p:cNvSpPr>
            <a:spLocks noChangeArrowheads="1"/>
          </p:cNvSpPr>
          <p:nvPr/>
        </p:nvSpPr>
        <p:spPr bwMode="auto">
          <a:xfrm>
            <a:off x="6172200" y="1264742"/>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16" name="AutoShape 14"/>
          <p:cNvSpPr>
            <a:spLocks noChangeArrowheads="1"/>
          </p:cNvSpPr>
          <p:nvPr/>
        </p:nvSpPr>
        <p:spPr bwMode="auto">
          <a:xfrm rot="5400000">
            <a:off x="7291354" y="2018891"/>
            <a:ext cx="304726" cy="381744"/>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0" name="AutoShape 18"/>
          <p:cNvSpPr>
            <a:spLocks noChangeArrowheads="1"/>
          </p:cNvSpPr>
          <p:nvPr/>
        </p:nvSpPr>
        <p:spPr bwMode="auto">
          <a:xfrm>
            <a:off x="1752600" y="1252463"/>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2" name="Text Box 20"/>
          <p:cNvSpPr txBox="1">
            <a:spLocks noChangeArrowheads="1"/>
          </p:cNvSpPr>
          <p:nvPr/>
        </p:nvSpPr>
        <p:spPr bwMode="auto">
          <a:xfrm>
            <a:off x="6630369" y="2422774"/>
            <a:ext cx="1646411" cy="738660"/>
          </a:xfrm>
          <a:prstGeom prst="rect">
            <a:avLst/>
          </a:prstGeom>
          <a:solidFill>
            <a:schemeClr val="accent3">
              <a:lumMod val="40000"/>
              <a:lumOff val="60000"/>
            </a:schemeClr>
          </a:solidFill>
          <a:ln w="9525">
            <a:solidFill>
              <a:srgbClr val="808080"/>
            </a:solidFill>
            <a:prstDash val="sysDot"/>
            <a:miter lim="800000"/>
            <a:headEnd/>
            <a:tailEnd/>
          </a:ln>
          <a:effectLst/>
        </p:spPr>
        <p:txBody>
          <a:bodyPr lIns="91435" tIns="45718" rIns="91435" bIns="45718">
            <a:spAutoFit/>
          </a:bodyPr>
          <a:lstStyle/>
          <a:p>
            <a:pPr>
              <a:defRPr/>
            </a:pPr>
            <a:r>
              <a:rPr lang="en-US" sz="1400" b="1" dirty="0" err="1"/>
              <a:t>Quasispecies</a:t>
            </a:r>
            <a:r>
              <a:rPr lang="en-US" sz="1400" b="1" dirty="0"/>
              <a:t> sequences w/ frequencies</a:t>
            </a:r>
          </a:p>
        </p:txBody>
      </p:sp>
      <p:sp>
        <p:nvSpPr>
          <p:cNvPr id="23" name="TextBox 22"/>
          <p:cNvSpPr txBox="1"/>
          <p:nvPr/>
        </p:nvSpPr>
        <p:spPr>
          <a:xfrm>
            <a:off x="5334000" y="5562600"/>
            <a:ext cx="3810000" cy="1661993"/>
          </a:xfrm>
          <a:prstGeom prst="rect">
            <a:avLst/>
          </a:prstGeom>
          <a:noFill/>
        </p:spPr>
        <p:txBody>
          <a:bodyPr wrap="square">
            <a:spAutoFit/>
          </a:bodyPr>
          <a:lstStyle/>
          <a:p>
            <a:pPr lvl="1" algn="l">
              <a:defRPr/>
            </a:pPr>
            <a:r>
              <a:rPr lang="en-US" sz="1200" b="1" dirty="0">
                <a:solidFill>
                  <a:srgbClr val="002060"/>
                </a:solidFill>
              </a:rPr>
              <a:t>User </a:t>
            </a:r>
            <a:r>
              <a:rPr lang="en-US" sz="1200" b="1" dirty="0">
                <a:solidFill>
                  <a:srgbClr val="002060"/>
                </a:solidFill>
              </a:rPr>
              <a:t>Specified Parameters:  </a:t>
            </a:r>
            <a:endParaRPr lang="en-US" sz="1200" b="1" dirty="0">
              <a:solidFill>
                <a:srgbClr val="002060"/>
              </a:solidFill>
            </a:endParaRPr>
          </a:p>
          <a:p>
            <a:pPr marL="628650" lvl="1" indent="-171450" algn="l">
              <a:buFont typeface="Arial" pitchFamily="34" charset="0"/>
              <a:buChar char="•"/>
              <a:defRPr/>
            </a:pPr>
            <a:r>
              <a:rPr lang="en-US" sz="1200" dirty="0" smtClean="0">
                <a:solidFill>
                  <a:srgbClr val="002060"/>
                </a:solidFill>
              </a:rPr>
              <a:t>n</a:t>
            </a:r>
            <a:r>
              <a:rPr lang="en-US" sz="1200" dirty="0">
                <a:solidFill>
                  <a:srgbClr val="002060"/>
                </a:solidFill>
              </a:rPr>
              <a:t>: number of mismatches between </a:t>
            </a:r>
            <a:r>
              <a:rPr lang="en-US" sz="1200" dirty="0" err="1">
                <a:solidFill>
                  <a:srgbClr val="002060"/>
                </a:solidFill>
              </a:rPr>
              <a:t>superreads</a:t>
            </a:r>
            <a:r>
              <a:rPr lang="en-US" sz="1200" dirty="0">
                <a:solidFill>
                  <a:srgbClr val="002060"/>
                </a:solidFill>
              </a:rPr>
              <a:t> and </a:t>
            </a:r>
            <a:r>
              <a:rPr lang="en-US" sz="1200" dirty="0" err="1">
                <a:solidFill>
                  <a:srgbClr val="002060"/>
                </a:solidFill>
              </a:rPr>
              <a:t>subreads</a:t>
            </a:r>
            <a:endParaRPr lang="en-US" sz="1200" dirty="0">
              <a:solidFill>
                <a:srgbClr val="002060"/>
              </a:solidFill>
            </a:endParaRPr>
          </a:p>
          <a:p>
            <a:pPr marL="628650" lvl="1" indent="-171450" algn="l">
              <a:buFont typeface="Arial" pitchFamily="34" charset="0"/>
              <a:buChar char="•"/>
              <a:defRPr/>
            </a:pPr>
            <a:r>
              <a:rPr lang="en-US" sz="1200" dirty="0">
                <a:solidFill>
                  <a:srgbClr val="002060"/>
                </a:solidFill>
              </a:rPr>
              <a:t>m: number of mismatches in the overlap between two </a:t>
            </a:r>
            <a:r>
              <a:rPr lang="en-US" sz="1200" dirty="0" smtClean="0">
                <a:solidFill>
                  <a:srgbClr val="002060"/>
                </a:solidFill>
              </a:rPr>
              <a:t>reads</a:t>
            </a:r>
          </a:p>
          <a:p>
            <a:pPr marL="628650" lvl="1" indent="-171450" algn="l">
              <a:buFont typeface="Arial" pitchFamily="34" charset="0"/>
              <a:buChar char="•"/>
              <a:defRPr/>
            </a:pPr>
            <a:r>
              <a:rPr lang="en-US" sz="1200" dirty="0" smtClean="0">
                <a:solidFill>
                  <a:srgbClr val="002060"/>
                </a:solidFill>
              </a:rPr>
              <a:t>t: mutation rate</a:t>
            </a:r>
          </a:p>
          <a:p>
            <a:pPr marL="800100" lvl="1" indent="-342900" algn="l">
              <a:buFontTx/>
              <a:buAutoNum type="alphaUcParenBoth" startAt="2"/>
              <a:defRPr/>
            </a:pPr>
            <a:endParaRPr lang="en-US" sz="1200" dirty="0">
              <a:solidFill>
                <a:srgbClr val="002060"/>
              </a:solidFill>
            </a:endParaRPr>
          </a:p>
          <a:p>
            <a:pPr marL="800100" lvl="1" indent="-342900" algn="l">
              <a:buAutoNum type="alphaUcParenBoth" startAt="2"/>
              <a:defRPr/>
            </a:pPr>
            <a:endParaRPr lang="en-US" sz="1800" b="1" dirty="0">
              <a:solidFill>
                <a:srgbClr val="002060"/>
              </a:solidFill>
              <a:latin typeface="+mn-lt"/>
              <a:ea typeface="+mn-ea"/>
            </a:endParaRPr>
          </a:p>
        </p:txBody>
      </p:sp>
    </p:spTree>
    <p:extLst>
      <p:ext uri="{BB962C8B-B14F-4D97-AF65-F5344CB8AC3E}">
        <p14:creationId xmlns:p14="http://schemas.microsoft.com/office/powerpoint/2010/main" val="245663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Evaluated Reconstruction Flows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461" y="1674528"/>
            <a:ext cx="6889077" cy="4377307"/>
          </a:xfrm>
          <a:prstGeom prst="rect">
            <a:avLst/>
          </a:prstGeom>
          <a:noFill/>
        </p:spPr>
      </p:pic>
    </p:spTree>
    <p:extLst>
      <p:ext uri="{BB962C8B-B14F-4D97-AF65-F5344CB8AC3E}">
        <p14:creationId xmlns:p14="http://schemas.microsoft.com/office/powerpoint/2010/main" val="908346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8600" y="76200"/>
            <a:ext cx="8686800" cy="258762"/>
          </a:xfrm>
        </p:spPr>
        <p:txBody>
          <a:bodyPr>
            <a:noAutofit/>
          </a:bodyPr>
          <a:lstStyle/>
          <a:p>
            <a:r>
              <a:rPr lang="en-US" dirty="0" smtClean="0"/>
              <a:t>Correction Method Validation</a:t>
            </a:r>
            <a:endParaRPr lang="en-US" dirty="0"/>
          </a:p>
        </p:txBody>
      </p:sp>
      <p:grpSp>
        <p:nvGrpSpPr>
          <p:cNvPr id="4" name="Group 3"/>
          <p:cNvGrpSpPr/>
          <p:nvPr/>
        </p:nvGrpSpPr>
        <p:grpSpPr>
          <a:xfrm>
            <a:off x="228600" y="914400"/>
            <a:ext cx="8621110" cy="5334000"/>
            <a:chOff x="228600" y="914400"/>
            <a:chExt cx="8621110" cy="5334000"/>
          </a:xfrm>
        </p:grpSpPr>
        <p:pic>
          <p:nvPicPr>
            <p:cNvPr id="7260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2111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5600" y="1066800"/>
              <a:ext cx="3276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1338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dirty="0"/>
              <a:t>Comparison </a:t>
            </a:r>
            <a:r>
              <a:rPr lang="en-US" dirty="0" smtClean="0"/>
              <a:t>Measures for Reconstructed Quasispecies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181600"/>
              </a:xfrm>
            </p:spPr>
            <p:txBody>
              <a:bodyPr>
                <a:noAutofit/>
              </a:bodyPr>
              <a:lstStyle/>
              <a:p>
                <a:pPr marL="0" indent="0">
                  <a:buNone/>
                </a:pPr>
                <a:r>
                  <a:rPr lang="en-US" sz="1800" dirty="0"/>
                  <a:t>c</a:t>
                </a:r>
                <a14:m>
                  <m:oMath xmlns:m="http://schemas.openxmlformats.org/officeDocument/2006/math">
                    <m:r>
                      <a:rPr lang="en-US" sz="1800" i="1" baseline="-25000">
                        <a:latin typeface="Cambria Math"/>
                      </a:rPr>
                      <m:t>𝑖</m:t>
                    </m:r>
                  </m:oMath>
                </a14:m>
                <a:r>
                  <a:rPr lang="en-US" sz="1800" dirty="0"/>
                  <a:t>:  </a:t>
                </a:r>
                <a14:m>
                  <m:oMath xmlns:m="http://schemas.openxmlformats.org/officeDocument/2006/math">
                    <m:r>
                      <m:rPr>
                        <m:nor/>
                      </m:rPr>
                      <a:rPr lang="en-US" sz="1800" dirty="0"/>
                      <m:t>sanger</m:t>
                    </m:r>
                    <m:r>
                      <m:rPr>
                        <m:nor/>
                      </m:rPr>
                      <a:rPr lang="en-US" sz="1800" dirty="0"/>
                      <m:t> </m:t>
                    </m:r>
                    <m:r>
                      <m:rPr>
                        <m:nor/>
                      </m:rPr>
                      <a:rPr lang="en-US" sz="1800" dirty="0"/>
                      <m:t>clone</m:t>
                    </m:r>
                    <m:r>
                      <m:rPr>
                        <m:nor/>
                      </m:rPr>
                      <a:rPr lang="en-US" sz="1800" dirty="0"/>
                      <m:t> </m:t>
                    </m:r>
                    <m:r>
                      <m:rPr>
                        <m:nor/>
                      </m:rPr>
                      <a:rPr lang="en-US" sz="1800" dirty="0"/>
                      <m:t>i</m:t>
                    </m:r>
                    <m:r>
                      <m:rPr>
                        <m:nor/>
                      </m:rPr>
                      <a:rPr lang="en-US" sz="1800" dirty="0"/>
                      <m:t>, 1 ≤ </m:t>
                    </m:r>
                    <m:r>
                      <m:rPr>
                        <m:nor/>
                      </m:rPr>
                      <a:rPr lang="en-US" sz="1800" dirty="0"/>
                      <m:t>i</m:t>
                    </m:r>
                    <m:r>
                      <m:rPr>
                        <m:nor/>
                      </m:rPr>
                      <a:rPr lang="en-US" sz="1800" dirty="0"/>
                      <m:t> ≤ 10,</m:t>
                    </m:r>
                  </m:oMath>
                </a14:m>
                <a:r>
                  <a:rPr lang="en-US" sz="1800" dirty="0"/>
                  <a:t/>
                </a:r>
                <a:br>
                  <a:rPr lang="en-US" sz="1800" dirty="0"/>
                </a:br>
                <a14:m>
                  <m:oMathPara xmlns:m="http://schemas.openxmlformats.org/officeDocument/2006/math">
                    <m:oMathParaPr>
                      <m:jc m:val="left"/>
                    </m:oMathParaPr>
                    <m:oMath xmlns:m="http://schemas.openxmlformats.org/officeDocument/2006/math">
                      <m:r>
                        <m:rPr>
                          <m:nor/>
                        </m:rPr>
                        <a:rPr lang="en-US" sz="1800" dirty="0"/>
                        <m:t>q</m:t>
                      </m:r>
                      <m:r>
                        <a:rPr lang="en-US" sz="1800" i="1" baseline="-25000">
                          <a:latin typeface="Cambria Math"/>
                        </a:rPr>
                        <m:t>𝑗</m:t>
                      </m:r>
                      <m:r>
                        <m:rPr>
                          <m:nor/>
                        </m:rPr>
                        <a:rPr lang="en-US" sz="1800" dirty="0"/>
                        <m:t>:  </m:t>
                      </m:r>
                      <m:r>
                        <m:rPr>
                          <m:nor/>
                        </m:rPr>
                        <a:rPr lang="en-US" sz="1800"/>
                        <m:t>reconstructed</m:t>
                      </m:r>
                      <m:r>
                        <m:rPr>
                          <m:nor/>
                        </m:rPr>
                        <a:rPr lang="en-US" sz="1800"/>
                        <m:t> </m:t>
                      </m:r>
                      <m:r>
                        <m:rPr>
                          <m:nor/>
                        </m:rPr>
                        <a:rPr lang="en-US" sz="1800"/>
                        <m:t>quasispecies</m:t>
                      </m:r>
                      <m:r>
                        <m:rPr>
                          <m:nor/>
                        </m:rPr>
                        <a:rPr lang="en-US" sz="1800"/>
                        <m:t> </m:t>
                      </m:r>
                      <m:r>
                        <m:rPr>
                          <m:nor/>
                        </m:rPr>
                        <a:rPr lang="en-US" sz="1800"/>
                        <m:t>j</m:t>
                      </m:r>
                      <m:r>
                        <m:rPr>
                          <m:nor/>
                        </m:rPr>
                        <a:rPr lang="en-US" sz="1800"/>
                        <m:t> ;</m:t>
                      </m:r>
                    </m:oMath>
                    <m:oMath xmlns:m="http://schemas.openxmlformats.org/officeDocument/2006/math">
                      <m:r>
                        <m:rPr>
                          <m:nor/>
                        </m:rPr>
                        <a:rPr lang="en-US" sz="1800" dirty="0"/>
                        <m:t>f</m:t>
                      </m:r>
                      <m:r>
                        <a:rPr lang="en-US" sz="1800" i="1" baseline="-25000">
                          <a:latin typeface="Cambria Math"/>
                        </a:rPr>
                        <m:t>𝑐</m:t>
                      </m:r>
                      <m:r>
                        <a:rPr lang="en-US" sz="1800" i="1" baseline="-40000">
                          <a:latin typeface="Cambria Math"/>
                        </a:rPr>
                        <m:t>𝑖</m:t>
                      </m:r>
                      <m:r>
                        <m:rPr>
                          <m:nor/>
                        </m:rPr>
                        <a:rPr lang="en-US" sz="1800" dirty="0"/>
                        <m:t>: </m:t>
                      </m:r>
                      <m:r>
                        <m:rPr>
                          <m:nor/>
                        </m:rPr>
                        <a:rPr lang="en-US" sz="1800"/>
                        <m:t>frequency</m:t>
                      </m:r>
                      <m:r>
                        <m:rPr>
                          <m:nor/>
                        </m:rPr>
                        <a:rPr lang="en-US" sz="1800"/>
                        <m:t> </m:t>
                      </m:r>
                      <m:r>
                        <m:rPr>
                          <m:nor/>
                        </m:rPr>
                        <a:rPr lang="en-US" sz="1800"/>
                        <m:t>of</m:t>
                      </m:r>
                      <m:r>
                        <m:rPr>
                          <m:nor/>
                        </m:rPr>
                        <a:rPr lang="en-US" sz="1800"/>
                        <m:t> </m:t>
                      </m:r>
                      <m:r>
                        <m:rPr>
                          <m:nor/>
                        </m:rPr>
                        <a:rPr lang="en-US" sz="1800"/>
                        <m:t>sanger</m:t>
                      </m:r>
                      <m:r>
                        <m:rPr>
                          <m:nor/>
                        </m:rPr>
                        <a:rPr lang="en-US" sz="1800"/>
                        <m:t> </m:t>
                      </m:r>
                      <m:r>
                        <m:rPr>
                          <m:nor/>
                        </m:rPr>
                        <a:rPr lang="en-US" sz="1800"/>
                        <m:t>clone</m:t>
                      </m:r>
                      <m:r>
                        <m:rPr>
                          <m:nor/>
                        </m:rPr>
                        <a:rPr lang="en-US" sz="1800"/>
                        <m:t> </m:t>
                      </m:r>
                      <m:r>
                        <m:rPr>
                          <m:nor/>
                        </m:rPr>
                        <a:rPr lang="en-US" sz="1800"/>
                        <m:t>i</m:t>
                      </m:r>
                      <m:r>
                        <m:rPr>
                          <m:nor/>
                        </m:rPr>
                        <a:rPr lang="en-US" sz="1800"/>
                        <m:t>;</m:t>
                      </m:r>
                    </m:oMath>
                    <m:oMath xmlns:m="http://schemas.openxmlformats.org/officeDocument/2006/math">
                      <m:r>
                        <m:rPr>
                          <m:sty m:val="p"/>
                        </m:rPr>
                        <a:rPr lang="en-US" sz="1800" dirty="0">
                          <a:latin typeface="Cambria Math"/>
                        </a:rPr>
                        <m:t>f</m:t>
                      </m:r>
                      <m:r>
                        <m:rPr>
                          <m:sty m:val="p"/>
                        </m:rPr>
                        <a:rPr lang="en-US" sz="1800" baseline="-25000" dirty="0">
                          <a:latin typeface="Cambria Math"/>
                        </a:rPr>
                        <m:t>q</m:t>
                      </m:r>
                      <m:r>
                        <m:rPr>
                          <m:nor/>
                        </m:rPr>
                        <a:rPr lang="en-US" sz="1800" baseline="-50000" dirty="0"/>
                        <m:t>j</m:t>
                      </m:r>
                      <m:r>
                        <a:rPr lang="en-US" sz="1800" i="1">
                          <a:latin typeface="Cambria Math"/>
                        </a:rPr>
                        <m:t>:</m:t>
                      </m:r>
                      <m:r>
                        <m:rPr>
                          <m:nor/>
                        </m:rPr>
                        <a:rPr lang="en-US" sz="1800"/>
                        <m:t>frequency</m:t>
                      </m:r>
                      <m:r>
                        <m:rPr>
                          <m:nor/>
                        </m:rPr>
                        <a:rPr lang="en-US" sz="1800"/>
                        <m:t> </m:t>
                      </m:r>
                      <m:r>
                        <m:rPr>
                          <m:nor/>
                        </m:rPr>
                        <a:rPr lang="en-US" sz="1800"/>
                        <m:t>of</m:t>
                      </m:r>
                      <m:r>
                        <m:rPr>
                          <m:nor/>
                        </m:rPr>
                        <a:rPr lang="en-US" sz="1800"/>
                        <m:t> </m:t>
                      </m:r>
                      <m:r>
                        <m:rPr>
                          <m:nor/>
                        </m:rPr>
                        <a:rPr lang="en-US" sz="1800"/>
                        <m:t>reconstructed</m:t>
                      </m:r>
                      <m:r>
                        <m:rPr>
                          <m:nor/>
                        </m:rPr>
                        <a:rPr lang="en-US" sz="1800"/>
                        <m:t> </m:t>
                      </m:r>
                      <m:r>
                        <m:rPr>
                          <m:nor/>
                        </m:rPr>
                        <a:rPr lang="en-US" sz="1800"/>
                        <m:t>quasispecies</m:t>
                      </m:r>
                      <m:r>
                        <m:rPr>
                          <m:nor/>
                        </m:rPr>
                        <a:rPr lang="en-US" sz="1800"/>
                        <m:t> </m:t>
                      </m:r>
                      <m:r>
                        <m:rPr>
                          <m:nor/>
                        </m:rPr>
                        <a:rPr lang="en-US" sz="1800"/>
                        <m:t>j</m:t>
                      </m:r>
                      <m:r>
                        <m:rPr>
                          <m:nor/>
                        </m:rPr>
                        <a:rPr lang="en-US" sz="1800"/>
                        <m:t>;</m:t>
                      </m:r>
                    </m:oMath>
                    <m:oMath xmlns:m="http://schemas.openxmlformats.org/officeDocument/2006/math">
                      <m:r>
                        <m:rPr>
                          <m:sty m:val="p"/>
                        </m:rPr>
                        <a:rPr lang="en-US" sz="1800" dirty="0">
                          <a:latin typeface="Cambria Math"/>
                        </a:rPr>
                        <m:t>m</m:t>
                      </m:r>
                      <m:r>
                        <m:rPr>
                          <m:sty m:val="p"/>
                        </m:rPr>
                        <a:rPr lang="en-US" sz="1800" baseline="-25000" dirty="0">
                          <a:latin typeface="Cambria Math"/>
                        </a:rPr>
                        <m:t>i</m:t>
                      </m:r>
                      <m:r>
                        <a:rPr lang="en-US" sz="1800">
                          <a:latin typeface="Cambria Math"/>
                        </a:rPr>
                        <m:t>:</m:t>
                      </m:r>
                      <m:r>
                        <m:rPr>
                          <m:nor/>
                        </m:rPr>
                        <a:rPr lang="en-US" sz="1800"/>
                        <m:t>how</m:t>
                      </m:r>
                      <m:r>
                        <m:rPr>
                          <m:nor/>
                        </m:rPr>
                        <a:rPr lang="en-US" sz="1800"/>
                        <m:t> </m:t>
                      </m:r>
                      <m:r>
                        <m:rPr>
                          <m:nor/>
                        </m:rPr>
                        <a:rPr lang="en-US" sz="1800"/>
                        <m:t>far</m:t>
                      </m:r>
                      <m:r>
                        <m:rPr>
                          <m:nor/>
                        </m:rPr>
                        <a:rPr lang="en-US" sz="1800"/>
                        <m:t> </m:t>
                      </m:r>
                      <m:r>
                        <m:rPr>
                          <m:nor/>
                        </m:rPr>
                        <a:rPr lang="en-US" sz="1800"/>
                        <m:t>is</m:t>
                      </m:r>
                      <m:r>
                        <m:rPr>
                          <m:nor/>
                        </m:rPr>
                        <a:rPr lang="en-US" sz="1800"/>
                        <m:t> </m:t>
                      </m:r>
                      <m:r>
                        <m:rPr>
                          <m:nor/>
                        </m:rPr>
                        <a:rPr lang="en-US" sz="1800"/>
                        <m:t>clone</m:t>
                      </m:r>
                      <m:r>
                        <m:rPr>
                          <m:nor/>
                        </m:rPr>
                        <a:rPr lang="en-US" sz="1800"/>
                        <m:t> </m:t>
                      </m:r>
                      <m:r>
                        <m:rPr>
                          <m:nor/>
                        </m:rPr>
                        <a:rPr lang="en-US" sz="1800"/>
                        <m:t>i</m:t>
                      </m:r>
                      <m:r>
                        <m:rPr>
                          <m:nor/>
                        </m:rPr>
                        <a:rPr lang="en-US" sz="1800"/>
                        <m:t> </m:t>
                      </m:r>
                      <m:r>
                        <m:rPr>
                          <m:nor/>
                        </m:rPr>
                        <a:rPr lang="en-US" sz="1800"/>
                        <m:t>from</m:t>
                      </m:r>
                      <m:r>
                        <m:rPr>
                          <m:nor/>
                        </m:rPr>
                        <a:rPr lang="en-US" sz="1800"/>
                        <m:t> </m:t>
                      </m:r>
                      <m:r>
                        <m:rPr>
                          <m:nor/>
                        </m:rPr>
                        <a:rPr lang="en-US" sz="1800"/>
                        <m:t>closest</m:t>
                      </m:r>
                      <m:r>
                        <m:rPr>
                          <m:nor/>
                        </m:rPr>
                        <a:rPr lang="en-US" sz="1800"/>
                        <m:t> </m:t>
                      </m:r>
                      <m:r>
                        <m:rPr>
                          <m:nor/>
                        </m:rPr>
                        <a:rPr lang="en-US" sz="1800"/>
                        <m:t>quasispecies</m:t>
                      </m:r>
                      <m:r>
                        <m:rPr>
                          <m:nor/>
                        </m:rPr>
                        <a:rPr lang="en-US" sz="1800"/>
                        <m:t>;</m:t>
                      </m:r>
                    </m:oMath>
                    <m:oMath xmlns:m="http://schemas.openxmlformats.org/officeDocument/2006/math">
                      <m:r>
                        <m:rPr>
                          <m:sty m:val="p"/>
                        </m:rPr>
                        <a:rPr lang="en-US" sz="1800" dirty="0">
                          <a:latin typeface="Cambria Math"/>
                        </a:rPr>
                        <m:t>m</m:t>
                      </m:r>
                      <m:r>
                        <m:rPr>
                          <m:sty m:val="p"/>
                        </m:rPr>
                        <a:rPr lang="en-US" sz="1800" baseline="-25000" dirty="0">
                          <a:latin typeface="Cambria Math"/>
                        </a:rPr>
                        <m:t>j</m:t>
                      </m:r>
                      <m:r>
                        <a:rPr lang="en-US" sz="1800">
                          <a:latin typeface="Cambria Math"/>
                        </a:rPr>
                        <m:t>:</m:t>
                      </m:r>
                      <m:r>
                        <m:rPr>
                          <m:nor/>
                        </m:rPr>
                        <a:rPr lang="en-US" sz="1800"/>
                        <m:t>how</m:t>
                      </m:r>
                      <m:r>
                        <m:rPr>
                          <m:nor/>
                        </m:rPr>
                        <a:rPr lang="en-US" sz="1800"/>
                        <m:t> </m:t>
                      </m:r>
                      <m:r>
                        <m:rPr>
                          <m:nor/>
                        </m:rPr>
                        <a:rPr lang="en-US" sz="1800"/>
                        <m:t>far</m:t>
                      </m:r>
                      <m:r>
                        <m:rPr>
                          <m:nor/>
                        </m:rPr>
                        <a:rPr lang="en-US" sz="1800"/>
                        <m:t> </m:t>
                      </m:r>
                      <m:r>
                        <m:rPr>
                          <m:nor/>
                        </m:rPr>
                        <a:rPr lang="en-US" sz="1800"/>
                        <m:t>is</m:t>
                      </m:r>
                      <m:r>
                        <m:rPr>
                          <m:nor/>
                        </m:rPr>
                        <a:rPr lang="en-US" sz="1800"/>
                        <m:t> </m:t>
                      </m:r>
                      <m:r>
                        <m:rPr>
                          <m:nor/>
                        </m:rPr>
                        <a:rPr lang="en-US" sz="1800" b="0" i="0" smtClean="0"/>
                        <m:t>q</m:t>
                      </m:r>
                      <m:r>
                        <m:rPr>
                          <m:nor/>
                        </m:rPr>
                        <a:rPr lang="en-US" sz="1800"/>
                        <m:t>uasispecies</m:t>
                      </m:r>
                      <m:r>
                        <m:rPr>
                          <m:nor/>
                        </m:rPr>
                        <a:rPr lang="en-US" sz="1800"/>
                        <m:t> </m:t>
                      </m:r>
                      <m:r>
                        <m:rPr>
                          <m:nor/>
                        </m:rPr>
                        <a:rPr lang="en-US" sz="1800"/>
                        <m:t>j</m:t>
                      </m:r>
                      <m:r>
                        <m:rPr>
                          <m:nor/>
                        </m:rPr>
                        <a:rPr lang="en-US" sz="1800"/>
                        <m:t> </m:t>
                      </m:r>
                      <m:r>
                        <m:rPr>
                          <m:nor/>
                        </m:rPr>
                        <a:rPr lang="en-US" sz="1800"/>
                        <m:t>from</m:t>
                      </m:r>
                      <m:r>
                        <m:rPr>
                          <m:nor/>
                        </m:rPr>
                        <a:rPr lang="en-US" sz="1800"/>
                        <m:t> </m:t>
                      </m:r>
                      <m:r>
                        <m:rPr>
                          <m:nor/>
                        </m:rPr>
                        <a:rPr lang="en-US" sz="1800"/>
                        <m:t>closest</m:t>
                      </m:r>
                      <m:r>
                        <m:rPr>
                          <m:nor/>
                        </m:rPr>
                        <a:rPr lang="en-US" sz="1800"/>
                        <m:t> </m:t>
                      </m:r>
                      <m:r>
                        <m:rPr>
                          <m:nor/>
                        </m:rPr>
                        <a:rPr lang="en-US" sz="1800"/>
                        <m:t>clone</m:t>
                      </m:r>
                      <m:r>
                        <m:rPr>
                          <m:nor/>
                        </m:rPr>
                        <a:rPr lang="en-US" sz="1800"/>
                        <m:t> ;</m:t>
                      </m:r>
                    </m:oMath>
                  </m:oMathPara>
                </a14:m>
                <a:endParaRPr lang="en-US" sz="1800" dirty="0"/>
              </a:p>
              <a:p>
                <a:pPr marL="0" indent="0">
                  <a:buNone/>
                </a:pPr>
                <a:endParaRPr lang="en-US" sz="1800" b="0" i="1" dirty="0" smtClean="0">
                  <a:latin typeface="Cambria Math"/>
                </a:endParaRPr>
              </a:p>
              <a:p>
                <a:pPr marL="0" indent="0">
                  <a:buNone/>
                </a:pPr>
                <a14:m>
                  <m:oMathPara xmlns:m="http://schemas.openxmlformats.org/officeDocument/2006/math">
                    <m:oMathParaPr>
                      <m:jc m:val="left"/>
                    </m:oMathParaPr>
                    <m:oMath xmlns:m="http://schemas.openxmlformats.org/officeDocument/2006/math">
                      <m:func>
                        <m:funcPr>
                          <m:ctrlPr>
                            <a:rPr lang="en-US" sz="1800" i="1">
                              <a:latin typeface="Cambria Math"/>
                            </a:rPr>
                          </m:ctrlPr>
                        </m:funcPr>
                        <m:fName>
                          <m:r>
                            <a:rPr lang="en-US" sz="1800" i="1">
                              <a:latin typeface="Cambria Math"/>
                            </a:rPr>
                            <m:t>𝑚</m:t>
                          </m:r>
                          <m:r>
                            <a:rPr lang="en-US" sz="1800" i="1" baseline="-25000">
                              <a:latin typeface="Cambria Math"/>
                            </a:rPr>
                            <m:t>𝑖</m:t>
                          </m:r>
                          <m:limLow>
                            <m:limLowPr>
                              <m:ctrlPr>
                                <a:rPr lang="en-US" sz="1800" i="1">
                                  <a:latin typeface="Cambria Math"/>
                                </a:rPr>
                              </m:ctrlPr>
                            </m:limLowPr>
                            <m:e>
                              <m:r>
                                <a:rPr lang="en-US" sz="1800">
                                  <a:latin typeface="Cambria Math"/>
                                </a:rPr>
                                <m:t>=</m:t>
                              </m:r>
                              <m:r>
                                <m:rPr>
                                  <m:sty m:val="p"/>
                                </m:rPr>
                                <a:rPr lang="en-US" sz="1800">
                                  <a:latin typeface="Cambria Math"/>
                                </a:rPr>
                                <m:t>min</m:t>
                              </m:r>
                            </m:e>
                            <m:lim>
                              <m:r>
                                <a:rPr lang="en-US" sz="1800" i="1">
                                  <a:latin typeface="Cambria Math"/>
                                </a:rPr>
                                <m:t>𝑗</m:t>
                              </m:r>
                            </m:lim>
                          </m:limLow>
                        </m:fName>
                        <m:e>
                          <m:r>
                            <a:rPr lang="en-US" sz="1800" i="1">
                              <a:latin typeface="Cambria Math"/>
                            </a:rPr>
                            <m:t>(</m:t>
                          </m:r>
                          <m:r>
                            <a:rPr lang="en-US" sz="1800" i="1">
                              <a:latin typeface="Cambria Math"/>
                            </a:rPr>
                            <m:t>𝑐𝑖</m:t>
                          </m:r>
                          <m:r>
                            <a:rPr lang="en-US" sz="1800" i="1">
                              <a:latin typeface="Cambria Math"/>
                            </a:rPr>
                            <m:t>,</m:t>
                          </m:r>
                          <m:r>
                            <a:rPr lang="en-US" sz="1800" i="1">
                              <a:latin typeface="Cambria Math"/>
                            </a:rPr>
                            <m:t>𝑞𝑗</m:t>
                          </m:r>
                          <m:r>
                            <a:rPr lang="en-US" sz="1800" i="1">
                              <a:latin typeface="Cambria Math"/>
                            </a:rPr>
                            <m:t>)</m:t>
                          </m:r>
                        </m:e>
                      </m:func>
                    </m:oMath>
                  </m:oMathPara>
                </a14:m>
                <a:endParaRPr lang="en-US" sz="1800" dirty="0"/>
              </a:p>
              <a:p>
                <a:pPr marL="0" indent="0">
                  <a:buNone/>
                </a:pPr>
                <a14:m>
                  <m:oMathPara xmlns:m="http://schemas.openxmlformats.org/officeDocument/2006/math">
                    <m:oMathParaPr>
                      <m:jc m:val="left"/>
                    </m:oMathParaPr>
                    <m:oMath xmlns:m="http://schemas.openxmlformats.org/officeDocument/2006/math">
                      <m:func>
                        <m:funcPr>
                          <m:ctrlPr>
                            <a:rPr lang="en-US" sz="1800" i="1">
                              <a:latin typeface="Cambria Math"/>
                            </a:rPr>
                          </m:ctrlPr>
                        </m:funcPr>
                        <m:fName>
                          <m:r>
                            <a:rPr lang="en-US" sz="1800" i="1">
                              <a:latin typeface="Cambria Math"/>
                            </a:rPr>
                            <m:t>𝑚</m:t>
                          </m:r>
                          <m:r>
                            <a:rPr lang="en-US" sz="1800" i="1" baseline="-25000">
                              <a:latin typeface="Cambria Math"/>
                            </a:rPr>
                            <m:t>𝑗</m:t>
                          </m:r>
                          <m:limLow>
                            <m:limLowPr>
                              <m:ctrlPr>
                                <a:rPr lang="en-US" sz="1800" i="1">
                                  <a:latin typeface="Cambria Math"/>
                                </a:rPr>
                              </m:ctrlPr>
                            </m:limLowPr>
                            <m:e>
                              <m:r>
                                <a:rPr lang="en-US" sz="1800">
                                  <a:latin typeface="Cambria Math"/>
                                </a:rPr>
                                <m:t>=</m:t>
                              </m:r>
                              <m:r>
                                <m:rPr>
                                  <m:sty m:val="p"/>
                                </m:rPr>
                                <a:rPr lang="en-US" sz="1800">
                                  <a:latin typeface="Cambria Math"/>
                                </a:rPr>
                                <m:t>min</m:t>
                              </m:r>
                            </m:e>
                            <m:lim>
                              <m:r>
                                <a:rPr lang="en-US" sz="1800" i="1">
                                  <a:latin typeface="Cambria Math"/>
                                </a:rPr>
                                <m:t>𝑖</m:t>
                              </m:r>
                            </m:lim>
                          </m:limLow>
                        </m:fName>
                        <m:e>
                          <m:r>
                            <a:rPr lang="en-US" sz="1800" i="1">
                              <a:latin typeface="Cambria Math"/>
                            </a:rPr>
                            <m:t>(</m:t>
                          </m:r>
                          <m:r>
                            <a:rPr lang="en-US" sz="1800" i="1">
                              <a:latin typeface="Cambria Math"/>
                            </a:rPr>
                            <m:t>𝑐𝑖</m:t>
                          </m:r>
                          <m:r>
                            <a:rPr lang="en-US" sz="1800" i="1">
                              <a:latin typeface="Cambria Math"/>
                            </a:rPr>
                            <m:t>,</m:t>
                          </m:r>
                          <m:r>
                            <a:rPr lang="en-US" sz="1800" i="1">
                              <a:latin typeface="Cambria Math"/>
                            </a:rPr>
                            <m:t>𝑞𝑗</m:t>
                          </m:r>
                          <m:r>
                            <a:rPr lang="en-US" sz="1800" i="1">
                              <a:latin typeface="Cambria Math"/>
                            </a:rPr>
                            <m:t>)</m:t>
                          </m:r>
                        </m:e>
                      </m:func>
                    </m:oMath>
                  </m:oMathPara>
                </a14:m>
                <a:endParaRPr lang="en-US" sz="1800" dirty="0"/>
              </a:p>
              <a:p>
                <a:endParaRPr lang="en-US" sz="1800" i="1" dirty="0">
                  <a:latin typeface="Cambria Math"/>
                </a:endParaRPr>
              </a:p>
              <a:p>
                <a:pPr marL="0" indent="0">
                  <a:buNone/>
                </a:pPr>
                <a14:m>
                  <m:oMathPara xmlns:m="http://schemas.openxmlformats.org/officeDocument/2006/math">
                    <m:oMathParaPr>
                      <m:jc m:val="left"/>
                    </m:oMathParaPr>
                    <m:oMath xmlns:m="http://schemas.openxmlformats.org/officeDocument/2006/math">
                      <m:r>
                        <a:rPr lang="en-US" sz="1800" b="0" i="1" smtClean="0">
                          <a:latin typeface="Cambria Math"/>
                        </a:rPr>
                        <m:t>𝐴𝑣𝑒𝑟𝑎𝑔𝑒</m:t>
                      </m:r>
                      <m:r>
                        <a:rPr lang="en-US" sz="1800" b="0" i="1" smtClean="0">
                          <a:latin typeface="Cambria Math"/>
                        </a:rPr>
                        <m:t> </m:t>
                      </m:r>
                      <m:r>
                        <a:rPr lang="en-US" sz="1800" b="0" i="1" smtClean="0">
                          <a:latin typeface="Cambria Math"/>
                        </a:rPr>
                        <m:t>𝐷𝑖𝑡𝑎𝑛𝑐𝑒</m:t>
                      </m:r>
                      <m:r>
                        <a:rPr lang="en-US" sz="1800" b="0" i="1" smtClean="0">
                          <a:latin typeface="Cambria Math"/>
                        </a:rPr>
                        <m:t> </m:t>
                      </m:r>
                      <m:r>
                        <a:rPr lang="en-US" sz="1800" b="0" i="1" smtClean="0">
                          <a:latin typeface="Cambria Math"/>
                        </a:rPr>
                        <m:t>𝑡𝑜</m:t>
                      </m:r>
                      <m:r>
                        <a:rPr lang="en-US" sz="1800" b="0" i="1" smtClean="0">
                          <a:latin typeface="Cambria Math"/>
                        </a:rPr>
                        <m:t> </m:t>
                      </m:r>
                      <m:r>
                        <a:rPr lang="en-US" sz="1800" b="0" i="1" smtClean="0">
                          <a:latin typeface="Cambria Math"/>
                        </a:rPr>
                        <m:t>𝐶𝑙𝑜𝑛𝑒𝑠</m:t>
                      </m:r>
                      <m:d>
                        <m:dPr>
                          <m:ctrlPr>
                            <a:rPr lang="en-US" sz="1800" b="0" i="1" smtClean="0">
                              <a:latin typeface="Cambria Math"/>
                            </a:rPr>
                          </m:ctrlPr>
                        </m:dPr>
                        <m:e>
                          <m:r>
                            <a:rPr lang="en-US" sz="1800" b="0" i="1" smtClean="0">
                              <a:latin typeface="Cambria Math"/>
                            </a:rPr>
                            <m:t>𝐴𝐷𝐶</m:t>
                          </m:r>
                        </m:e>
                      </m:d>
                      <m:r>
                        <a:rPr lang="pt-BR" sz="1800" i="1" smtClean="0">
                          <a:latin typeface="Cambria Math"/>
                        </a:rPr>
                        <m:t>=</m:t>
                      </m:r>
                      <m:nary>
                        <m:naryPr>
                          <m:chr m:val="∑"/>
                          <m:ctrlPr>
                            <a:rPr lang="pt-BR" sz="1800" i="1" smtClean="0">
                              <a:latin typeface="Cambria Math"/>
                            </a:rPr>
                          </m:ctrlPr>
                        </m:naryPr>
                        <m:sub>
                          <m:r>
                            <a:rPr lang="en-US" sz="1800" b="0" i="1" smtClean="0">
                              <a:latin typeface="Cambria Math"/>
                            </a:rPr>
                            <m:t>𝑐</m:t>
                          </m:r>
                          <m:r>
                            <a:rPr lang="en-US" sz="1800" b="0" i="1" baseline="-25000" smtClean="0">
                              <a:latin typeface="Cambria Math"/>
                            </a:rPr>
                            <m:t>𝑖</m:t>
                          </m:r>
                        </m:sub>
                        <m:sup/>
                        <m:e>
                          <m:r>
                            <a:rPr lang="en-US" sz="1800" b="0" i="1" smtClean="0">
                              <a:latin typeface="Cambria Math"/>
                            </a:rPr>
                            <m:t>𝑚</m:t>
                          </m:r>
                          <m:r>
                            <a:rPr lang="en-US" sz="1800" b="0" i="1" baseline="-25000" smtClean="0">
                              <a:latin typeface="Cambria Math"/>
                            </a:rPr>
                            <m:t>𝑖</m:t>
                          </m:r>
                        </m:e>
                      </m:nary>
                      <m:r>
                        <a:rPr lang="en-US" sz="1800" b="0" i="1" smtClean="0">
                          <a:latin typeface="Cambria Math"/>
                        </a:rPr>
                        <m:t>.</m:t>
                      </m:r>
                      <m:r>
                        <a:rPr lang="en-US" sz="1800" b="0" i="1" smtClean="0">
                          <a:latin typeface="Cambria Math"/>
                        </a:rPr>
                        <m:t>𝑓𝑐𝑖</m:t>
                      </m:r>
                    </m:oMath>
                  </m:oMathPara>
                </a14:m>
                <a:endParaRPr lang="en-US" sz="1800" b="0" baseline="-42000" dirty="0" smtClean="0"/>
              </a:p>
              <a:p>
                <a:pPr marL="0" indent="0">
                  <a:buNone/>
                </a:pPr>
                <a14:m>
                  <m:oMathPara xmlns:m="http://schemas.openxmlformats.org/officeDocument/2006/math">
                    <m:oMathParaPr>
                      <m:jc m:val="left"/>
                    </m:oMathParaPr>
                    <m:oMath xmlns:m="http://schemas.openxmlformats.org/officeDocument/2006/math">
                      <m:r>
                        <a:rPr lang="en-US" sz="1800" i="1">
                          <a:latin typeface="Cambria Math"/>
                        </a:rPr>
                        <m:t>𝐴𝑣𝑒𝑟𝑎𝑔𝑒</m:t>
                      </m:r>
                      <m:r>
                        <a:rPr lang="en-US" sz="1800" i="1">
                          <a:latin typeface="Cambria Math"/>
                        </a:rPr>
                        <m:t> </m:t>
                      </m:r>
                      <m:r>
                        <a:rPr lang="en-US" sz="1800" b="0" i="1" smtClean="0">
                          <a:latin typeface="Cambria Math"/>
                        </a:rPr>
                        <m:t>𝑃𝑟𝑒𝑑𝑖𝑐𝑡𝑖𝑜𝑛</m:t>
                      </m:r>
                      <m:r>
                        <a:rPr lang="en-US" sz="1800" b="0" i="1" smtClean="0">
                          <a:latin typeface="Cambria Math"/>
                        </a:rPr>
                        <m:t> </m:t>
                      </m:r>
                      <m:r>
                        <a:rPr lang="en-US" sz="1800" b="0" i="1" smtClean="0">
                          <a:latin typeface="Cambria Math"/>
                        </a:rPr>
                        <m:t>𝐸𝑟𝑟𝑜𝑟</m:t>
                      </m:r>
                      <m:d>
                        <m:dPr>
                          <m:ctrlPr>
                            <a:rPr lang="en-US" sz="1800" i="1">
                              <a:latin typeface="Cambria Math"/>
                            </a:rPr>
                          </m:ctrlPr>
                        </m:dPr>
                        <m:e>
                          <m:r>
                            <a:rPr lang="en-US" sz="1800" i="1">
                              <a:latin typeface="Cambria Math"/>
                            </a:rPr>
                            <m:t>𝐴</m:t>
                          </m:r>
                          <m:r>
                            <a:rPr lang="en-US" sz="1800" b="0" i="1" smtClean="0">
                              <a:latin typeface="Cambria Math"/>
                            </a:rPr>
                            <m:t>𝑃𝐸</m:t>
                          </m:r>
                        </m:e>
                      </m:d>
                      <m:r>
                        <a:rPr lang="pt-BR" sz="1800" i="1">
                          <a:latin typeface="Cambria Math"/>
                        </a:rPr>
                        <m:t>=</m:t>
                      </m:r>
                      <m:nary>
                        <m:naryPr>
                          <m:chr m:val="∑"/>
                          <m:ctrlPr>
                            <a:rPr lang="pt-BR" sz="1800" i="1">
                              <a:latin typeface="Cambria Math"/>
                            </a:rPr>
                          </m:ctrlPr>
                        </m:naryPr>
                        <m:sub>
                          <m:r>
                            <a:rPr lang="en-US" sz="1800" b="0" i="1" smtClean="0">
                              <a:latin typeface="Cambria Math"/>
                            </a:rPr>
                            <m:t>𝑞</m:t>
                          </m:r>
                          <m:r>
                            <a:rPr lang="en-US" sz="1800" b="0" i="1" baseline="-25000" smtClean="0">
                              <a:latin typeface="Cambria Math"/>
                            </a:rPr>
                            <m:t>𝑗</m:t>
                          </m:r>
                        </m:sub>
                        <m:sup/>
                        <m:e>
                          <m:r>
                            <a:rPr lang="en-US" sz="1800" i="1">
                              <a:latin typeface="Cambria Math"/>
                            </a:rPr>
                            <m:t>𝑚</m:t>
                          </m:r>
                          <m:r>
                            <a:rPr lang="en-US" sz="1800" b="0" i="1" baseline="-25000" smtClean="0">
                              <a:latin typeface="Cambria Math"/>
                            </a:rPr>
                            <m:t>𝑗</m:t>
                          </m:r>
                        </m:e>
                      </m:nary>
                      <m:r>
                        <a:rPr lang="en-US" sz="1800" i="1">
                          <a:latin typeface="Cambria Math"/>
                        </a:rPr>
                        <m:t>.</m:t>
                      </m:r>
                      <m:r>
                        <a:rPr lang="en-US" sz="1800" i="1">
                          <a:latin typeface="Cambria Math"/>
                        </a:rPr>
                        <m:t>𝑓𝑞𝑗</m:t>
                      </m:r>
                    </m:oMath>
                  </m:oMathPara>
                </a14:m>
                <a:endParaRPr lang="en-US" sz="1800" baseline="-44000" dirty="0" smtClean="0"/>
              </a:p>
              <a:p>
                <a:pPr marL="0" indent="0">
                  <a:buNone/>
                </a:pPr>
                <a:endParaRPr lang="en-US" sz="1800" i="1" dirty="0" smtClean="0">
                  <a:latin typeface="Cambria Math"/>
                </a:endParaRPr>
              </a:p>
              <a:p>
                <a:pPr marL="0" indent="0">
                  <a:buNone/>
                </a:pPr>
                <a:endParaRPr lang="en-US" sz="1800" dirty="0" smtClean="0"/>
              </a:p>
              <a:p>
                <a:pPr marL="0" indent="0">
                  <a:buNone/>
                </a:pPr>
                <a:r>
                  <a:rPr lang="en-US" sz="1800" dirty="0" smtClean="0"/>
                  <a:t/>
                </a:r>
                <a:br>
                  <a:rPr lang="en-US" sz="1800" dirty="0" smtClean="0"/>
                </a:br>
                <a:endParaRPr lang="en-US" sz="1800" dirty="0" smtClean="0"/>
              </a:p>
              <a:p>
                <a:pPr marL="0" indent="0">
                  <a:buNone/>
                </a:pPr>
                <a:r>
                  <a:rPr lang="en-US" sz="1800" dirty="0"/>
                  <a:t/>
                </a:r>
                <a:br>
                  <a:rPr lang="en-US" sz="1800" dirty="0"/>
                </a:br>
                <a:r>
                  <a:rPr lang="en-US" sz="1800" dirty="0"/>
                  <a:t/>
                </a:r>
                <a:br>
                  <a:rPr lang="en-US" sz="1800" dirty="0"/>
                </a:br>
                <a:r>
                  <a:rPr lang="en-US" sz="1800" dirty="0" smtClean="0"/>
                  <a:t> </a:t>
                </a:r>
                <a:br>
                  <a:rPr lang="en-US" sz="1800" dirty="0" smtClean="0"/>
                </a:br>
                <a:endParaRPr lang="en-US" sz="1800" dirty="0"/>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181600"/>
              </a:xfrm>
              <a:blipFill rotWithShape="1">
                <a:blip r:embed="rId2"/>
                <a:stretch>
                  <a:fillRect l="-593" t="-588"/>
                </a:stretch>
              </a:blipFill>
            </p:spPr>
            <p:txBody>
              <a:bodyPr/>
              <a:lstStyle/>
              <a:p>
                <a:r>
                  <a:rPr lang="en-US">
                    <a:noFill/>
                  </a:rPr>
                  <a:t> </a:t>
                </a:r>
              </a:p>
            </p:txBody>
          </p:sp>
        </mc:Fallback>
      </mc:AlternateContent>
    </p:spTree>
    <p:extLst>
      <p:ext uri="{BB962C8B-B14F-4D97-AF65-F5344CB8AC3E}">
        <p14:creationId xmlns:p14="http://schemas.microsoft.com/office/powerpoint/2010/main" val="3714239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200" y="228600"/>
            <a:ext cx="9220200" cy="3000345"/>
            <a:chOff x="-76200" y="609600"/>
            <a:chExt cx="9220200" cy="300034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609600"/>
              <a:ext cx="9134475" cy="3000345"/>
            </a:xfrm>
            <a:prstGeom prst="rect">
              <a:avLst/>
            </a:prstGeom>
          </p:spPr>
        </p:pic>
        <p:sp>
          <p:nvSpPr>
            <p:cNvPr id="2" name="TextBox 1"/>
            <p:cNvSpPr txBox="1"/>
            <p:nvPr/>
          </p:nvSpPr>
          <p:spPr>
            <a:xfrm>
              <a:off x="-76200" y="880646"/>
              <a:ext cx="1374775" cy="338554"/>
            </a:xfrm>
            <a:prstGeom prst="rect">
              <a:avLst/>
            </a:prstGeom>
            <a:noFill/>
          </p:spPr>
          <p:txBody>
            <a:bodyPr wrap="square" rtlCol="0">
              <a:spAutoFit/>
            </a:bodyPr>
            <a:lstStyle/>
            <a:p>
              <a:r>
                <a:rPr lang="en-US" sz="800" b="1" dirty="0" smtClean="0">
                  <a:solidFill>
                    <a:srgbClr val="C00000"/>
                  </a:solidFill>
                </a:rPr>
                <a:t>How well we predicted sanger clones</a:t>
              </a:r>
              <a:endParaRPr lang="en-US" sz="800" b="1" dirty="0">
                <a:solidFill>
                  <a:srgbClr val="C00000"/>
                </a:solidFill>
              </a:endParaRPr>
            </a:p>
          </p:txBody>
        </p:sp>
      </p:grpSp>
      <p:grpSp>
        <p:nvGrpSpPr>
          <p:cNvPr id="15" name="Group 14"/>
          <p:cNvGrpSpPr/>
          <p:nvPr/>
        </p:nvGrpSpPr>
        <p:grpSpPr>
          <a:xfrm>
            <a:off x="-15474" y="3228945"/>
            <a:ext cx="9092799" cy="3324255"/>
            <a:chOff x="-15474" y="3381345"/>
            <a:chExt cx="9092799" cy="3324255"/>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 y="3381345"/>
              <a:ext cx="9010650" cy="3324255"/>
            </a:xfrm>
            <a:prstGeom prst="rect">
              <a:avLst/>
            </a:prstGeom>
          </p:spPr>
        </p:pic>
        <p:sp>
          <p:nvSpPr>
            <p:cNvPr id="5" name="TextBox 4"/>
            <p:cNvSpPr txBox="1"/>
            <p:nvPr/>
          </p:nvSpPr>
          <p:spPr>
            <a:xfrm>
              <a:off x="-15474" y="3801577"/>
              <a:ext cx="1082274" cy="417917"/>
            </a:xfrm>
            <a:prstGeom prst="rect">
              <a:avLst/>
            </a:prstGeom>
            <a:noFill/>
          </p:spPr>
          <p:txBody>
            <a:bodyPr wrap="square" rtlCol="0">
              <a:spAutoFit/>
            </a:bodyPr>
            <a:lstStyle/>
            <a:p>
              <a:r>
                <a:rPr lang="en-US" sz="800" b="1" dirty="0" smtClean="0">
                  <a:solidFill>
                    <a:srgbClr val="C00000"/>
                  </a:solidFill>
                </a:rPr>
                <a:t>How well our</a:t>
              </a:r>
            </a:p>
            <a:p>
              <a:r>
                <a:rPr lang="en-US" sz="800" b="1" dirty="0" smtClean="0">
                  <a:solidFill>
                    <a:srgbClr val="C00000"/>
                  </a:solidFill>
                </a:rPr>
                <a:t> prediction is</a:t>
              </a:r>
              <a:endParaRPr lang="en-US" sz="800" b="1" dirty="0">
                <a:solidFill>
                  <a:srgbClr val="C00000"/>
                </a:solidFill>
              </a:endParaRPr>
            </a:p>
          </p:txBody>
        </p:sp>
      </p:grpSp>
    </p:spTree>
    <p:extLst>
      <p:ext uri="{BB962C8B-B14F-4D97-AF65-F5344CB8AC3E}">
        <p14:creationId xmlns:p14="http://schemas.microsoft.com/office/powerpoint/2010/main" val="348514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730" name="Picture 2" descr="D:\bassam_dissertation\pictures\ape_a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2667000"/>
            <a:ext cx="8753475" cy="382811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28600" y="0"/>
            <a:ext cx="8534400" cy="2648882"/>
            <a:chOff x="228600" y="0"/>
            <a:chExt cx="8534400" cy="2648882"/>
          </a:xfrm>
        </p:grpSpPr>
        <p:grpSp>
          <p:nvGrpSpPr>
            <p:cNvPr id="14" name="Group 13"/>
            <p:cNvGrpSpPr/>
            <p:nvPr/>
          </p:nvGrpSpPr>
          <p:grpSpPr>
            <a:xfrm>
              <a:off x="228600" y="0"/>
              <a:ext cx="4181475" cy="2648882"/>
              <a:chOff x="381000" y="0"/>
              <a:chExt cx="4181475" cy="264888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71475"/>
                <a:ext cx="4181475" cy="2277407"/>
              </a:xfrm>
              <a:prstGeom prst="rect">
                <a:avLst/>
              </a:prstGeom>
            </p:spPr>
          </p:pic>
          <p:sp>
            <p:nvSpPr>
              <p:cNvPr id="13" name="TextBox 12"/>
              <p:cNvSpPr txBox="1"/>
              <p:nvPr/>
            </p:nvSpPr>
            <p:spPr>
              <a:xfrm>
                <a:off x="381000" y="0"/>
                <a:ext cx="4181475" cy="369332"/>
              </a:xfrm>
              <a:prstGeom prst="rect">
                <a:avLst/>
              </a:prstGeom>
              <a:noFill/>
            </p:spPr>
            <p:txBody>
              <a:bodyPr wrap="square" rtlCol="0">
                <a:spAutoFit/>
              </a:bodyPr>
              <a:lstStyle/>
              <a:p>
                <a:r>
                  <a:rPr lang="en-US" sz="1800" dirty="0" smtClean="0">
                    <a:latin typeface="+mj-lt"/>
                  </a:rPr>
                  <a:t>ADC</a:t>
                </a:r>
                <a:endParaRPr lang="en-US" sz="1800" dirty="0">
                  <a:latin typeface="+mj-lt"/>
                </a:endParaRPr>
              </a:p>
            </p:txBody>
          </p:sp>
        </p:grpSp>
        <p:grpSp>
          <p:nvGrpSpPr>
            <p:cNvPr id="16" name="Group 15"/>
            <p:cNvGrpSpPr/>
            <p:nvPr/>
          </p:nvGrpSpPr>
          <p:grpSpPr>
            <a:xfrm>
              <a:off x="4581525" y="0"/>
              <a:ext cx="4181475" cy="2648882"/>
              <a:chOff x="4581525" y="0"/>
              <a:chExt cx="4181475" cy="2648882"/>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400" y="381000"/>
                <a:ext cx="4162425" cy="2267882"/>
              </a:xfrm>
              <a:prstGeom prst="rect">
                <a:avLst/>
              </a:prstGeom>
            </p:spPr>
          </p:pic>
          <p:sp>
            <p:nvSpPr>
              <p:cNvPr id="19" name="TextBox 18"/>
              <p:cNvSpPr txBox="1"/>
              <p:nvPr/>
            </p:nvSpPr>
            <p:spPr>
              <a:xfrm>
                <a:off x="4581525" y="0"/>
                <a:ext cx="4181475" cy="369332"/>
              </a:xfrm>
              <a:prstGeom prst="rect">
                <a:avLst/>
              </a:prstGeom>
              <a:noFill/>
            </p:spPr>
            <p:txBody>
              <a:bodyPr wrap="square" rtlCol="0">
                <a:spAutoFit/>
              </a:bodyPr>
              <a:lstStyle/>
              <a:p>
                <a:r>
                  <a:rPr lang="en-US" sz="1800" dirty="0" smtClean="0">
                    <a:latin typeface="+mj-lt"/>
                  </a:rPr>
                  <a:t>APE</a:t>
                </a:r>
                <a:endParaRPr lang="en-US" sz="1800" dirty="0">
                  <a:latin typeface="+mj-lt"/>
                </a:endParaRPr>
              </a:p>
            </p:txBody>
          </p:sp>
        </p:grpSp>
      </p:grpSp>
    </p:spTree>
    <p:extLst>
      <p:ext uri="{BB962C8B-B14F-4D97-AF65-F5344CB8AC3E}">
        <p14:creationId xmlns:p14="http://schemas.microsoft.com/office/powerpoint/2010/main" val="1603112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Phylogenetic tree over collapsed Sanger clones and collapsed </a:t>
            </a:r>
            <a:r>
              <a:rPr lang="en-US" sz="2000" dirty="0" smtClean="0"/>
              <a:t>quasispecies </a:t>
            </a:r>
            <a:r>
              <a:rPr lang="en-US" sz="2000" dirty="0"/>
              <a:t>inferred from </a:t>
            </a:r>
            <a:r>
              <a:rPr lang="en-US" sz="2000" dirty="0" smtClean="0"/>
              <a:t>the </a:t>
            </a:r>
            <a:r>
              <a:rPr lang="en-US" sz="2000" dirty="0"/>
              <a:t>method </a:t>
            </a:r>
            <a:r>
              <a:rPr lang="en-US" sz="2000" dirty="0" smtClean="0"/>
              <a:t>V125KEC</a:t>
            </a:r>
            <a:endParaRPr lang="en-US" sz="2000" dirty="0"/>
          </a:p>
        </p:txBody>
      </p:sp>
      <p:sp>
        <p:nvSpPr>
          <p:cNvPr id="4" name="Content Placeholder 3"/>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 y="1600200"/>
            <a:ext cx="6262688"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45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0"/>
            <a:ext cx="8643938" cy="1268016"/>
          </a:xfrm>
        </p:spPr>
        <p:txBody>
          <a:bodyPr/>
          <a:lstStyle/>
          <a:p>
            <a:pPr>
              <a:defRPr/>
            </a:pPr>
            <a:r>
              <a:rPr lang="en-US" dirty="0" smtClean="0"/>
              <a:t>Future Work </a:t>
            </a:r>
            <a:endParaRPr lang="en-US" dirty="0"/>
          </a:p>
        </p:txBody>
      </p:sp>
      <p:sp>
        <p:nvSpPr>
          <p:cNvPr id="30723" name="Content Placeholder 2"/>
          <p:cNvSpPr>
            <a:spLocks noGrp="1"/>
          </p:cNvSpPr>
          <p:nvPr>
            <p:ph idx="1"/>
          </p:nvPr>
        </p:nvSpPr>
        <p:spPr>
          <a:xfrm>
            <a:off x="228600" y="1447801"/>
            <a:ext cx="8726488" cy="4648200"/>
          </a:xfrm>
        </p:spPr>
        <p:txBody>
          <a:bodyPr>
            <a:normAutofit/>
          </a:bodyPr>
          <a:lstStyle/>
          <a:p>
            <a:r>
              <a:rPr lang="en-US" sz="2400" dirty="0" smtClean="0"/>
              <a:t>modify </a:t>
            </a:r>
            <a:r>
              <a:rPr lang="en-US" sz="2400" dirty="0" err="1"/>
              <a:t>ViSpA</a:t>
            </a:r>
            <a:r>
              <a:rPr lang="en-US" sz="2400" dirty="0"/>
              <a:t> to make it applicable for </a:t>
            </a:r>
            <a:r>
              <a:rPr lang="en-US" sz="2400" b="1" dirty="0"/>
              <a:t>Ion </a:t>
            </a:r>
            <a:r>
              <a:rPr lang="en-US" sz="2400" b="1" dirty="0" smtClean="0"/>
              <a:t>Torrent reads</a:t>
            </a:r>
          </a:p>
          <a:p>
            <a:pPr lvl="1"/>
            <a:r>
              <a:rPr lang="en-US" sz="2000" dirty="0" smtClean="0"/>
              <a:t>for </a:t>
            </a:r>
            <a:r>
              <a:rPr lang="en-US" sz="2000" dirty="0"/>
              <a:t>example we are exploring speeding up the step of assembly </a:t>
            </a:r>
            <a:r>
              <a:rPr lang="en-US" sz="2000" dirty="0" smtClean="0"/>
              <a:t>in </a:t>
            </a:r>
            <a:r>
              <a:rPr lang="en-US" sz="2000" dirty="0"/>
              <a:t>a naive way, by restricting the overhang distance less than a threshold to </a:t>
            </a:r>
            <a:r>
              <a:rPr lang="en-US" sz="2000" dirty="0" smtClean="0"/>
              <a:t>create an </a:t>
            </a:r>
            <a:r>
              <a:rPr lang="en-US" sz="2000" dirty="0"/>
              <a:t>edge between two overlapping reads</a:t>
            </a:r>
            <a:r>
              <a:rPr lang="en-US" sz="2000" dirty="0" smtClean="0"/>
              <a:t>.</a:t>
            </a:r>
          </a:p>
          <a:p>
            <a:r>
              <a:rPr lang="en-US" sz="2400" dirty="0" smtClean="0"/>
              <a:t>Possible </a:t>
            </a:r>
            <a:r>
              <a:rPr lang="en-US" sz="2400" dirty="0"/>
              <a:t>combining of shotgun and amplicon data, as well as </a:t>
            </a:r>
            <a:r>
              <a:rPr lang="en-US" sz="2400" dirty="0" smtClean="0"/>
              <a:t>incorporation of </a:t>
            </a:r>
            <a:r>
              <a:rPr lang="en-US" sz="2400" dirty="0"/>
              <a:t>paired reads</a:t>
            </a:r>
            <a:r>
              <a:rPr lang="en-US" sz="2400" dirty="0" smtClean="0"/>
              <a:t>.</a:t>
            </a:r>
          </a:p>
          <a:p>
            <a:pPr>
              <a:lnSpc>
                <a:spcPct val="124000"/>
              </a:lnSpc>
              <a:spcBef>
                <a:spcPct val="0"/>
              </a:spcBef>
            </a:pPr>
            <a:r>
              <a:rPr lang="en-US" sz="2400" dirty="0" smtClean="0"/>
              <a:t>Combining long and short read technologies.</a:t>
            </a:r>
          </a:p>
          <a:p>
            <a:pPr>
              <a:lnSpc>
                <a:spcPct val="124000"/>
              </a:lnSpc>
              <a:spcBef>
                <a:spcPct val="0"/>
              </a:spcBef>
            </a:pPr>
            <a:r>
              <a:rPr lang="en-US" sz="2400" dirty="0" smtClean="0"/>
              <a:t>Optimization </a:t>
            </a:r>
            <a:r>
              <a:rPr lang="en-US" sz="2400" dirty="0"/>
              <a:t>of vaccination </a:t>
            </a:r>
            <a:r>
              <a:rPr lang="en-US" sz="2400" dirty="0" smtClean="0"/>
              <a:t>strategies for IBV.</a:t>
            </a:r>
            <a:endParaRPr lang="en-US" sz="2400" dirty="0"/>
          </a:p>
          <a:p>
            <a:endParaRPr lang="en-US" dirty="0" smtClean="0"/>
          </a:p>
        </p:txBody>
      </p:sp>
    </p:spTree>
    <p:extLst>
      <p:ext uri="{BB962C8B-B14F-4D97-AF65-F5344CB8AC3E}">
        <p14:creationId xmlns:p14="http://schemas.microsoft.com/office/powerpoint/2010/main" val="38818890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p:cNvSpPr>
          <p:nvPr/>
        </p:nvSpPr>
        <p:spPr bwMode="auto">
          <a:xfrm>
            <a:off x="3165269" y="237038"/>
            <a:ext cx="2624821" cy="615553"/>
          </a:xfrm>
          <a:prstGeom prst="rect">
            <a:avLst/>
          </a:prstGeom>
          <a:noFill/>
          <a:ln w="12700">
            <a:noFill/>
            <a:miter lim="800000"/>
            <a:headEnd/>
            <a:tailEnd/>
          </a:ln>
        </p:spPr>
        <p:txBody>
          <a:bodyPr wrap="none" lIns="0" tIns="0" rIns="0" bIns="0" anchor="ctr">
            <a:spAutoFit/>
          </a:bodyPr>
          <a:lstStyle/>
          <a:p>
            <a:r>
              <a:rPr lang="en-US" sz="4000" dirty="0" smtClean="0">
                <a:solidFill>
                  <a:srgbClr val="1A1A1A"/>
                </a:solidFill>
                <a:latin typeface="+mj-lt"/>
              </a:rPr>
              <a:t>Contributors</a:t>
            </a:r>
            <a:endParaRPr lang="en-US" sz="4000" dirty="0">
              <a:solidFill>
                <a:srgbClr val="1A1A1A"/>
              </a:solidFill>
              <a:latin typeface="+mj-lt"/>
            </a:endParaRPr>
          </a:p>
        </p:txBody>
      </p:sp>
      <p:sp>
        <p:nvSpPr>
          <p:cNvPr id="44035" name="Rectangle 2"/>
          <p:cNvSpPr>
            <a:spLocks/>
          </p:cNvSpPr>
          <p:nvPr/>
        </p:nvSpPr>
        <p:spPr bwMode="auto">
          <a:xfrm>
            <a:off x="4572000" y="2764631"/>
            <a:ext cx="4000500" cy="2035969"/>
          </a:xfrm>
          <a:prstGeom prst="rect">
            <a:avLst/>
          </a:prstGeom>
          <a:noFill/>
          <a:ln w="12700">
            <a:noFill/>
            <a:miter lim="800000"/>
            <a:headEnd/>
            <a:tailEnd/>
          </a:ln>
        </p:spPr>
        <p:txBody>
          <a:bodyPr lIns="0" tIns="0" rIns="0" bIns="0" anchor="ctr"/>
          <a:lstStyle/>
          <a:p>
            <a:r>
              <a:rPr lang="en-US" sz="1700" b="1" i="1" dirty="0">
                <a:solidFill>
                  <a:srgbClr val="003366"/>
                </a:solidFill>
                <a:latin typeface="Gill Sans" pitchFamily="-112" charset="0"/>
                <a:sym typeface="Gill Sans" pitchFamily="-112" charset="0"/>
              </a:rPr>
              <a:t>University of Connecticut:</a:t>
            </a:r>
          </a:p>
          <a:p>
            <a:r>
              <a:rPr lang="en-US" sz="1700" b="1" dirty="0" smtClean="0">
                <a:latin typeface="Gill Sans" pitchFamily="-112" charset="0"/>
                <a:sym typeface="Gill Sans" pitchFamily="-112" charset="0"/>
              </a:rPr>
              <a:t>Ion </a:t>
            </a:r>
            <a:r>
              <a:rPr lang="en-US" sz="1700" b="1" dirty="0" err="1">
                <a:latin typeface="Gill Sans" pitchFamily="-112" charset="0"/>
                <a:sym typeface="Gill Sans" pitchFamily="-112" charset="0"/>
              </a:rPr>
              <a:t>Mandiou</a:t>
            </a:r>
            <a:r>
              <a:rPr lang="en-US" sz="1700" b="1" dirty="0">
                <a:latin typeface="Gill Sans" pitchFamily="-112" charset="0"/>
                <a:sym typeface="Gill Sans" pitchFamily="-112" charset="0"/>
              </a:rPr>
              <a:t>, PhD.</a:t>
            </a:r>
          </a:p>
          <a:p>
            <a:r>
              <a:rPr lang="en-US" sz="1700" b="1" dirty="0" err="1" smtClean="0">
                <a:latin typeface="Gill Sans" pitchFamily="-112" charset="0"/>
                <a:sym typeface="Gill Sans" pitchFamily="-112" charset="0"/>
              </a:rPr>
              <a:t>Mazhar</a:t>
            </a:r>
            <a:r>
              <a:rPr lang="en-US" sz="1700" b="1" dirty="0" smtClean="0">
                <a:latin typeface="Gill Sans" pitchFamily="-112" charset="0"/>
                <a:sym typeface="Gill Sans" pitchFamily="-112" charset="0"/>
              </a:rPr>
              <a:t>  I. Kahn</a:t>
            </a:r>
            <a:r>
              <a:rPr lang="en-US" sz="1700" b="1" dirty="0">
                <a:latin typeface="Gill Sans" pitchFamily="-112" charset="0"/>
                <a:sym typeface="Gill Sans" pitchFamily="-112" charset="0"/>
              </a:rPr>
              <a:t>, Ph.D</a:t>
            </a:r>
            <a:r>
              <a:rPr lang="en-US" sz="1700" b="1" dirty="0" smtClean="0">
                <a:latin typeface="Gill Sans" pitchFamily="-112" charset="0"/>
                <a:sym typeface="Gill Sans" pitchFamily="-112" charset="0"/>
              </a:rPr>
              <a:t>.</a:t>
            </a:r>
          </a:p>
          <a:p>
            <a:r>
              <a:rPr lang="en-US" sz="1700" b="1" dirty="0" smtClean="0">
                <a:latin typeface="Gill Sans" pitchFamily="-112" charset="0"/>
                <a:sym typeface="Gill Sans" pitchFamily="-112" charset="0"/>
              </a:rPr>
              <a:t>Rachel O’Neal, PhD.  </a:t>
            </a:r>
          </a:p>
          <a:p>
            <a:endParaRPr lang="en-US" sz="1700" b="1" dirty="0">
              <a:latin typeface="Gill Sans" pitchFamily="-112" charset="0"/>
              <a:sym typeface="Gill Sans" pitchFamily="-112" charset="0"/>
            </a:endParaRPr>
          </a:p>
          <a:p>
            <a:r>
              <a:rPr lang="en-US" sz="1700" b="1" dirty="0" smtClean="0">
                <a:solidFill>
                  <a:schemeClr val="bg1">
                    <a:lumMod val="65000"/>
                  </a:schemeClr>
                </a:solidFill>
                <a:latin typeface="Gill Sans" pitchFamily="-112" charset="0"/>
                <a:sym typeface="Gill Sans" pitchFamily="-112" charset="0"/>
              </a:rPr>
              <a:t>  </a:t>
            </a:r>
            <a:endParaRPr lang="en-US" sz="1700" b="1" dirty="0">
              <a:solidFill>
                <a:schemeClr val="bg1">
                  <a:lumMod val="65000"/>
                </a:schemeClr>
              </a:solidFill>
              <a:latin typeface="Gill Sans" pitchFamily="-112" charset="0"/>
              <a:sym typeface="Gill Sans" pitchFamily="-112" charset="0"/>
            </a:endParaRPr>
          </a:p>
        </p:txBody>
      </p:sp>
      <p:pic>
        <p:nvPicPr>
          <p:cNvPr id="44037" name="Picture 4"/>
          <p:cNvPicPr>
            <a:picLocks noChangeAspect="1" noChangeArrowheads="1"/>
          </p:cNvPicPr>
          <p:nvPr/>
        </p:nvPicPr>
        <p:blipFill>
          <a:blip r:embed="rId2"/>
          <a:srcRect/>
          <a:stretch>
            <a:fillRect/>
          </a:stretch>
        </p:blipFill>
        <p:spPr bwMode="auto">
          <a:xfrm>
            <a:off x="6696015" y="1823561"/>
            <a:ext cx="892969" cy="803672"/>
          </a:xfrm>
          <a:prstGeom prst="rect">
            <a:avLst/>
          </a:prstGeom>
          <a:noFill/>
          <a:ln w="12700">
            <a:noFill/>
            <a:miter lim="800000"/>
            <a:headEnd/>
            <a:tailEnd/>
          </a:ln>
        </p:spPr>
      </p:pic>
      <p:pic>
        <p:nvPicPr>
          <p:cNvPr id="44038" name="Picture 5"/>
          <p:cNvPicPr>
            <a:picLocks noChangeAspect="1" noChangeArrowheads="1"/>
          </p:cNvPicPr>
          <p:nvPr/>
        </p:nvPicPr>
        <p:blipFill>
          <a:blip r:embed="rId3"/>
          <a:srcRect/>
          <a:stretch>
            <a:fillRect/>
          </a:stretch>
        </p:blipFill>
        <p:spPr bwMode="auto">
          <a:xfrm>
            <a:off x="5644545" y="1752410"/>
            <a:ext cx="798091" cy="803672"/>
          </a:xfrm>
          <a:prstGeom prst="rect">
            <a:avLst/>
          </a:prstGeom>
          <a:noFill/>
          <a:ln w="12700">
            <a:noFill/>
            <a:miter lim="800000"/>
            <a:headEnd/>
            <a:tailEnd/>
          </a:ln>
        </p:spPr>
      </p:pic>
      <p:grpSp>
        <p:nvGrpSpPr>
          <p:cNvPr id="3" name="Group 2"/>
          <p:cNvGrpSpPr/>
          <p:nvPr/>
        </p:nvGrpSpPr>
        <p:grpSpPr>
          <a:xfrm>
            <a:off x="1625966" y="1425706"/>
            <a:ext cx="2260234" cy="2224172"/>
            <a:chOff x="8587470" y="1937698"/>
            <a:chExt cx="3214555" cy="3163265"/>
          </a:xfrm>
        </p:grpSpPr>
        <p:sp>
          <p:nvSpPr>
            <p:cNvPr id="44036" name="Rectangle 3"/>
            <p:cNvSpPr>
              <a:spLocks/>
            </p:cNvSpPr>
            <p:nvPr/>
          </p:nvSpPr>
          <p:spPr bwMode="auto">
            <a:xfrm>
              <a:off x="8587470" y="2496490"/>
              <a:ext cx="3214555" cy="2604473"/>
            </a:xfrm>
            <a:prstGeom prst="rect">
              <a:avLst/>
            </a:prstGeom>
            <a:noFill/>
            <a:ln w="12700">
              <a:noFill/>
              <a:miter lim="800000"/>
              <a:headEnd/>
              <a:tailEnd/>
            </a:ln>
          </p:spPr>
          <p:txBody>
            <a:bodyPr wrap="none" lIns="0" tIns="0" rIns="0" bIns="0" anchor="ctr">
              <a:spAutoFit/>
            </a:bodyPr>
            <a:lstStyle/>
            <a:p>
              <a:endParaRPr lang="en-US" sz="1700" b="1" i="1" dirty="0" smtClean="0">
                <a:solidFill>
                  <a:srgbClr val="003366"/>
                </a:solidFill>
                <a:latin typeface="Gill Sans" pitchFamily="-112" charset="0"/>
                <a:sym typeface="Gill Sans" pitchFamily="-112" charset="0"/>
              </a:endParaRPr>
            </a:p>
            <a:p>
              <a:endParaRPr lang="en-US" sz="1700" b="1" i="1" dirty="0">
                <a:solidFill>
                  <a:srgbClr val="003366"/>
                </a:solidFill>
                <a:latin typeface="Gill Sans" pitchFamily="-112" charset="0"/>
                <a:sym typeface="Gill Sans" pitchFamily="-112" charset="0"/>
              </a:endParaRPr>
            </a:p>
            <a:p>
              <a:r>
                <a:rPr lang="en-US" sz="1700" b="1" dirty="0" err="1" smtClean="0">
                  <a:latin typeface="Gill Sans" pitchFamily="-112" charset="0"/>
                  <a:sym typeface="Gill Sans" pitchFamily="-112" charset="0"/>
                </a:rPr>
                <a:t>Bassam</a:t>
              </a:r>
              <a:r>
                <a:rPr lang="en-US" sz="1700" b="1" dirty="0" smtClean="0">
                  <a:latin typeface="Gill Sans" pitchFamily="-112" charset="0"/>
                  <a:sym typeface="Gill Sans" pitchFamily="-112" charset="0"/>
                </a:rPr>
                <a:t> </a:t>
              </a:r>
              <a:r>
                <a:rPr lang="en-US" sz="1700" b="1" dirty="0" err="1" smtClean="0">
                  <a:latin typeface="Gill Sans" pitchFamily="-112" charset="0"/>
                  <a:sym typeface="Gill Sans" pitchFamily="-112" charset="0"/>
                </a:rPr>
                <a:t>Tork</a:t>
              </a:r>
              <a:endParaRPr lang="en-US" sz="1700" b="1" dirty="0" smtClean="0">
                <a:latin typeface="Gill Sans" pitchFamily="-112" charset="0"/>
                <a:sym typeface="Gill Sans" pitchFamily="-112" charset="0"/>
              </a:endParaRPr>
            </a:p>
            <a:p>
              <a:r>
                <a:rPr lang="en-US" sz="1700" b="1" dirty="0">
                  <a:latin typeface="Gill Sans" pitchFamily="-112" charset="0"/>
                </a:rPr>
                <a:t>Ekaterina </a:t>
              </a:r>
              <a:r>
                <a:rPr lang="en-US" sz="1700" b="1" dirty="0" err="1" smtClean="0">
                  <a:latin typeface="Gill Sans" pitchFamily="-112" charset="0"/>
                </a:rPr>
                <a:t>Nenastyeva</a:t>
              </a:r>
              <a:endParaRPr lang="en-US" sz="1700" b="1" dirty="0" smtClean="0">
                <a:latin typeface="Gill Sans" pitchFamily="-112" charset="0"/>
              </a:endParaRPr>
            </a:p>
            <a:p>
              <a:r>
                <a:rPr lang="en-US" sz="1700" b="1" dirty="0">
                  <a:latin typeface="Gill Sans" pitchFamily="-112" charset="0"/>
                </a:rPr>
                <a:t>Alex </a:t>
              </a:r>
              <a:r>
                <a:rPr lang="en-US" sz="1700" b="1" dirty="0" err="1" smtClean="0">
                  <a:latin typeface="Gill Sans" pitchFamily="-112" charset="0"/>
                </a:rPr>
                <a:t>Artyomenko</a:t>
              </a:r>
              <a:endParaRPr lang="en-US" sz="1700" b="1" dirty="0" smtClean="0">
                <a:latin typeface="Gill Sans" pitchFamily="-112" charset="0"/>
                <a:sym typeface="Gill Sans" pitchFamily="-112" charset="0"/>
              </a:endParaRPr>
            </a:p>
            <a:p>
              <a:r>
                <a:rPr lang="en-US" sz="1700" b="1" dirty="0" smtClean="0">
                  <a:latin typeface="Gill Sans" pitchFamily="-112" charset="0"/>
                  <a:sym typeface="Gill Sans" pitchFamily="-112" charset="0"/>
                </a:rPr>
                <a:t>Nicholas Mancuso</a:t>
              </a:r>
            </a:p>
            <a:p>
              <a:r>
                <a:rPr lang="en-US" sz="1700" b="1" dirty="0">
                  <a:latin typeface="Gill Sans" pitchFamily="-112" charset="0"/>
                </a:rPr>
                <a:t>Alexander </a:t>
              </a:r>
              <a:r>
                <a:rPr lang="en-US" sz="1700" b="1" dirty="0" err="1" smtClean="0">
                  <a:latin typeface="Gill Sans" pitchFamily="-112" charset="0"/>
                </a:rPr>
                <a:t>Zelikovsky</a:t>
              </a:r>
              <a:endParaRPr lang="en-US" sz="1700" b="1" dirty="0">
                <a:latin typeface="Gill Sans" pitchFamily="-112" charset="0"/>
                <a:sym typeface="Gill Sans" pitchFamily="-112" charset="0"/>
              </a:endParaRPr>
            </a:p>
          </p:txBody>
        </p:sp>
        <p:pic>
          <p:nvPicPr>
            <p:cNvPr id="9" name="Picture 55" descr="gsu1"/>
            <p:cNvPicPr>
              <a:picLocks noChangeAspect="1" noChangeArrowheads="1"/>
            </p:cNvPicPr>
            <p:nvPr/>
          </p:nvPicPr>
          <p:blipFill>
            <a:blip r:embed="rId4"/>
            <a:srcRect/>
            <a:stretch>
              <a:fillRect/>
            </a:stretch>
          </p:blipFill>
          <p:spPr bwMode="auto">
            <a:xfrm>
              <a:off x="8864600" y="1937698"/>
              <a:ext cx="2730807" cy="914399"/>
            </a:xfrm>
            <a:prstGeom prst="rect">
              <a:avLst/>
            </a:prstGeom>
            <a:noFill/>
          </p:spPr>
        </p:pic>
      </p:grpSp>
    </p:spTree>
    <p:extLst>
      <p:ext uri="{BB962C8B-B14F-4D97-AF65-F5344CB8AC3E}">
        <p14:creationId xmlns:p14="http://schemas.microsoft.com/office/powerpoint/2010/main" val="369980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B72F19-E144-4B8D-A7C4-575C58E69538}" type="slidenum">
              <a:rPr lang="en-US" smtClean="0"/>
              <a:pPr/>
              <a:t>2</a:t>
            </a:fld>
            <a:endParaRPr lang="en-US" sz="1000">
              <a:solidFill>
                <a:schemeClr val="tx1"/>
              </a:solidFill>
              <a:latin typeface="DINPro-Regular" pitchFamily="50" charset="0"/>
            </a:endParaRPr>
          </a:p>
        </p:txBody>
      </p:sp>
      <p:sp>
        <p:nvSpPr>
          <p:cNvPr id="9"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dirty="0">
                <a:latin typeface="+mj-lt"/>
                <a:ea typeface="ヒラギノ角ゴ ProN W3" charset="0"/>
                <a:cs typeface="ヒラギノ角ゴ ProN W3" charset="0"/>
              </a:rPr>
              <a:t>Outline</a:t>
            </a:r>
          </a:p>
        </p:txBody>
      </p:sp>
      <p:sp>
        <p:nvSpPr>
          <p:cNvPr id="10" name="Content Placeholder 2"/>
          <p:cNvSpPr txBox="1">
            <a:spLocks/>
          </p:cNvSpPr>
          <p:nvPr/>
        </p:nvSpPr>
        <p:spPr bwMode="auto">
          <a:xfrm>
            <a:off x="261938" y="1417638"/>
            <a:ext cx="8229600" cy="4525963"/>
          </a:xfrm>
          <a:prstGeom prst="rect">
            <a:avLst/>
          </a:prstGeom>
          <a:noFill/>
          <a:ln w="9525">
            <a:noFill/>
            <a:miter lim="800000"/>
            <a:headEnd/>
            <a:tailEnd/>
          </a:ln>
        </p:spPr>
        <p:txBody>
          <a:bodyPr vert="horz" wrap="square" lIns="0" tIns="0" rIns="182880" bIns="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ct val="20000"/>
              </a:spcBef>
              <a:spcAft>
                <a:spcPct val="0"/>
              </a:spcAft>
              <a:buClr>
                <a:srgbClr val="220C5E"/>
              </a:buClr>
              <a:buSzTx/>
              <a:buFont typeface="Times" pitchFamily="18" charset="0"/>
              <a:buChar char="•"/>
              <a:tabLst>
                <a:tab pos="2916238" algn="l"/>
              </a:tabLst>
              <a:defRPr/>
            </a:pPr>
            <a:r>
              <a:rPr lang="en-US" sz="2800" dirty="0" smtClean="0"/>
              <a:t>Introduction</a:t>
            </a:r>
            <a:endParaRPr lang="en-US" sz="2800" dirty="0"/>
          </a:p>
          <a:p>
            <a:pPr marL="228600" marR="0" lvl="0" indent="-228600" algn="l" defTabSz="914400" rtl="0" eaLnBrk="1" fontAlgn="base" latinLnBrk="0" hangingPunct="1">
              <a:lnSpc>
                <a:spcPct val="100000"/>
              </a:lnSpc>
              <a:spcBef>
                <a:spcPct val="20000"/>
              </a:spcBef>
              <a:spcAft>
                <a:spcPct val="0"/>
              </a:spcAft>
              <a:buClr>
                <a:srgbClr val="220C5E"/>
              </a:buClr>
              <a:buSzTx/>
              <a:buFont typeface="Times" pitchFamily="18" charset="0"/>
              <a:buChar char="•"/>
              <a:tabLst>
                <a:tab pos="2916238" algn="l"/>
              </a:tabLst>
              <a:defRPr/>
            </a:pPr>
            <a:r>
              <a:rPr lang="en-US" sz="2800" dirty="0"/>
              <a:t>Reconstruction of Quasispecies from Shotgun </a:t>
            </a:r>
            <a:r>
              <a:rPr lang="en-US" sz="2800" dirty="0" smtClean="0"/>
              <a:t>Reads</a:t>
            </a:r>
          </a:p>
          <a:p>
            <a:pPr marL="685800" lvl="1" indent="-228600" fontAlgn="base">
              <a:spcBef>
                <a:spcPct val="20000"/>
              </a:spcBef>
              <a:spcAft>
                <a:spcPct val="0"/>
              </a:spcAft>
              <a:buClr>
                <a:srgbClr val="220C5E"/>
              </a:buClr>
              <a:buFont typeface="Times" pitchFamily="18" charset="0"/>
              <a:buChar char="•"/>
              <a:tabLst>
                <a:tab pos="2916238" algn="l"/>
              </a:tabLst>
              <a:defRPr/>
            </a:pPr>
            <a:r>
              <a:rPr lang="en-US" sz="2400" dirty="0">
                <a:ea typeface="ヒラギノ角ゴ ProN W3" charset="0"/>
                <a:cs typeface="ヒラギノ角ゴ ProN W3" charset="0"/>
              </a:rPr>
              <a:t>different methods with different parameter </a:t>
            </a:r>
            <a:r>
              <a:rPr lang="en-US" sz="2400" dirty="0" smtClean="0">
                <a:ea typeface="ヒラギノ角ゴ ProN W3" charset="0"/>
                <a:cs typeface="ヒラギノ角ゴ ProN W3" charset="0"/>
              </a:rPr>
              <a:t>settings</a:t>
            </a:r>
            <a:endParaRPr lang="en-US" sz="2400" dirty="0" smtClean="0"/>
          </a:p>
          <a:p>
            <a:pPr marL="228600" indent="-228600" algn="l">
              <a:spcBef>
                <a:spcPct val="20000"/>
              </a:spcBef>
              <a:buClr>
                <a:srgbClr val="220C5E"/>
              </a:buClr>
              <a:buFont typeface="Times" pitchFamily="18" charset="0"/>
              <a:buChar char="•"/>
              <a:tabLst>
                <a:tab pos="2916238" algn="l"/>
              </a:tabLst>
              <a:defRPr/>
            </a:pPr>
            <a:r>
              <a:rPr lang="en-US" sz="2800" dirty="0" smtClean="0"/>
              <a:t>Experiment Results and Validation</a:t>
            </a:r>
          </a:p>
          <a:p>
            <a:pPr marL="685800" lvl="1" indent="-228600">
              <a:spcBef>
                <a:spcPct val="20000"/>
              </a:spcBef>
              <a:buClr>
                <a:srgbClr val="220C5E"/>
              </a:buClr>
              <a:buFont typeface="Times" pitchFamily="18" charset="0"/>
              <a:buChar char="•"/>
              <a:tabLst>
                <a:tab pos="2916238" algn="l"/>
              </a:tabLst>
              <a:defRPr/>
            </a:pPr>
            <a:r>
              <a:rPr lang="en-US" sz="2400" dirty="0">
                <a:ea typeface="ヒラギノ角ゴ ProN W3" charset="0"/>
                <a:cs typeface="ヒラギノ角ゴ ProN W3" charset="0"/>
              </a:rPr>
              <a:t>validation of 454 IBV reads</a:t>
            </a:r>
          </a:p>
          <a:p>
            <a:pPr marL="685800" lvl="1" indent="-228600">
              <a:spcBef>
                <a:spcPct val="20000"/>
              </a:spcBef>
              <a:buClr>
                <a:srgbClr val="220C5E"/>
              </a:buClr>
              <a:buFont typeface="Times" pitchFamily="18" charset="0"/>
              <a:buChar char="•"/>
              <a:tabLst>
                <a:tab pos="2916238" algn="l"/>
              </a:tabLst>
              <a:defRPr/>
            </a:pPr>
            <a:r>
              <a:rPr lang="en-US" sz="2400" dirty="0">
                <a:ea typeface="ヒラギノ角ゴ ProN W3" charset="0"/>
                <a:cs typeface="ヒラギノ角ゴ ProN W3" charset="0"/>
              </a:rPr>
              <a:t>validation of correction methods</a:t>
            </a:r>
          </a:p>
          <a:p>
            <a:pPr marL="685800" lvl="1" indent="-228600">
              <a:spcBef>
                <a:spcPct val="20000"/>
              </a:spcBef>
              <a:buClr>
                <a:srgbClr val="220C5E"/>
              </a:buClr>
              <a:buFont typeface="Times" pitchFamily="18" charset="0"/>
              <a:buChar char="•"/>
              <a:tabLst>
                <a:tab pos="2916238" algn="l"/>
              </a:tabLst>
              <a:defRPr/>
            </a:pPr>
            <a:r>
              <a:rPr lang="en-US" sz="2400" dirty="0">
                <a:ea typeface="ヒラギノ角ゴ ProN W3" charset="0"/>
                <a:cs typeface="ヒラギノ角ゴ ProN W3" charset="0"/>
              </a:rPr>
              <a:t>validation of reconstructed quasispecies</a:t>
            </a:r>
          </a:p>
          <a:p>
            <a:pPr marL="228600" indent="-228600">
              <a:spcBef>
                <a:spcPct val="20000"/>
              </a:spcBef>
              <a:buClr>
                <a:srgbClr val="220C5E"/>
              </a:buClr>
              <a:buFont typeface="Times" pitchFamily="18" charset="0"/>
              <a:buChar char="•"/>
              <a:tabLst>
                <a:tab pos="2916238" algn="l"/>
              </a:tabLst>
              <a:defRPr/>
            </a:pPr>
            <a:endParaRPr lang="en-US" sz="2800" dirty="0" smtClean="0"/>
          </a:p>
          <a:p>
            <a:pPr marL="228600" indent="-228600">
              <a:spcBef>
                <a:spcPct val="20000"/>
              </a:spcBef>
              <a:buClr>
                <a:srgbClr val="220C5E"/>
              </a:buClr>
              <a:buFont typeface="Times" pitchFamily="18" charset="0"/>
              <a:buChar char="•"/>
              <a:tabLst>
                <a:tab pos="2916238" algn="l"/>
              </a:tabLst>
              <a:defRPr/>
            </a:pPr>
            <a:r>
              <a:rPr lang="en-US" sz="2800" dirty="0" smtClean="0"/>
              <a:t>Future </a:t>
            </a:r>
            <a:r>
              <a:rPr lang="en-US" sz="2800" dirty="0"/>
              <a:t>Work.</a:t>
            </a:r>
          </a:p>
          <a:p>
            <a:pPr marL="228600" indent="-228600" algn="l">
              <a:spcBef>
                <a:spcPct val="20000"/>
              </a:spcBef>
              <a:buClr>
                <a:srgbClr val="220C5E"/>
              </a:buClr>
              <a:buFont typeface="Times" pitchFamily="18" charset="0"/>
              <a:buChar char="•"/>
              <a:tabLst>
                <a:tab pos="2916238" algn="l"/>
              </a:tabLst>
              <a:defRPr/>
            </a:pPr>
            <a:endParaRPr lang="en-US" sz="2800" dirty="0" smtClean="0"/>
          </a:p>
          <a:p>
            <a:pPr marL="228600" marR="0" lvl="0" indent="-228600" algn="l" defTabSz="914400" rtl="0" eaLnBrk="1" fontAlgn="base" latinLnBrk="0" hangingPunct="1">
              <a:lnSpc>
                <a:spcPct val="100000"/>
              </a:lnSpc>
              <a:spcBef>
                <a:spcPct val="20000"/>
              </a:spcBef>
              <a:spcAft>
                <a:spcPct val="0"/>
              </a:spcAft>
              <a:buClr>
                <a:srgbClr val="220C5E"/>
              </a:buClr>
              <a:buSzTx/>
              <a:buFont typeface="Times" pitchFamily="18" charset="0"/>
              <a:buChar char="•"/>
              <a:tabLst>
                <a:tab pos="2916238" algn="l"/>
              </a:tabLst>
              <a:defRPr/>
            </a:pPr>
            <a:endParaRPr lang="en-US" sz="2800" dirty="0" smtClean="0"/>
          </a:p>
          <a:p>
            <a:pPr marL="228600" marR="0" lvl="0" indent="-228600" algn="l" defTabSz="914400" rtl="0" eaLnBrk="1" fontAlgn="base" latinLnBrk="0" hangingPunct="1">
              <a:lnSpc>
                <a:spcPct val="100000"/>
              </a:lnSpc>
              <a:spcBef>
                <a:spcPct val="20000"/>
              </a:spcBef>
              <a:spcAft>
                <a:spcPct val="0"/>
              </a:spcAft>
              <a:buClr>
                <a:srgbClr val="220C5E"/>
              </a:buClr>
              <a:buSzTx/>
              <a:buFont typeface="Times" pitchFamily="18" charset="0"/>
              <a:buChar char="•"/>
              <a:tabLst>
                <a:tab pos="2916238" algn="l"/>
              </a:tabLst>
              <a:defRPr/>
            </a:pPr>
            <a:endParaRPr lang="en-US" sz="2600" i="0" kern="0" dirty="0" smtClean="0">
              <a:solidFill>
                <a:srgbClr val="5F5E62"/>
              </a:solidFill>
              <a:latin typeface="+mn-lt"/>
            </a:endParaRPr>
          </a:p>
        </p:txBody>
      </p:sp>
    </p:spTree>
    <p:extLst>
      <p:ext uri="{BB962C8B-B14F-4D97-AF65-F5344CB8AC3E}">
        <p14:creationId xmlns:p14="http://schemas.microsoft.com/office/powerpoint/2010/main" val="3156757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p:cNvSpPr>
          <p:nvPr/>
        </p:nvSpPr>
        <p:spPr bwMode="auto">
          <a:xfrm>
            <a:off x="3541527" y="245864"/>
            <a:ext cx="1872307" cy="615553"/>
          </a:xfrm>
          <a:prstGeom prst="rect">
            <a:avLst/>
          </a:prstGeom>
          <a:noFill/>
          <a:ln w="12700">
            <a:noFill/>
            <a:miter lim="800000"/>
            <a:headEnd/>
            <a:tailEnd/>
          </a:ln>
        </p:spPr>
        <p:txBody>
          <a:bodyPr wrap="none" lIns="0" tIns="0" rIns="0" bIns="0" anchor="ctr">
            <a:spAutoFit/>
          </a:bodyPr>
          <a:lstStyle/>
          <a:p>
            <a:r>
              <a:rPr lang="en-US" sz="4000" dirty="0" err="1" smtClean="0">
                <a:solidFill>
                  <a:srgbClr val="1A1A1A"/>
                </a:solidFill>
                <a:latin typeface="+mj-lt"/>
              </a:rPr>
              <a:t>Fundings</a:t>
            </a:r>
            <a:endParaRPr lang="en-US" sz="4000" dirty="0">
              <a:solidFill>
                <a:srgbClr val="1A1A1A"/>
              </a:solidFill>
              <a:latin typeface="+mj-lt"/>
            </a:endParaRPr>
          </a:p>
        </p:txBody>
      </p:sp>
      <p:sp>
        <p:nvSpPr>
          <p:cNvPr id="44035" name="Rectangle 2"/>
          <p:cNvSpPr>
            <a:spLocks/>
          </p:cNvSpPr>
          <p:nvPr/>
        </p:nvSpPr>
        <p:spPr bwMode="auto">
          <a:xfrm>
            <a:off x="5811501" y="2532008"/>
            <a:ext cx="2570499" cy="1017984"/>
          </a:xfrm>
          <a:prstGeom prst="rect">
            <a:avLst/>
          </a:prstGeom>
          <a:noFill/>
          <a:ln w="12700">
            <a:noFill/>
            <a:miter lim="800000"/>
            <a:headEnd/>
            <a:tailEnd/>
          </a:ln>
        </p:spPr>
        <p:txBody>
          <a:bodyPr lIns="0" tIns="0" rIns="0" bIns="0" anchor="ctr"/>
          <a:lstStyle/>
          <a:p>
            <a:r>
              <a:rPr lang="en-US" sz="1700" b="1" i="1" dirty="0">
                <a:solidFill>
                  <a:srgbClr val="003366"/>
                </a:solidFill>
                <a:latin typeface="+mj-lt"/>
                <a:sym typeface="Gill Sans" pitchFamily="-112" charset="0"/>
              </a:rPr>
              <a:t>University of Connecticut:</a:t>
            </a:r>
          </a:p>
          <a:p>
            <a:endParaRPr lang="en-US" sz="1700" b="1" dirty="0">
              <a:latin typeface="+mj-lt"/>
              <a:sym typeface="Gill Sans" pitchFamily="-112" charset="0"/>
            </a:endParaRPr>
          </a:p>
          <a:p>
            <a:r>
              <a:rPr lang="en-US" sz="1700" b="1" dirty="0">
                <a:latin typeface="+mj-lt"/>
                <a:sym typeface="Gill Sans" pitchFamily="-112" charset="0"/>
              </a:rPr>
              <a:t>  </a:t>
            </a:r>
          </a:p>
        </p:txBody>
      </p:sp>
      <p:pic>
        <p:nvPicPr>
          <p:cNvPr id="44037" name="Picture 4"/>
          <p:cNvPicPr>
            <a:picLocks noChangeAspect="1" noChangeArrowheads="1"/>
          </p:cNvPicPr>
          <p:nvPr/>
        </p:nvPicPr>
        <p:blipFill>
          <a:blip r:embed="rId2"/>
          <a:srcRect/>
          <a:stretch>
            <a:fillRect/>
          </a:stretch>
        </p:blipFill>
        <p:spPr bwMode="auto">
          <a:xfrm>
            <a:off x="7250906" y="1524000"/>
            <a:ext cx="892969" cy="803672"/>
          </a:xfrm>
          <a:prstGeom prst="rect">
            <a:avLst/>
          </a:prstGeom>
          <a:noFill/>
          <a:ln w="12700">
            <a:noFill/>
            <a:miter lim="800000"/>
            <a:headEnd/>
            <a:tailEnd/>
          </a:ln>
        </p:spPr>
      </p:pic>
      <p:pic>
        <p:nvPicPr>
          <p:cNvPr id="44038" name="Picture 5"/>
          <p:cNvPicPr>
            <a:picLocks noChangeAspect="1" noChangeArrowheads="1"/>
          </p:cNvPicPr>
          <p:nvPr/>
        </p:nvPicPr>
        <p:blipFill>
          <a:blip r:embed="rId3"/>
          <a:srcRect/>
          <a:stretch>
            <a:fillRect/>
          </a:stretch>
        </p:blipFill>
        <p:spPr bwMode="auto">
          <a:xfrm>
            <a:off x="6199436" y="1519786"/>
            <a:ext cx="798091" cy="803672"/>
          </a:xfrm>
          <a:prstGeom prst="rect">
            <a:avLst/>
          </a:prstGeom>
          <a:noFill/>
          <a:ln w="12700">
            <a:noFill/>
            <a:miter lim="800000"/>
            <a:headEnd/>
            <a:tailEnd/>
          </a:ln>
        </p:spPr>
      </p:pic>
      <p:pic>
        <p:nvPicPr>
          <p:cNvPr id="44041" name="Picture 9"/>
          <p:cNvPicPr>
            <a:picLocks noChangeAspect="1"/>
          </p:cNvPicPr>
          <p:nvPr/>
        </p:nvPicPr>
        <p:blipFill>
          <a:blip r:embed="rId4"/>
          <a:srcRect r="50131"/>
          <a:stretch>
            <a:fillRect/>
          </a:stretch>
        </p:blipFill>
        <p:spPr bwMode="auto">
          <a:xfrm>
            <a:off x="914400" y="1676400"/>
            <a:ext cx="4208833" cy="683121"/>
          </a:xfrm>
          <a:prstGeom prst="rect">
            <a:avLst/>
          </a:prstGeom>
          <a:noFill/>
          <a:ln w="12700">
            <a:noFill/>
            <a:miter lim="800000"/>
            <a:headEnd/>
            <a:tailEnd/>
          </a:ln>
        </p:spPr>
      </p:pic>
      <p:pic>
        <p:nvPicPr>
          <p:cNvPr id="44042" name="Picture 10"/>
          <p:cNvPicPr>
            <a:picLocks noChangeAspect="1"/>
          </p:cNvPicPr>
          <p:nvPr/>
        </p:nvPicPr>
        <p:blipFill>
          <a:blip r:embed="rId5"/>
          <a:srcRect/>
          <a:stretch>
            <a:fillRect/>
          </a:stretch>
        </p:blipFill>
        <p:spPr bwMode="auto">
          <a:xfrm>
            <a:off x="6813054" y="3733800"/>
            <a:ext cx="1111746" cy="1118443"/>
          </a:xfrm>
          <a:prstGeom prst="rect">
            <a:avLst/>
          </a:prstGeom>
          <a:noFill/>
          <a:ln w="12700">
            <a:noFill/>
            <a:miter lim="800000"/>
            <a:headEnd/>
            <a:tailEnd/>
          </a:ln>
        </p:spPr>
      </p:pic>
      <p:grpSp>
        <p:nvGrpSpPr>
          <p:cNvPr id="5" name="Group 4"/>
          <p:cNvGrpSpPr/>
          <p:nvPr/>
        </p:nvGrpSpPr>
        <p:grpSpPr>
          <a:xfrm>
            <a:off x="1651111" y="2606332"/>
            <a:ext cx="2036252" cy="2313658"/>
            <a:chOff x="3553733" y="851297"/>
            <a:chExt cx="2036252" cy="2313658"/>
          </a:xfrm>
        </p:grpSpPr>
        <p:pic>
          <p:nvPicPr>
            <p:cNvPr id="13" name="Picture 55" descr="gsu1"/>
            <p:cNvPicPr>
              <a:picLocks noChangeAspect="1" noChangeArrowheads="1"/>
            </p:cNvPicPr>
            <p:nvPr/>
          </p:nvPicPr>
          <p:blipFill>
            <a:blip r:embed="rId6"/>
            <a:srcRect/>
            <a:stretch>
              <a:fillRect/>
            </a:stretch>
          </p:blipFill>
          <p:spPr bwMode="auto">
            <a:xfrm>
              <a:off x="3562730" y="851297"/>
              <a:ext cx="1920099" cy="642938"/>
            </a:xfrm>
            <a:prstGeom prst="rect">
              <a:avLst/>
            </a:prstGeom>
            <a:noFill/>
          </p:spPr>
        </p:pic>
        <p:sp>
          <p:nvSpPr>
            <p:cNvPr id="2" name="TextBox 1"/>
            <p:cNvSpPr txBox="1"/>
            <p:nvPr/>
          </p:nvSpPr>
          <p:spPr>
            <a:xfrm>
              <a:off x="3553733" y="2576815"/>
              <a:ext cx="2036252" cy="588140"/>
            </a:xfrm>
            <a:prstGeom prst="rect">
              <a:avLst/>
            </a:prstGeom>
            <a:noFill/>
          </p:spPr>
          <p:txBody>
            <a:bodyPr wrap="square" lIns="64291" tIns="32146" rIns="64291" bIns="32146" rtlCol="0">
              <a:spAutoFit/>
            </a:bodyPr>
            <a:lstStyle/>
            <a:p>
              <a:r>
                <a:rPr lang="en-US" sz="1700" b="1" i="1" dirty="0">
                  <a:latin typeface="+mj-lt"/>
                </a:rPr>
                <a:t>Molecular Basis of Disease Program</a:t>
              </a:r>
            </a:p>
          </p:txBody>
        </p:sp>
        <p:sp>
          <p:nvSpPr>
            <p:cNvPr id="4" name="TextBox 3"/>
            <p:cNvSpPr txBox="1"/>
            <p:nvPr/>
          </p:nvSpPr>
          <p:spPr>
            <a:xfrm>
              <a:off x="3635858" y="1928812"/>
              <a:ext cx="1846970" cy="908903"/>
            </a:xfrm>
            <a:prstGeom prst="rect">
              <a:avLst/>
            </a:prstGeom>
            <a:noFill/>
          </p:spPr>
          <p:txBody>
            <a:bodyPr wrap="square" lIns="64291" tIns="32146" rIns="64291" bIns="32146" rtlCol="0">
              <a:spAutoFit/>
            </a:bodyPr>
            <a:lstStyle/>
            <a:p>
              <a:r>
                <a:rPr lang="en-US" sz="1800" b="1" i="1" dirty="0" smtClean="0">
                  <a:solidFill>
                    <a:srgbClr val="003366"/>
                  </a:solidFill>
                  <a:latin typeface="Gill Sans" pitchFamily="-112" charset="0"/>
                  <a:sym typeface="Gill Sans" pitchFamily="-112" charset="0"/>
                </a:rPr>
                <a:t>Georgia </a:t>
              </a:r>
              <a:r>
                <a:rPr lang="en-US" sz="1800" b="1" i="1" dirty="0">
                  <a:solidFill>
                    <a:srgbClr val="003366"/>
                  </a:solidFill>
                  <a:latin typeface="Gill Sans" pitchFamily="-112" charset="0"/>
                  <a:sym typeface="Gill Sans" pitchFamily="-112" charset="0"/>
                </a:rPr>
                <a:t>State University:</a:t>
              </a:r>
              <a:endParaRPr lang="en-US" sz="1800" b="1" dirty="0">
                <a:latin typeface="Gill Sans" pitchFamily="-112" charset="0"/>
                <a:sym typeface="Gill Sans" pitchFamily="-112" charset="0"/>
              </a:endParaRPr>
            </a:p>
            <a:p>
              <a:endParaRPr lang="en-US" sz="1800" dirty="0"/>
            </a:p>
          </p:txBody>
        </p:sp>
      </p:grpSp>
    </p:spTree>
    <p:extLst>
      <p:ext uri="{BB962C8B-B14F-4D97-AF65-F5344CB8AC3E}">
        <p14:creationId xmlns:p14="http://schemas.microsoft.com/office/powerpoint/2010/main" val="416118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0" indent="0" algn="ctr">
              <a:buNone/>
            </a:pPr>
            <a:endParaRPr lang="en-US" sz="8000" dirty="0" smtClean="0"/>
          </a:p>
          <a:p>
            <a:pPr marL="0" indent="0" algn="ctr">
              <a:buNone/>
            </a:pPr>
            <a:r>
              <a:rPr lang="en-US" sz="8000" dirty="0" smtClean="0"/>
              <a:t>Thanks</a:t>
            </a:r>
            <a:endParaRPr lang="en-US" sz="8000" dirty="0"/>
          </a:p>
        </p:txBody>
      </p:sp>
    </p:spTree>
    <p:extLst>
      <p:ext uri="{BB962C8B-B14F-4D97-AF65-F5344CB8AC3E}">
        <p14:creationId xmlns:p14="http://schemas.microsoft.com/office/powerpoint/2010/main" val="304422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Are Quasispecies Contributing to Virus Persistence and Evolution?</a:t>
            </a:r>
            <a:endParaRPr lang="en-US" dirty="0"/>
          </a:p>
        </p:txBody>
      </p:sp>
      <p:sp>
        <p:nvSpPr>
          <p:cNvPr id="6" name="Content Placeholder 5"/>
          <p:cNvSpPr>
            <a:spLocks noGrp="1"/>
          </p:cNvSpPr>
          <p:nvPr>
            <p:ph idx="1"/>
          </p:nvPr>
        </p:nvSpPr>
        <p:spPr>
          <a:xfrm>
            <a:off x="381000" y="1676401"/>
            <a:ext cx="8229600" cy="2362200"/>
          </a:xfrm>
        </p:spPr>
        <p:txBody>
          <a:bodyPr>
            <a:normAutofit/>
          </a:bodyPr>
          <a:lstStyle/>
          <a:p>
            <a:r>
              <a:rPr lang="en-US" sz="2800" dirty="0" smtClean="0"/>
              <a:t>Variants differ in</a:t>
            </a:r>
          </a:p>
          <a:p>
            <a:pPr lvl="1"/>
            <a:r>
              <a:rPr lang="en-US" sz="2400" dirty="0" smtClean="0"/>
              <a:t>Virulence</a:t>
            </a:r>
          </a:p>
          <a:p>
            <a:pPr lvl="1"/>
            <a:r>
              <a:rPr lang="en-US" sz="2400" dirty="0" smtClean="0"/>
              <a:t>escape immune response</a:t>
            </a:r>
          </a:p>
          <a:p>
            <a:pPr lvl="1"/>
            <a:r>
              <a:rPr lang="en-US" sz="2400" dirty="0" smtClean="0"/>
              <a:t>Resistance to antiviral therapies</a:t>
            </a:r>
          </a:p>
          <a:p>
            <a:pPr marL="457200" lvl="1" indent="0">
              <a:buNone/>
            </a:pPr>
            <a:endParaRPr lang="en-US" sz="2400" dirty="0" smtClean="0"/>
          </a:p>
          <a:p>
            <a:endParaRPr lang="en-US" sz="2800" dirty="0"/>
          </a:p>
        </p:txBody>
      </p:sp>
      <p:pic>
        <p:nvPicPr>
          <p:cNvPr id="712706" name="Picture 2"/>
          <p:cNvPicPr>
            <a:picLocks noChangeAspect="1" noChangeArrowheads="1"/>
          </p:cNvPicPr>
          <p:nvPr/>
        </p:nvPicPr>
        <p:blipFill>
          <a:blip r:embed="rId3" cstate="print"/>
          <a:srcRect/>
          <a:stretch>
            <a:fillRect/>
          </a:stretch>
        </p:blipFill>
        <p:spPr bwMode="auto">
          <a:xfrm>
            <a:off x="228600" y="4191000"/>
            <a:ext cx="8458200" cy="2573307"/>
          </a:xfrm>
          <a:prstGeom prst="rect">
            <a:avLst/>
          </a:prstGeom>
          <a:noFill/>
          <a:ln w="9525">
            <a:noFill/>
            <a:miter lim="800000"/>
            <a:headEnd/>
            <a:tailEnd/>
          </a:ln>
        </p:spPr>
      </p:pic>
      <p:sp>
        <p:nvSpPr>
          <p:cNvPr id="8" name="TextBox 7"/>
          <p:cNvSpPr txBox="1"/>
          <p:nvPr/>
        </p:nvSpPr>
        <p:spPr>
          <a:xfrm>
            <a:off x="6386514" y="6488668"/>
            <a:ext cx="2757486" cy="261610"/>
          </a:xfrm>
          <a:prstGeom prst="rect">
            <a:avLst/>
          </a:prstGeom>
          <a:noFill/>
        </p:spPr>
        <p:txBody>
          <a:bodyPr wrap="none" rtlCol="0">
            <a:spAutoFit/>
          </a:bodyPr>
          <a:lstStyle/>
          <a:p>
            <a:r>
              <a:rPr lang="en-US" sz="1100" dirty="0" err="1" smtClean="0"/>
              <a:t>Lauring</a:t>
            </a:r>
            <a:r>
              <a:rPr lang="en-US" sz="1100" dirty="0" smtClean="0"/>
              <a:t> &amp; </a:t>
            </a:r>
            <a:r>
              <a:rPr lang="en-US" sz="1100" dirty="0" err="1" smtClean="0"/>
              <a:t>Andino</a:t>
            </a:r>
            <a:r>
              <a:rPr lang="en-US" sz="1100" dirty="0" smtClean="0"/>
              <a:t>, </a:t>
            </a:r>
            <a:r>
              <a:rPr lang="en-US" sz="1100" dirty="0" err="1" smtClean="0"/>
              <a:t>PLoS</a:t>
            </a:r>
            <a:r>
              <a:rPr lang="en-US" sz="1100" dirty="0" smtClean="0"/>
              <a:t> Pathogens 2011</a:t>
            </a:r>
            <a:endParaRPr lang="en-US" sz="1100" dirty="0"/>
          </a:p>
        </p:txBody>
      </p:sp>
    </p:spTree>
    <p:extLst>
      <p:ext uri="{BB962C8B-B14F-4D97-AF65-F5344CB8AC3E}">
        <p14:creationId xmlns:p14="http://schemas.microsoft.com/office/powerpoint/2010/main" val="20679661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p:cNvPicPr>
            <a:picLocks noChangeAspect="1" noChangeArrowheads="1"/>
          </p:cNvPicPr>
          <p:nvPr/>
        </p:nvPicPr>
        <p:blipFill>
          <a:blip r:embed="rId3"/>
          <a:srcRect/>
          <a:stretch>
            <a:fillRect/>
          </a:stretch>
        </p:blipFill>
        <p:spPr bwMode="auto">
          <a:xfrm>
            <a:off x="571500" y="1764268"/>
            <a:ext cx="2589609" cy="1947788"/>
          </a:xfrm>
          <a:prstGeom prst="rect">
            <a:avLst/>
          </a:prstGeom>
          <a:noFill/>
          <a:ln w="12700">
            <a:noFill/>
            <a:miter lim="800000"/>
            <a:headEnd/>
            <a:tailEnd/>
          </a:ln>
        </p:spPr>
      </p:pic>
      <p:pic>
        <p:nvPicPr>
          <p:cNvPr id="22533" name="Picture 4"/>
          <p:cNvPicPr>
            <a:picLocks noChangeAspect="1" noChangeArrowheads="1"/>
          </p:cNvPicPr>
          <p:nvPr/>
        </p:nvPicPr>
        <p:blipFill>
          <a:blip r:embed="rId4"/>
          <a:srcRect l="499" t="2048" r="1250" b="8606"/>
          <a:stretch>
            <a:fillRect/>
          </a:stretch>
        </p:blipFill>
        <p:spPr bwMode="auto">
          <a:xfrm>
            <a:off x="500063" y="4073128"/>
            <a:ext cx="3509367" cy="1946672"/>
          </a:xfrm>
          <a:prstGeom prst="rect">
            <a:avLst/>
          </a:prstGeom>
          <a:noFill/>
          <a:ln w="12700">
            <a:noFill/>
            <a:miter lim="800000"/>
            <a:headEnd/>
            <a:tailEnd/>
          </a:ln>
        </p:spPr>
      </p:pic>
      <p:pic>
        <p:nvPicPr>
          <p:cNvPr id="22534" name="Picture 5"/>
          <p:cNvPicPr>
            <a:picLocks noChangeAspect="1" noChangeArrowheads="1"/>
          </p:cNvPicPr>
          <p:nvPr/>
        </p:nvPicPr>
        <p:blipFill>
          <a:blip r:embed="rId5"/>
          <a:srcRect l="2499" t="2303" r="2499" b="10855"/>
          <a:stretch>
            <a:fillRect/>
          </a:stretch>
        </p:blipFill>
        <p:spPr bwMode="auto">
          <a:xfrm>
            <a:off x="4947047" y="4073128"/>
            <a:ext cx="3393281" cy="2022872"/>
          </a:xfrm>
          <a:prstGeom prst="rect">
            <a:avLst/>
          </a:prstGeom>
          <a:noFill/>
          <a:ln w="12700">
            <a:noFill/>
            <a:miter lim="800000"/>
            <a:headEnd/>
            <a:tailEnd/>
          </a:ln>
        </p:spPr>
      </p:pic>
      <p:sp>
        <p:nvSpPr>
          <p:cNvPr id="22535" name="Rectangle 6"/>
          <p:cNvSpPr>
            <a:spLocks/>
          </p:cNvSpPr>
          <p:nvPr/>
        </p:nvSpPr>
        <p:spPr bwMode="auto">
          <a:xfrm>
            <a:off x="1066800" y="3669268"/>
            <a:ext cx="1795235" cy="369332"/>
          </a:xfrm>
          <a:prstGeom prst="rect">
            <a:avLst/>
          </a:prstGeom>
          <a:noFill/>
          <a:ln w="12700">
            <a:noFill/>
            <a:miter lim="800000"/>
            <a:headEnd/>
            <a:tailEnd/>
          </a:ln>
        </p:spPr>
        <p:txBody>
          <a:bodyPr wrap="none" lIns="0" tIns="0" rIns="0" bIns="0" anchor="ctr">
            <a:spAutoFit/>
          </a:bodyPr>
          <a:lstStyle/>
          <a:p>
            <a:r>
              <a:rPr lang="en-US" dirty="0">
                <a:solidFill>
                  <a:prstClr val="black"/>
                </a:solidFill>
                <a:latin typeface="+mn-lt"/>
                <a:sym typeface="Gill Sans" pitchFamily="-112" charset="0"/>
              </a:rPr>
              <a:t>healthy chicks</a:t>
            </a:r>
          </a:p>
        </p:txBody>
      </p:sp>
      <p:sp>
        <p:nvSpPr>
          <p:cNvPr id="22536" name="Rectangle 7"/>
          <p:cNvSpPr>
            <a:spLocks/>
          </p:cNvSpPr>
          <p:nvPr/>
        </p:nvSpPr>
        <p:spPr bwMode="auto">
          <a:xfrm>
            <a:off x="4966567" y="6038671"/>
            <a:ext cx="1891433" cy="738664"/>
          </a:xfrm>
          <a:prstGeom prst="rect">
            <a:avLst/>
          </a:prstGeom>
          <a:noFill/>
          <a:ln w="12700">
            <a:noFill/>
            <a:miter lim="800000"/>
            <a:headEnd/>
            <a:tailEnd/>
          </a:ln>
        </p:spPr>
        <p:txBody>
          <a:bodyPr wrap="square" lIns="0" tIns="0" rIns="0" bIns="0" anchor="ctr">
            <a:spAutoFit/>
          </a:bodyPr>
          <a:lstStyle/>
          <a:p>
            <a:pPr algn="l"/>
            <a:r>
              <a:rPr lang="en-US" dirty="0">
                <a:solidFill>
                  <a:prstClr val="black"/>
                </a:solidFill>
                <a:latin typeface="+mn-lt"/>
                <a:sym typeface="Gill Sans" pitchFamily="-112" charset="0"/>
              </a:rPr>
              <a:t>IBV-infected</a:t>
            </a:r>
          </a:p>
          <a:p>
            <a:pPr algn="l"/>
            <a:r>
              <a:rPr lang="en-US" dirty="0">
                <a:solidFill>
                  <a:prstClr val="black"/>
                </a:solidFill>
                <a:latin typeface="+mn-lt"/>
                <a:sym typeface="Gill Sans" pitchFamily="-112" charset="0"/>
              </a:rPr>
              <a:t>embryo</a:t>
            </a:r>
          </a:p>
        </p:txBody>
      </p:sp>
      <p:sp>
        <p:nvSpPr>
          <p:cNvPr id="22537" name="Rectangle 8"/>
          <p:cNvSpPr>
            <a:spLocks/>
          </p:cNvSpPr>
          <p:nvPr/>
        </p:nvSpPr>
        <p:spPr bwMode="auto">
          <a:xfrm>
            <a:off x="7264466" y="6043136"/>
            <a:ext cx="1036630" cy="738664"/>
          </a:xfrm>
          <a:prstGeom prst="rect">
            <a:avLst/>
          </a:prstGeom>
          <a:noFill/>
          <a:ln w="12700">
            <a:noFill/>
            <a:miter lim="800000"/>
            <a:headEnd/>
            <a:tailEnd/>
          </a:ln>
        </p:spPr>
        <p:txBody>
          <a:bodyPr wrap="none" lIns="0" tIns="0" rIns="0" bIns="0" anchor="ctr">
            <a:spAutoFit/>
          </a:bodyPr>
          <a:lstStyle/>
          <a:p>
            <a:r>
              <a:rPr lang="en-US" dirty="0">
                <a:solidFill>
                  <a:prstClr val="black"/>
                </a:solidFill>
                <a:latin typeface="+mn-lt"/>
                <a:sym typeface="Gill Sans" pitchFamily="-112" charset="0"/>
              </a:rPr>
              <a:t>normal</a:t>
            </a:r>
          </a:p>
          <a:p>
            <a:r>
              <a:rPr lang="en-US" dirty="0" smtClean="0">
                <a:solidFill>
                  <a:prstClr val="black"/>
                </a:solidFill>
                <a:latin typeface="+mn-lt"/>
                <a:sym typeface="Gill Sans" pitchFamily="-112" charset="0"/>
              </a:rPr>
              <a:t> embryo</a:t>
            </a:r>
            <a:endParaRPr lang="en-US" dirty="0">
              <a:solidFill>
                <a:prstClr val="black"/>
              </a:solidFill>
              <a:latin typeface="+mn-lt"/>
              <a:sym typeface="Gill Sans" pitchFamily="-112" charset="0"/>
            </a:endParaRPr>
          </a:p>
        </p:txBody>
      </p:sp>
      <p:sp>
        <p:nvSpPr>
          <p:cNvPr id="22538" name="Rectangle 9"/>
          <p:cNvSpPr>
            <a:spLocks/>
          </p:cNvSpPr>
          <p:nvPr/>
        </p:nvSpPr>
        <p:spPr bwMode="auto">
          <a:xfrm>
            <a:off x="500064" y="6183868"/>
            <a:ext cx="3509366" cy="369332"/>
          </a:xfrm>
          <a:prstGeom prst="rect">
            <a:avLst/>
          </a:prstGeom>
          <a:noFill/>
          <a:ln w="12700">
            <a:noFill/>
            <a:miter lim="800000"/>
            <a:headEnd/>
            <a:tailEnd/>
          </a:ln>
        </p:spPr>
        <p:txBody>
          <a:bodyPr wrap="square" lIns="0" tIns="0" rIns="0" bIns="0" anchor="ctr">
            <a:spAutoFit/>
          </a:bodyPr>
          <a:lstStyle/>
          <a:p>
            <a:pPr algn="l"/>
            <a:r>
              <a:rPr lang="en-US" dirty="0" smtClean="0">
                <a:solidFill>
                  <a:prstClr val="black"/>
                </a:solidFill>
                <a:latin typeface="+mn-lt"/>
                <a:sym typeface="Gill Sans" pitchFamily="-112" charset="0"/>
              </a:rPr>
              <a:t>IBV-infected egg </a:t>
            </a:r>
            <a:r>
              <a:rPr lang="en-US" dirty="0">
                <a:solidFill>
                  <a:prstClr val="black"/>
                </a:solidFill>
                <a:latin typeface="+mn-lt"/>
                <a:sym typeface="Gill Sans" pitchFamily="-112" charset="0"/>
              </a:rPr>
              <a:t>defect</a:t>
            </a:r>
          </a:p>
        </p:txBody>
      </p:sp>
      <p:pic>
        <p:nvPicPr>
          <p:cNvPr id="11" name="Picture 3"/>
          <p:cNvPicPr>
            <a:picLocks noChangeAspect="1" noChangeArrowheads="1"/>
          </p:cNvPicPr>
          <p:nvPr/>
        </p:nvPicPr>
        <p:blipFill>
          <a:blip r:embed="rId6"/>
          <a:srcRect/>
          <a:stretch>
            <a:fillRect/>
          </a:stretch>
        </p:blipFill>
        <p:spPr bwMode="auto">
          <a:xfrm>
            <a:off x="6783586" y="1764268"/>
            <a:ext cx="1598414" cy="1905000"/>
          </a:xfrm>
          <a:prstGeom prst="rect">
            <a:avLst/>
          </a:prstGeom>
          <a:noFill/>
          <a:ln w="12700">
            <a:noFill/>
            <a:miter lim="800000"/>
            <a:headEnd/>
            <a:tailEnd/>
          </a:ln>
        </p:spPr>
      </p:pic>
      <p:sp>
        <p:nvSpPr>
          <p:cNvPr id="12" name="Rectangle 1"/>
          <p:cNvSpPr txBox="1">
            <a:spLocks noChangeArrowheads="1"/>
          </p:cNvSpPr>
          <p:nvPr/>
        </p:nvSpPr>
        <p:spPr>
          <a:xfrm>
            <a:off x="76200" y="76200"/>
            <a:ext cx="9018984" cy="71973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A1A1A"/>
                </a:solidFill>
              </a:rPr>
              <a:t>Infectious Bronchitis Virus (IBV)</a:t>
            </a:r>
          </a:p>
        </p:txBody>
      </p:sp>
      <p:sp>
        <p:nvSpPr>
          <p:cNvPr id="13" name="Rectangle 2"/>
          <p:cNvSpPr txBox="1">
            <a:spLocks noChangeArrowheads="1"/>
          </p:cNvSpPr>
          <p:nvPr/>
        </p:nvSpPr>
        <p:spPr>
          <a:xfrm>
            <a:off x="125016" y="609601"/>
            <a:ext cx="8733234"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998" indent="-241093">
              <a:spcBef>
                <a:spcPts val="600"/>
              </a:spcBef>
              <a:spcAft>
                <a:spcPts val="600"/>
              </a:spcAft>
              <a:buSzPct val="100000"/>
            </a:pPr>
            <a:r>
              <a:rPr lang="en-US" sz="2400" dirty="0" smtClean="0">
                <a:solidFill>
                  <a:prstClr val="black"/>
                </a:solidFill>
                <a:sym typeface="Gill Sans" pitchFamily="-112" charset="0"/>
              </a:rPr>
              <a:t>Group 3 coronavirus</a:t>
            </a:r>
          </a:p>
          <a:p>
            <a:pPr marL="268998" indent="-241093">
              <a:spcBef>
                <a:spcPts val="600"/>
              </a:spcBef>
              <a:spcAft>
                <a:spcPts val="600"/>
              </a:spcAft>
              <a:buSzPct val="100000"/>
            </a:pPr>
            <a:r>
              <a:rPr lang="en-US" sz="2400" dirty="0">
                <a:solidFill>
                  <a:prstClr val="black"/>
                </a:solidFill>
                <a:sym typeface="Gill Sans" pitchFamily="-112" charset="0"/>
              </a:rPr>
              <a:t>Main cause of economic loss in US poultry farms</a:t>
            </a:r>
          </a:p>
          <a:p>
            <a:pPr marL="268998" indent="-241093">
              <a:spcBef>
                <a:spcPts val="600"/>
              </a:spcBef>
              <a:spcAft>
                <a:spcPts val="600"/>
              </a:spcAft>
              <a:buSzPct val="100000"/>
            </a:pPr>
            <a:endParaRPr lang="en-US" sz="2400" dirty="0" smtClean="0">
              <a:solidFill>
                <a:prstClr val="black"/>
              </a:solidFill>
              <a:sym typeface="Gill Sans" pitchFamily="-112" charset="0"/>
            </a:endParaRPr>
          </a:p>
        </p:txBody>
      </p:sp>
      <p:sp>
        <p:nvSpPr>
          <p:cNvPr id="2" name="TextBox 1"/>
          <p:cNvSpPr txBox="1"/>
          <p:nvPr/>
        </p:nvSpPr>
        <p:spPr>
          <a:xfrm>
            <a:off x="3352800" y="1832947"/>
            <a:ext cx="2772103" cy="1672253"/>
          </a:xfrm>
          <a:prstGeom prst="rect">
            <a:avLst/>
          </a:prstGeom>
          <a:noFill/>
        </p:spPr>
        <p:txBody>
          <a:bodyPr wrap="square" rtlCol="0">
            <a:spAutoFit/>
          </a:bodyPr>
          <a:lstStyle/>
          <a:p>
            <a:pPr marL="602968" lvl="1" indent="-342900" algn="l">
              <a:spcBef>
                <a:spcPts val="422"/>
              </a:spcBef>
              <a:buClr>
                <a:srgbClr val="9A0000"/>
              </a:buClr>
              <a:buSzPct val="75000"/>
              <a:buFont typeface="Arial" pitchFamily="34" charset="0"/>
              <a:buChar char="•"/>
            </a:pPr>
            <a:r>
              <a:rPr lang="en-US" dirty="0" smtClean="0">
                <a:solidFill>
                  <a:prstClr val="black"/>
                </a:solidFill>
                <a:latin typeface="+mn-lt"/>
                <a:sym typeface="Gill Sans" pitchFamily="-112" charset="0"/>
              </a:rPr>
              <a:t>Young chickens</a:t>
            </a:r>
            <a:endParaRPr lang="en-US" dirty="0">
              <a:solidFill>
                <a:prstClr val="black"/>
              </a:solidFill>
              <a:latin typeface="+mn-lt"/>
              <a:sym typeface="Gill Sans" pitchFamily="-112" charset="0"/>
            </a:endParaRPr>
          </a:p>
          <a:p>
            <a:pPr marL="602968" lvl="1" indent="-342900" algn="l">
              <a:spcBef>
                <a:spcPts val="422"/>
              </a:spcBef>
              <a:buClr>
                <a:srgbClr val="9A0000"/>
              </a:buClr>
              <a:buSzPct val="75000"/>
              <a:buFont typeface="Arial" pitchFamily="34" charset="0"/>
              <a:buChar char="•"/>
            </a:pPr>
            <a:r>
              <a:rPr lang="en-US" dirty="0">
                <a:solidFill>
                  <a:prstClr val="black"/>
                </a:solidFill>
                <a:latin typeface="+mn-lt"/>
                <a:sym typeface="Gill Sans" pitchFamily="-112" charset="0"/>
              </a:rPr>
              <a:t>Broiler chickens</a:t>
            </a:r>
          </a:p>
          <a:p>
            <a:pPr marL="602968" lvl="1" indent="-342900" algn="l">
              <a:spcBef>
                <a:spcPts val="422"/>
              </a:spcBef>
              <a:buClr>
                <a:srgbClr val="9A0000"/>
              </a:buClr>
              <a:buSzPct val="75000"/>
              <a:buFont typeface="Arial" pitchFamily="34" charset="0"/>
              <a:buChar char="•"/>
            </a:pPr>
            <a:r>
              <a:rPr lang="en-US" dirty="0">
                <a:solidFill>
                  <a:prstClr val="black"/>
                </a:solidFill>
                <a:latin typeface="+mn-lt"/>
                <a:sym typeface="Gill Sans" pitchFamily="-112" charset="0"/>
              </a:rPr>
              <a:t>Layers</a:t>
            </a:r>
          </a:p>
          <a:p>
            <a:endParaRPr lang="en-US" dirty="0"/>
          </a:p>
        </p:txBody>
      </p:sp>
    </p:spTree>
    <p:extLst>
      <p:ext uri="{BB962C8B-B14F-4D97-AF65-F5344CB8AC3E}">
        <p14:creationId xmlns:p14="http://schemas.microsoft.com/office/powerpoint/2010/main" val="51658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00063" y="1607344"/>
            <a:ext cx="8251031" cy="4893469"/>
          </a:xfrm>
          <a:prstGeom prst="rect">
            <a:avLst/>
          </a:prstGeom>
          <a:noFill/>
          <a:ln w="12700">
            <a:noFill/>
            <a:miter lim="800000"/>
            <a:headEnd/>
            <a:tailEnd/>
          </a:ln>
        </p:spPr>
        <p:txBody>
          <a:bodyPr vert="horz" wrap="square" lIns="35717" tIns="35717" rIns="76356" bIns="35717" numCol="1" anchor="t" anchorCtr="0" compatLnSpc="1">
            <a:prstTxWarp prst="textNoShape">
              <a:avLst/>
            </a:prstTxWarp>
          </a:bodyPr>
          <a:lstStyle/>
          <a:p>
            <a:pPr marL="268998" indent="-241093" algn="l" defTabSz="642915">
              <a:spcBef>
                <a:spcPts val="422"/>
              </a:spcBef>
              <a:buSzPct val="100000"/>
              <a:buFont typeface="Arial" pitchFamily="34" charset="0"/>
              <a:buChar char="•"/>
              <a:defRPr/>
            </a:pPr>
            <a:r>
              <a:rPr lang="en-US" sz="2400" b="1" dirty="0">
                <a:solidFill>
                  <a:prstClr val="black"/>
                </a:solidFill>
                <a:sym typeface="Gill Sans" pitchFamily="-112" charset="0"/>
              </a:rPr>
              <a:t>Broadly used; attenuated live vaccine</a:t>
            </a:r>
          </a:p>
          <a:p>
            <a:pPr marL="726198" lvl="1" indent="-241093" algn="l" defTabSz="642915">
              <a:spcBef>
                <a:spcPts val="422"/>
              </a:spcBef>
              <a:buSzPct val="100000"/>
              <a:buFontTx/>
              <a:buChar char="-"/>
              <a:defRPr/>
            </a:pPr>
            <a:r>
              <a:rPr lang="en-US" sz="2400" kern="0" dirty="0" smtClean="0">
                <a:solidFill>
                  <a:prstClr val="black"/>
                </a:solidFill>
                <a:latin typeface="Calibri"/>
                <a:sym typeface="Gill Sans" pitchFamily="-112" charset="0"/>
              </a:rPr>
              <a:t>Short lived protection</a:t>
            </a:r>
          </a:p>
          <a:p>
            <a:pPr marL="726198" lvl="1" indent="-241093" algn="l" defTabSz="642915">
              <a:spcBef>
                <a:spcPts val="422"/>
              </a:spcBef>
              <a:buSzPct val="100000"/>
              <a:buFontTx/>
              <a:buChar char="-"/>
              <a:defRPr/>
            </a:pPr>
            <a:r>
              <a:rPr lang="en-US" sz="2400" kern="0" dirty="0" smtClean="0">
                <a:solidFill>
                  <a:prstClr val="black"/>
                </a:solidFill>
                <a:latin typeface="Calibri"/>
                <a:sym typeface="Gill Sans" pitchFamily="-112" charset="0"/>
              </a:rPr>
              <a:t>Layers need to be re-vaccinated multiple times during their lifespan</a:t>
            </a:r>
          </a:p>
          <a:p>
            <a:pPr marL="726198" lvl="1" indent="-241093" algn="l" defTabSz="642915">
              <a:spcBef>
                <a:spcPts val="422"/>
              </a:spcBef>
              <a:buSzPct val="100000"/>
              <a:buFontTx/>
              <a:buChar char="-"/>
              <a:defRPr/>
            </a:pPr>
            <a:r>
              <a:rPr lang="en-US" sz="2400" kern="0" dirty="0" smtClean="0">
                <a:solidFill>
                  <a:prstClr val="black"/>
                </a:solidFill>
                <a:latin typeface="Calibri"/>
                <a:sym typeface="Gill Sans" pitchFamily="-112" charset="0"/>
              </a:rPr>
              <a:t>Vaccines might undergo selection </a:t>
            </a:r>
            <a:r>
              <a:rPr lang="en-US" sz="2400" i="1" kern="0" dirty="0" smtClean="0">
                <a:solidFill>
                  <a:prstClr val="black"/>
                </a:solidFill>
                <a:latin typeface="Calibri"/>
                <a:sym typeface="Gill Sans" pitchFamily="-112" charset="0"/>
              </a:rPr>
              <a:t>in vivo</a:t>
            </a:r>
            <a:r>
              <a:rPr lang="en-US" sz="2400" kern="0" dirty="0" smtClean="0">
                <a:solidFill>
                  <a:prstClr val="black"/>
                </a:solidFill>
                <a:latin typeface="Calibri"/>
                <a:sym typeface="Gill Sans" pitchFamily="-112" charset="0"/>
              </a:rPr>
              <a:t> and regain virulence [Hilt, </a:t>
            </a:r>
            <a:r>
              <a:rPr lang="en-US" sz="2400" kern="0" dirty="0" err="1" smtClean="0">
                <a:solidFill>
                  <a:prstClr val="black"/>
                </a:solidFill>
                <a:latin typeface="Calibri"/>
                <a:sym typeface="Gill Sans" pitchFamily="-112" charset="0"/>
              </a:rPr>
              <a:t>Jackwood</a:t>
            </a:r>
            <a:r>
              <a:rPr lang="en-US" sz="2400" kern="0" dirty="0" smtClean="0">
                <a:solidFill>
                  <a:prstClr val="black"/>
                </a:solidFill>
                <a:latin typeface="Calibri"/>
                <a:sym typeface="Gill Sans" pitchFamily="-112" charset="0"/>
              </a:rPr>
              <a:t>, and McKinley 2008]</a:t>
            </a:r>
          </a:p>
        </p:txBody>
      </p:sp>
      <p:sp>
        <p:nvSpPr>
          <p:cNvPr id="5" name="Title 4"/>
          <p:cNvSpPr>
            <a:spLocks noGrp="1"/>
          </p:cNvSpPr>
          <p:nvPr>
            <p:ph type="title"/>
          </p:nvPr>
        </p:nvSpPr>
        <p:spPr/>
        <p:txBody>
          <a:bodyPr/>
          <a:lstStyle/>
          <a:p>
            <a:r>
              <a:rPr lang="en-US" dirty="0" smtClean="0"/>
              <a:t>IBV Vaccination</a:t>
            </a:r>
            <a:endParaRPr lang="en-US" dirty="0"/>
          </a:p>
        </p:txBody>
      </p:sp>
    </p:spTree>
    <p:extLst>
      <p:ext uri="{BB962C8B-B14F-4D97-AF65-F5344CB8AC3E}">
        <p14:creationId xmlns:p14="http://schemas.microsoft.com/office/powerpoint/2010/main" val="27184663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50031" y="152400"/>
            <a:ext cx="8643938" cy="775097"/>
          </a:xfrm>
        </p:spPr>
        <p:txBody>
          <a:bodyPr rIns="0">
            <a:normAutofit/>
          </a:bodyPr>
          <a:lstStyle/>
          <a:p>
            <a:r>
              <a:rPr lang="en-US" dirty="0" smtClean="0">
                <a:solidFill>
                  <a:srgbClr val="1A1A1A"/>
                </a:solidFill>
              </a:rPr>
              <a:t>IBV Genome Organization</a:t>
            </a:r>
            <a:endParaRPr lang="en-US" dirty="0">
              <a:solidFill>
                <a:srgbClr val="1A1A1A"/>
              </a:solidFill>
            </a:endParaRPr>
          </a:p>
        </p:txBody>
      </p:sp>
      <p:pic>
        <p:nvPicPr>
          <p:cNvPr id="24579" name="Picture 2"/>
          <p:cNvPicPr>
            <a:picLocks noChangeAspect="1" noChangeArrowheads="1"/>
          </p:cNvPicPr>
          <p:nvPr/>
        </p:nvPicPr>
        <p:blipFill>
          <a:blip r:embed="rId2"/>
          <a:srcRect/>
          <a:stretch>
            <a:fillRect/>
          </a:stretch>
        </p:blipFill>
        <p:spPr bwMode="auto">
          <a:xfrm>
            <a:off x="585126" y="1178718"/>
            <a:ext cx="7898077" cy="5072063"/>
          </a:xfrm>
          <a:prstGeom prst="rect">
            <a:avLst/>
          </a:prstGeom>
          <a:noFill/>
          <a:ln w="9525">
            <a:noFill/>
            <a:round/>
            <a:headEnd/>
            <a:tailEnd/>
          </a:ln>
        </p:spPr>
      </p:pic>
      <p:sp>
        <p:nvSpPr>
          <p:cNvPr id="24580" name="Rectangle 3"/>
          <p:cNvSpPr>
            <a:spLocks/>
          </p:cNvSpPr>
          <p:nvPr/>
        </p:nvSpPr>
        <p:spPr bwMode="auto">
          <a:xfrm>
            <a:off x="2819400" y="6357937"/>
            <a:ext cx="6119217" cy="491133"/>
          </a:xfrm>
          <a:prstGeom prst="rect">
            <a:avLst/>
          </a:prstGeom>
          <a:noFill/>
          <a:ln w="12700">
            <a:noFill/>
            <a:miter lim="800000"/>
            <a:headEnd/>
            <a:tailEnd/>
          </a:ln>
        </p:spPr>
        <p:txBody>
          <a:bodyPr lIns="0" tIns="0" rIns="40638" bIns="0"/>
          <a:lstStyle/>
          <a:p>
            <a:pPr marL="40182" algn="l"/>
            <a:r>
              <a:rPr lang="en-US" sz="1300" dirty="0">
                <a:latin typeface="Times" pitchFamily="-112" charset="0"/>
                <a:cs typeface="Times" pitchFamily="-112" charset="0"/>
                <a:sym typeface="Times" pitchFamily="-112" charset="0"/>
              </a:rPr>
              <a:t>Taken from Rev. Bras. </a:t>
            </a:r>
            <a:r>
              <a:rPr lang="en-US" sz="1300" dirty="0" err="1">
                <a:latin typeface="Times" pitchFamily="-112" charset="0"/>
                <a:cs typeface="Times" pitchFamily="-112" charset="0"/>
                <a:sym typeface="Times" pitchFamily="-112" charset="0"/>
              </a:rPr>
              <a:t>Cienc</a:t>
            </a:r>
            <a:r>
              <a:rPr lang="en-US" sz="1300" dirty="0">
                <a:latin typeface="Times" pitchFamily="-112" charset="0"/>
                <a:cs typeface="Times" pitchFamily="-112" charset="0"/>
                <a:sym typeface="Times" pitchFamily="-112" charset="0"/>
              </a:rPr>
              <a:t>. </a:t>
            </a:r>
            <a:r>
              <a:rPr lang="en-US" sz="1300" dirty="0" err="1">
                <a:latin typeface="Times" pitchFamily="-112" charset="0"/>
                <a:cs typeface="Times" pitchFamily="-112" charset="0"/>
                <a:sym typeface="Times" pitchFamily="-112" charset="0"/>
              </a:rPr>
              <a:t>Avic</a:t>
            </a:r>
            <a:r>
              <a:rPr lang="en-US" sz="1300" dirty="0">
                <a:latin typeface="Times" pitchFamily="-112" charset="0"/>
                <a:cs typeface="Times" pitchFamily="-112" charset="0"/>
                <a:sym typeface="Times" pitchFamily="-112" charset="0"/>
              </a:rPr>
              <a:t>. vol.12 no.2 Campinas Apr./June 2010</a:t>
            </a:r>
          </a:p>
        </p:txBody>
      </p:sp>
    </p:spTree>
    <p:extLst>
      <p:ext uri="{BB962C8B-B14F-4D97-AF65-F5344CB8AC3E}">
        <p14:creationId xmlns:p14="http://schemas.microsoft.com/office/powerpoint/2010/main" val="242028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685354"/>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n-US" dirty="0" smtClean="0">
                <a:solidFill>
                  <a:schemeClr val="tx1"/>
                </a:solidFill>
                <a:latin typeface="+mj-lt"/>
              </a:rPr>
              <a:t>Reconstructed </a:t>
            </a:r>
            <a:r>
              <a:rPr lang="en-US" dirty="0" err="1" smtClean="0">
                <a:solidFill>
                  <a:schemeClr val="tx1"/>
                </a:solidFill>
                <a:latin typeface="+mj-lt"/>
              </a:rPr>
              <a:t>Quasispecies</a:t>
            </a:r>
            <a:r>
              <a:rPr lang="en-US" dirty="0" smtClean="0">
                <a:solidFill>
                  <a:schemeClr val="tx1"/>
                </a:solidFill>
                <a:latin typeface="+mj-lt"/>
              </a:rPr>
              <a:t> Variability</a:t>
            </a:r>
            <a:endParaRPr lang="en-US" dirty="0">
              <a:solidFill>
                <a:schemeClr val="tx1"/>
              </a:solidFill>
              <a:latin typeface="+mj-lt"/>
            </a:endParaRPr>
          </a:p>
        </p:txBody>
      </p:sp>
      <p:grpSp>
        <p:nvGrpSpPr>
          <p:cNvPr id="43011" name="Group 2"/>
          <p:cNvGrpSpPr>
            <a:grpSpLocks/>
          </p:cNvGrpSpPr>
          <p:nvPr/>
        </p:nvGrpSpPr>
        <p:grpSpPr bwMode="auto">
          <a:xfrm>
            <a:off x="457647" y="1828353"/>
            <a:ext cx="8182943" cy="3723680"/>
            <a:chOff x="457200" y="1828800"/>
            <a:chExt cx="8183435" cy="3722911"/>
          </a:xfrm>
        </p:grpSpPr>
        <p:pic>
          <p:nvPicPr>
            <p:cNvPr id="2050" name="Picture 2"/>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457200" y="1828800"/>
              <a:ext cx="8183435" cy="3722911"/>
            </a:xfrm>
            <a:prstGeom prst="rect">
              <a:avLst/>
            </a:prstGeom>
            <a:ln>
              <a:noFill/>
            </a:ln>
            <a:effectLst>
              <a:outerShdw blurRad="292100" dist="139700" dir="2700000" algn="tl" rotWithShape="0">
                <a:srgbClr val="333333">
                  <a:alpha val="65000"/>
                </a:srgbClr>
              </a:outerShdw>
            </a:effectLst>
            <a:extLst/>
          </p:spPr>
        </p:pic>
        <p:sp>
          <p:nvSpPr>
            <p:cNvPr id="43016" name="TextBox 9"/>
            <p:cNvSpPr txBox="1">
              <a:spLocks noChangeArrowheads="1"/>
            </p:cNvSpPr>
            <p:nvPr/>
          </p:nvSpPr>
          <p:spPr bwMode="auto">
            <a:xfrm>
              <a:off x="2972175" y="2377862"/>
              <a:ext cx="3200369" cy="200014"/>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414141"/>
                  </a:solidFill>
                  <a:latin typeface="Gill Sans Light" pitchFamily="-112" charset="0"/>
                  <a:ea typeface="ヒラギノ角ゴ ProN W3" pitchFamily="-112" charset="-128"/>
                  <a:sym typeface="Gill Sans Light" pitchFamily="-112" charset="0"/>
                </a:defRPr>
              </a:lvl1pPr>
              <a:lvl2pPr marL="742950" indent="-285750" eaLnBrk="0" hangingPunct="0">
                <a:defRPr sz="4200">
                  <a:solidFill>
                    <a:srgbClr val="414141"/>
                  </a:solidFill>
                  <a:latin typeface="Gill Sans Light" pitchFamily="-112" charset="0"/>
                  <a:ea typeface="ヒラギノ角ゴ ProN W3" pitchFamily="-112" charset="-128"/>
                  <a:sym typeface="Gill Sans Light" pitchFamily="-112" charset="0"/>
                </a:defRPr>
              </a:lvl2pPr>
              <a:lvl3pPr marL="1143000" indent="-228600" eaLnBrk="0" hangingPunct="0">
                <a:defRPr sz="4200">
                  <a:solidFill>
                    <a:srgbClr val="414141"/>
                  </a:solidFill>
                  <a:latin typeface="Gill Sans Light" pitchFamily="-112" charset="0"/>
                  <a:ea typeface="ヒラギノ角ゴ ProN W3" pitchFamily="-112" charset="-128"/>
                  <a:sym typeface="Gill Sans Light" pitchFamily="-112" charset="0"/>
                </a:defRPr>
              </a:lvl3pPr>
              <a:lvl4pPr marL="1600200" indent="-228600" eaLnBrk="0" hangingPunct="0">
                <a:defRPr sz="4200">
                  <a:solidFill>
                    <a:srgbClr val="414141"/>
                  </a:solidFill>
                  <a:latin typeface="Gill Sans Light" pitchFamily="-112" charset="0"/>
                  <a:ea typeface="ヒラギノ角ゴ ProN W3" pitchFamily="-112" charset="-128"/>
                  <a:sym typeface="Gill Sans Light" pitchFamily="-112" charset="0"/>
                </a:defRPr>
              </a:lvl4pPr>
              <a:lvl5pPr marL="2057400" indent="-228600" eaLnBrk="0" hangingPunct="0">
                <a:defRPr sz="4200">
                  <a:solidFill>
                    <a:srgbClr val="414141"/>
                  </a:solidFill>
                  <a:latin typeface="Gill Sans Light" pitchFamily="-112" charset="0"/>
                  <a:ea typeface="ヒラギノ角ゴ ProN W3" pitchFamily="-112" charset="-128"/>
                  <a:sym typeface="Gill Sans Light" pitchFamily="-112" charset="0"/>
                </a:defRPr>
              </a:lvl5pPr>
              <a:lvl6pPr marL="25146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6pPr>
              <a:lvl7pPr marL="29718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7pPr>
              <a:lvl8pPr marL="34290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8pPr>
              <a:lvl9pPr marL="38862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9pPr>
            </a:lstStyle>
            <a:p>
              <a:pPr eaLnBrk="1" hangingPunct="1">
                <a:defRPr/>
              </a:pPr>
              <a:r>
                <a:rPr lang="en-US" sz="700" b="1" dirty="0"/>
                <a:t>*IonSample42RL1.fas_KEC_corrected_I_2_20_CNTGS_DIST0_EM20.txt</a:t>
              </a:r>
            </a:p>
          </p:txBody>
        </p:sp>
      </p:grpSp>
      <p:cxnSp>
        <p:nvCxnSpPr>
          <p:cNvPr id="6" name="Straight Connector 5"/>
          <p:cNvCxnSpPr/>
          <p:nvPr/>
        </p:nvCxnSpPr>
        <p:spPr>
          <a:xfrm>
            <a:off x="6496347" y="4661297"/>
            <a:ext cx="1117" cy="1112863"/>
          </a:xfrm>
          <a:prstGeom prst="line">
            <a:avLst/>
          </a:prstGeom>
          <a:ln w="57150">
            <a:prstDash val="solid"/>
          </a:ln>
        </p:spPr>
        <p:style>
          <a:lnRef idx="1">
            <a:schemeClr val="accent1"/>
          </a:lnRef>
          <a:fillRef idx="0">
            <a:schemeClr val="accent1"/>
          </a:fillRef>
          <a:effectRef idx="0">
            <a:schemeClr val="accent1"/>
          </a:effectRef>
          <a:fontRef idx="minor">
            <a:schemeClr val="tx1"/>
          </a:fontRef>
        </p:style>
      </p:cxnSp>
      <p:sp>
        <p:nvSpPr>
          <p:cNvPr id="43013" name="TextBox 3"/>
          <p:cNvSpPr txBox="1">
            <a:spLocks noChangeArrowheads="1"/>
          </p:cNvSpPr>
          <p:nvPr/>
        </p:nvSpPr>
        <p:spPr bwMode="auto">
          <a:xfrm>
            <a:off x="2895600" y="5712767"/>
            <a:ext cx="3657824" cy="246217"/>
          </a:xfrm>
          <a:prstGeom prst="rect">
            <a:avLst/>
          </a:prstGeom>
          <a:noFill/>
          <a:ln w="9525">
            <a:noFill/>
            <a:miter lim="800000"/>
            <a:headEnd/>
            <a:tailEnd/>
          </a:ln>
        </p:spPr>
        <p:txBody>
          <a:bodyPr lIns="91435" tIns="45718" rIns="91435" bIns="45718">
            <a:spAutoFit/>
          </a:bodyPr>
          <a:lstStyle/>
          <a:p>
            <a:r>
              <a:rPr lang="en-US" sz="1000" b="1" dirty="0">
                <a:solidFill>
                  <a:srgbClr val="002060"/>
                </a:solidFill>
              </a:rPr>
              <a:t>Sequencing primer</a:t>
            </a:r>
            <a:r>
              <a:rPr lang="en-US" sz="1000" b="1" dirty="0"/>
              <a:t> </a:t>
            </a:r>
            <a:r>
              <a:rPr lang="en-US" sz="1000" dirty="0"/>
              <a:t>   </a:t>
            </a:r>
            <a:r>
              <a:rPr lang="en-US" sz="1000" b="1" dirty="0">
                <a:solidFill>
                  <a:srgbClr val="002060"/>
                </a:solidFill>
              </a:rPr>
              <a:t>ATGGTTTGTGGTTTAATTCACTTTC</a:t>
            </a:r>
          </a:p>
        </p:txBody>
      </p:sp>
    </p:spTree>
    <p:extLst>
      <p:ext uri="{BB962C8B-B14F-4D97-AF65-F5344CB8AC3E}">
        <p14:creationId xmlns:p14="http://schemas.microsoft.com/office/powerpoint/2010/main" val="133589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normAutofit/>
          </a:bodyPr>
          <a:lstStyle/>
          <a:p>
            <a:r>
              <a:rPr lang="en-US" dirty="0" smtClean="0"/>
              <a:t>Experiment Design</a:t>
            </a:r>
            <a:endParaRPr lang="en-US" dirty="0"/>
          </a:p>
        </p:txBody>
      </p:sp>
      <p:pic>
        <p:nvPicPr>
          <p:cNvPr id="712706" name="Picture 2" descr="D:\bassam_dissertation\pictures\m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5105400" cy="4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0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457200"/>
          </a:xfrm>
        </p:spPr>
        <p:txBody>
          <a:bodyPr>
            <a:noAutofit/>
          </a:bodyPr>
          <a:lstStyle/>
          <a:p>
            <a:r>
              <a:rPr lang="en-US" sz="4000" dirty="0" smtClean="0"/>
              <a:t>Pairwise Edit Distance Between 10 Clones </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4500632"/>
              </p:ext>
            </p:extLst>
          </p:nvPr>
        </p:nvGraphicFramePr>
        <p:xfrm>
          <a:off x="1219200" y="1143000"/>
          <a:ext cx="6553195" cy="5486400"/>
        </p:xfrm>
        <a:graphic>
          <a:graphicData uri="http://schemas.openxmlformats.org/drawingml/2006/table">
            <a:tbl>
              <a:tblPr firstRow="1" firstCol="1" bandRow="1"/>
              <a:tblGrid>
                <a:gridCol w="595745"/>
                <a:gridCol w="595745"/>
                <a:gridCol w="595745"/>
                <a:gridCol w="595745"/>
                <a:gridCol w="595745"/>
                <a:gridCol w="595745"/>
                <a:gridCol w="595745"/>
                <a:gridCol w="595745"/>
                <a:gridCol w="595745"/>
                <a:gridCol w="595745"/>
                <a:gridCol w="595745"/>
              </a:tblGrid>
              <a:tr h="365760">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C1</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C2</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C3</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C4</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C5</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C6</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C7</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smtClean="0">
                          <a:solidFill>
                            <a:srgbClr val="000000"/>
                          </a:solidFill>
                          <a:effectLst/>
                          <a:latin typeface="+mj-lt"/>
                          <a:ea typeface="Times New Roman"/>
                          <a:cs typeface="Times New Roman"/>
                        </a:rPr>
                        <a:t>C8</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C9</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C10</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1</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3</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7</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3</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C1</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1</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3</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41</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6</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C2</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3</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5</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6</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44</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9</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5</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C3</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1</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5</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42</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9</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3</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C4</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3</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41</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8</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2</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C5</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6</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6</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C6</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45</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11</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C7</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0</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rgbClr val="000000"/>
                          </a:solidFill>
                          <a:effectLst/>
                          <a:latin typeface="+mj-lt"/>
                          <a:ea typeface="Times New Roman"/>
                          <a:cs typeface="Times New Roman"/>
                        </a:rPr>
                        <a:t>41</a:t>
                      </a:r>
                      <a:endParaRPr lang="en-US" sz="16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41</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C8</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effectLst/>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0</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a:solidFill>
                            <a:srgbClr val="000000"/>
                          </a:solidFill>
                          <a:effectLst/>
                          <a:latin typeface="+mj-lt"/>
                          <a:ea typeface="Times New Roman"/>
                          <a:cs typeface="Times New Roman"/>
                        </a:rPr>
                        <a:t>8</a:t>
                      </a:r>
                      <a:endParaRPr lang="en-US" sz="1600" b="1">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mj-lt"/>
                          <a:ea typeface="Times New Roman"/>
                          <a:cs typeface="Times New Roman"/>
                        </a:rPr>
                        <a:t>C9</a:t>
                      </a:r>
                      <a:endParaRPr lang="en-US" sz="1800" b="1" dirty="0">
                        <a:effectLst/>
                        <a:latin typeface="+mj-lt"/>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2942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1118</Words>
  <Application>Microsoft Office PowerPoint</Application>
  <PresentationFormat>On-screen Show (4:3)</PresentationFormat>
  <Paragraphs>243</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Reconstruction of Infectious Bronchitis Virus Quasispecies from NGS Data</vt:lpstr>
      <vt:lpstr>PowerPoint Presentation</vt:lpstr>
      <vt:lpstr>How Are Quasispecies Contributing to Virus Persistence and Evolution?</vt:lpstr>
      <vt:lpstr>PowerPoint Presentation</vt:lpstr>
      <vt:lpstr>IBV Vaccination</vt:lpstr>
      <vt:lpstr>IBV Genome Organization</vt:lpstr>
      <vt:lpstr>Reconstructed Quasispecies Variability</vt:lpstr>
      <vt:lpstr>Experiment Design</vt:lpstr>
      <vt:lpstr>Pairwise Edit Distance Between 10 Clones </vt:lpstr>
      <vt:lpstr>PowerPoint Presentation</vt:lpstr>
      <vt:lpstr>Reconstruction from Shotgun Reads: ViSpA</vt:lpstr>
      <vt:lpstr> Evaluated Reconstruction Flows</vt:lpstr>
      <vt:lpstr>Correction Method Validation</vt:lpstr>
      <vt:lpstr>Comparison Measures for Reconstructed Quasispecies</vt:lpstr>
      <vt:lpstr>PowerPoint Presentation</vt:lpstr>
      <vt:lpstr>PowerPoint Presentation</vt:lpstr>
      <vt:lpstr>Phylogenetic tree over collapsed Sanger clones and collapsed quasispecies inferred from the method V125KEC</vt:lpstr>
      <vt:lpstr>Future Work </vt:lpstr>
      <vt:lpstr>PowerPoint Presentation</vt:lpstr>
      <vt:lpstr>PowerPoint Presentation</vt:lpstr>
      <vt:lpstr>PowerPoint Presentation</vt:lpstr>
    </vt:vector>
  </TitlesOfParts>
  <Company>GSU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Bassam</dc:creator>
  <cp:lastModifiedBy>Bassam</cp:lastModifiedBy>
  <cp:revision>33</cp:revision>
  <dcterms:created xsi:type="dcterms:W3CDTF">2013-05-06T15:55:48Z</dcterms:created>
  <dcterms:modified xsi:type="dcterms:W3CDTF">2013-05-20T12:31:27Z</dcterms:modified>
</cp:coreProperties>
</file>