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61" r:id="rId18"/>
    <p:sldId id="2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93548" autoAdjust="0"/>
  </p:normalViewPr>
  <p:slideViewPr>
    <p:cSldViewPr>
      <p:cViewPr varScale="1">
        <p:scale>
          <a:sx n="95" d="100"/>
          <a:sy n="95" d="100"/>
        </p:scale>
        <p:origin x="-931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PLOAD\NEXTGEN\results_real_data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9.1275214037246311E-2"/>
          <c:y val="5.4589805903891703E-2"/>
          <c:w val="0.47448436949112732"/>
          <c:h val="0.79822506561679785"/>
        </c:manualLayout>
      </c:layout>
      <c:scatterChart>
        <c:scatterStyle val="lineMarker"/>
        <c:ser>
          <c:idx val="15"/>
          <c:order val="0"/>
          <c:tx>
            <c:v>HBRR 1X, IsoEM</c:v>
          </c:tx>
          <c:spPr>
            <a:ln w="22225">
              <a:solidFill>
                <a:schemeClr val="tx1"/>
              </a:solidFill>
              <a:prstDash val="lgDash"/>
            </a:ln>
          </c:spPr>
          <c:marker>
            <c:symbol val="none"/>
          </c:marker>
          <c:xVal>
            <c:numRef>
              <c:f>RNA!$E$14:$E$20</c:f>
              <c:numCache>
                <c:formatCode>General</c:formatCode>
                <c:ptCount val="7"/>
                <c:pt idx="0">
                  <c:v>35000000</c:v>
                </c:pt>
                <c:pt idx="1">
                  <c:v>70000000</c:v>
                </c:pt>
                <c:pt idx="2">
                  <c:v>140000000</c:v>
                </c:pt>
                <c:pt idx="3">
                  <c:v>280000000</c:v>
                </c:pt>
                <c:pt idx="4">
                  <c:v>560000000</c:v>
                </c:pt>
                <c:pt idx="5">
                  <c:v>1120000000</c:v>
                </c:pt>
                <c:pt idx="6">
                  <c:v>1827885955</c:v>
                </c:pt>
              </c:numCache>
            </c:numRef>
          </c:xVal>
          <c:yVal>
            <c:numRef>
              <c:f>RNA!$H$14:$H$20</c:f>
              <c:numCache>
                <c:formatCode>General</c:formatCode>
                <c:ptCount val="7"/>
                <c:pt idx="0">
                  <c:v>0.74082993881051895</c:v>
                </c:pt>
                <c:pt idx="1">
                  <c:v>0.74696885485998665</c:v>
                </c:pt>
                <c:pt idx="2">
                  <c:v>0.74649160385463864</c:v>
                </c:pt>
                <c:pt idx="3">
                  <c:v>0.75109821319767134</c:v>
                </c:pt>
                <c:pt idx="4">
                  <c:v>0.75097538913515205</c:v>
                </c:pt>
                <c:pt idx="5">
                  <c:v>0.75149840629242692</c:v>
                </c:pt>
                <c:pt idx="6">
                  <c:v>0.75307970646930533</c:v>
                </c:pt>
              </c:numCache>
            </c:numRef>
          </c:yVal>
        </c:ser>
        <c:ser>
          <c:idx val="16"/>
          <c:order val="1"/>
          <c:tx>
            <c:v>HBRR 1A, IsoEM</c:v>
          </c:tx>
          <c:spPr>
            <a:ln w="22225">
              <a:solidFill>
                <a:schemeClr val="tx1"/>
              </a:solidFill>
              <a:prstDash val="lgDashDotDot"/>
            </a:ln>
          </c:spPr>
          <c:marker>
            <c:symbol val="none"/>
          </c:marker>
          <c:xVal>
            <c:numRef>
              <c:f>RNA!$E$21:$E$27</c:f>
              <c:numCache>
                <c:formatCode>General</c:formatCode>
                <c:ptCount val="7"/>
                <c:pt idx="0">
                  <c:v>35000000</c:v>
                </c:pt>
                <c:pt idx="1">
                  <c:v>70000000</c:v>
                </c:pt>
                <c:pt idx="2">
                  <c:v>140000000</c:v>
                </c:pt>
                <c:pt idx="3">
                  <c:v>280000000</c:v>
                </c:pt>
                <c:pt idx="4">
                  <c:v>560000000</c:v>
                </c:pt>
                <c:pt idx="5">
                  <c:v>1120000000</c:v>
                </c:pt>
                <c:pt idx="6">
                  <c:v>1878760100</c:v>
                </c:pt>
              </c:numCache>
            </c:numRef>
          </c:xVal>
          <c:yVal>
            <c:numRef>
              <c:f>RNA!$H$21:$H$27</c:f>
              <c:numCache>
                <c:formatCode>General</c:formatCode>
                <c:ptCount val="7"/>
                <c:pt idx="0">
                  <c:v>0.74000652194426519</c:v>
                </c:pt>
                <c:pt idx="1">
                  <c:v>0.74425098895637198</c:v>
                </c:pt>
                <c:pt idx="2">
                  <c:v>0.74535374331644699</c:v>
                </c:pt>
                <c:pt idx="3">
                  <c:v>0.74913277137888679</c:v>
                </c:pt>
                <c:pt idx="4">
                  <c:v>0.74956804337265759</c:v>
                </c:pt>
                <c:pt idx="5">
                  <c:v>0.75040364930948078</c:v>
                </c:pt>
                <c:pt idx="6">
                  <c:v>0.75197427763118074</c:v>
                </c:pt>
              </c:numCache>
            </c:numRef>
          </c:yVal>
        </c:ser>
        <c:ser>
          <c:idx val="2"/>
          <c:order val="2"/>
          <c:tx>
            <c:v>UHRR 1X, IsoEM</c:v>
          </c:tx>
          <c:spPr>
            <a:ln w="22225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RNA!$E$56:$E$62</c:f>
              <c:numCache>
                <c:formatCode>General</c:formatCode>
                <c:ptCount val="7"/>
                <c:pt idx="0">
                  <c:v>35000000</c:v>
                </c:pt>
                <c:pt idx="1">
                  <c:v>70000000</c:v>
                </c:pt>
                <c:pt idx="2">
                  <c:v>140000000</c:v>
                </c:pt>
                <c:pt idx="3">
                  <c:v>280000000</c:v>
                </c:pt>
                <c:pt idx="4">
                  <c:v>560000000</c:v>
                </c:pt>
                <c:pt idx="5">
                  <c:v>1120000000</c:v>
                </c:pt>
                <c:pt idx="6">
                  <c:v>2136627255</c:v>
                </c:pt>
              </c:numCache>
            </c:numRef>
          </c:xVal>
          <c:yVal>
            <c:numRef>
              <c:f>RNA!$H$56:$H$62</c:f>
              <c:numCache>
                <c:formatCode>General</c:formatCode>
                <c:ptCount val="7"/>
                <c:pt idx="0">
                  <c:v>0.79831593395825751</c:v>
                </c:pt>
                <c:pt idx="1">
                  <c:v>0.79007257598939851</c:v>
                </c:pt>
                <c:pt idx="2">
                  <c:v>0.7938213601962385</c:v>
                </c:pt>
                <c:pt idx="3">
                  <c:v>0.79698623185177797</c:v>
                </c:pt>
                <c:pt idx="4">
                  <c:v>0.79853544256782605</c:v>
                </c:pt>
                <c:pt idx="5">
                  <c:v>0.79745611031098196</c:v>
                </c:pt>
                <c:pt idx="6">
                  <c:v>0.79812657984433133</c:v>
                </c:pt>
              </c:numCache>
            </c:numRef>
          </c:yVal>
        </c:ser>
        <c:ser>
          <c:idx val="3"/>
          <c:order val="3"/>
          <c:tx>
            <c:v>UHRR 1A, IsoEM</c:v>
          </c:tx>
          <c:spPr>
            <a:ln w="22225">
              <a:solidFill>
                <a:schemeClr val="tx1"/>
              </a:solidFill>
              <a:prstDash val="solid"/>
            </a:ln>
          </c:spPr>
          <c:marker>
            <c:symbol val="none"/>
          </c:marker>
          <c:xVal>
            <c:numRef>
              <c:f>RNA!$E$70:$E$76</c:f>
              <c:numCache>
                <c:formatCode>General</c:formatCode>
                <c:ptCount val="7"/>
                <c:pt idx="0">
                  <c:v>35000000</c:v>
                </c:pt>
                <c:pt idx="1">
                  <c:v>70000000</c:v>
                </c:pt>
                <c:pt idx="2">
                  <c:v>140000000</c:v>
                </c:pt>
                <c:pt idx="3">
                  <c:v>280000000</c:v>
                </c:pt>
                <c:pt idx="4">
                  <c:v>560000000</c:v>
                </c:pt>
                <c:pt idx="5">
                  <c:v>1120000000</c:v>
                </c:pt>
                <c:pt idx="6">
                  <c:v>2187668000</c:v>
                </c:pt>
              </c:numCache>
            </c:numRef>
          </c:xVal>
          <c:yVal>
            <c:numRef>
              <c:f>RNA!$H$70:$H$76</c:f>
              <c:numCache>
                <c:formatCode>General</c:formatCode>
                <c:ptCount val="7"/>
                <c:pt idx="0">
                  <c:v>0.79426574136331696</c:v>
                </c:pt>
                <c:pt idx="1">
                  <c:v>0.78819793865341992</c:v>
                </c:pt>
                <c:pt idx="2">
                  <c:v>0.79245958109457604</c:v>
                </c:pt>
                <c:pt idx="3">
                  <c:v>0.79588285120138602</c:v>
                </c:pt>
                <c:pt idx="4">
                  <c:v>0.79667551345777321</c:v>
                </c:pt>
                <c:pt idx="5">
                  <c:v>0.79478358180827557</c:v>
                </c:pt>
                <c:pt idx="6">
                  <c:v>0.79617235192882096</c:v>
                </c:pt>
              </c:numCache>
            </c:numRef>
          </c:yVal>
        </c:ser>
        <c:ser>
          <c:idx val="10"/>
          <c:order val="4"/>
          <c:tx>
            <c:v>UHRR 2, IsoEM</c:v>
          </c:tx>
          <c:spPr>
            <a:ln w="22225">
              <a:solidFill>
                <a:schemeClr val="tx1"/>
              </a:solidFill>
              <a:prstDash val="lgDashDot"/>
            </a:ln>
          </c:spPr>
          <c:marker>
            <c:symbol val="none"/>
          </c:marker>
          <c:xVal>
            <c:numRef>
              <c:f>RNA!$E$124:$E$129</c:f>
              <c:numCache>
                <c:formatCode>General</c:formatCode>
                <c:ptCount val="6"/>
                <c:pt idx="0">
                  <c:v>35000000</c:v>
                </c:pt>
                <c:pt idx="1">
                  <c:v>70000000</c:v>
                </c:pt>
                <c:pt idx="2">
                  <c:v>140000000</c:v>
                </c:pt>
                <c:pt idx="3">
                  <c:v>280000000</c:v>
                </c:pt>
                <c:pt idx="4">
                  <c:v>560000000</c:v>
                </c:pt>
                <c:pt idx="5">
                  <c:v>1120000000</c:v>
                </c:pt>
              </c:numCache>
            </c:numRef>
          </c:xVal>
          <c:yVal>
            <c:numRef>
              <c:f>RNA!$H$124:$H$129</c:f>
              <c:numCache>
                <c:formatCode>General</c:formatCode>
                <c:ptCount val="6"/>
                <c:pt idx="0">
                  <c:v>0.83483207453507191</c:v>
                </c:pt>
                <c:pt idx="1">
                  <c:v>0.83262084018032878</c:v>
                </c:pt>
                <c:pt idx="2">
                  <c:v>0.83389702720253478</c:v>
                </c:pt>
                <c:pt idx="3">
                  <c:v>0.83002730446345163</c:v>
                </c:pt>
                <c:pt idx="4">
                  <c:v>0.83164759709687408</c:v>
                </c:pt>
                <c:pt idx="5">
                  <c:v>0.83092686829766549</c:v>
                </c:pt>
              </c:numCache>
            </c:numRef>
          </c:yVal>
        </c:ser>
        <c:ser>
          <c:idx val="5"/>
          <c:order val="5"/>
          <c:tx>
            <c:v>UHRR 3, IsoEM</c:v>
          </c:tx>
          <c:spPr>
            <a:ln w="22225">
              <a:solidFill>
                <a:schemeClr val="tx1"/>
              </a:solidFill>
              <a:prstDash val="lgDash"/>
            </a:ln>
          </c:spPr>
          <c:marker>
            <c:symbol val="none"/>
          </c:marker>
          <c:xVal>
            <c:numRef>
              <c:f>RNA!$E$84:$E$89</c:f>
              <c:numCache>
                <c:formatCode>General</c:formatCode>
                <c:ptCount val="6"/>
                <c:pt idx="0">
                  <c:v>35000000</c:v>
                </c:pt>
                <c:pt idx="1">
                  <c:v>70000000</c:v>
                </c:pt>
                <c:pt idx="2">
                  <c:v>140000000</c:v>
                </c:pt>
                <c:pt idx="3">
                  <c:v>280000000</c:v>
                </c:pt>
                <c:pt idx="4">
                  <c:v>560000000</c:v>
                </c:pt>
                <c:pt idx="5">
                  <c:v>1120000000</c:v>
                </c:pt>
              </c:numCache>
            </c:numRef>
          </c:xVal>
          <c:yVal>
            <c:numRef>
              <c:f>RNA!$H$84:$H$89</c:f>
              <c:numCache>
                <c:formatCode>General</c:formatCode>
                <c:ptCount val="6"/>
                <c:pt idx="0">
                  <c:v>0.83076914778233757</c:v>
                </c:pt>
                <c:pt idx="1">
                  <c:v>0.83540676700521432</c:v>
                </c:pt>
                <c:pt idx="2">
                  <c:v>0.83728506855900364</c:v>
                </c:pt>
                <c:pt idx="3">
                  <c:v>0.83690121239644333</c:v>
                </c:pt>
                <c:pt idx="4">
                  <c:v>0.83450034919463256</c:v>
                </c:pt>
                <c:pt idx="5">
                  <c:v>0.83547221212272904</c:v>
                </c:pt>
              </c:numCache>
            </c:numRef>
          </c:yVal>
        </c:ser>
        <c:ser>
          <c:idx val="6"/>
          <c:order val="6"/>
          <c:tx>
            <c:v>UHRR 4, IsoEM</c:v>
          </c:tx>
          <c:spPr>
            <a:ln w="22225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RNA!$E$98:$E$103</c:f>
              <c:numCache>
                <c:formatCode>General</c:formatCode>
                <c:ptCount val="6"/>
                <c:pt idx="0">
                  <c:v>35000000</c:v>
                </c:pt>
                <c:pt idx="1">
                  <c:v>70000000</c:v>
                </c:pt>
                <c:pt idx="2">
                  <c:v>140000000</c:v>
                </c:pt>
                <c:pt idx="3">
                  <c:v>280000000</c:v>
                </c:pt>
                <c:pt idx="4">
                  <c:v>560000000</c:v>
                </c:pt>
                <c:pt idx="5">
                  <c:v>1047033330</c:v>
                </c:pt>
              </c:numCache>
            </c:numRef>
          </c:xVal>
          <c:yVal>
            <c:numRef>
              <c:f>RNA!$H$98:$H$103</c:f>
              <c:numCache>
                <c:formatCode>General</c:formatCode>
                <c:ptCount val="6"/>
                <c:pt idx="0">
                  <c:v>0.82241048113014259</c:v>
                </c:pt>
                <c:pt idx="1">
                  <c:v>0.82586240494803997</c:v>
                </c:pt>
                <c:pt idx="2">
                  <c:v>0.82869360915827905</c:v>
                </c:pt>
                <c:pt idx="3">
                  <c:v>0.83192919514685404</c:v>
                </c:pt>
                <c:pt idx="4">
                  <c:v>0.83389086476297902</c:v>
                </c:pt>
                <c:pt idx="5">
                  <c:v>0.83477945054118086</c:v>
                </c:pt>
              </c:numCache>
            </c:numRef>
          </c:yVal>
        </c:ser>
        <c:ser>
          <c:idx val="9"/>
          <c:order val="7"/>
          <c:tx>
            <c:v>UHRR 5, IsoEM</c:v>
          </c:tx>
          <c:spPr>
            <a:ln w="222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RNA!$E$110:$E$115</c:f>
              <c:numCache>
                <c:formatCode>General</c:formatCode>
                <c:ptCount val="6"/>
                <c:pt idx="0">
                  <c:v>35000000</c:v>
                </c:pt>
                <c:pt idx="1">
                  <c:v>70000000</c:v>
                </c:pt>
                <c:pt idx="2">
                  <c:v>140000000</c:v>
                </c:pt>
                <c:pt idx="3">
                  <c:v>280000000</c:v>
                </c:pt>
                <c:pt idx="4">
                  <c:v>560000000</c:v>
                </c:pt>
                <c:pt idx="5">
                  <c:v>1120000000</c:v>
                </c:pt>
              </c:numCache>
            </c:numRef>
          </c:xVal>
          <c:yVal>
            <c:numRef>
              <c:f>RNA!$H$110:$H$115</c:f>
              <c:numCache>
                <c:formatCode>General</c:formatCode>
                <c:ptCount val="6"/>
                <c:pt idx="0">
                  <c:v>0.84593332472664506</c:v>
                </c:pt>
                <c:pt idx="1">
                  <c:v>0.84456424851837664</c:v>
                </c:pt>
                <c:pt idx="2">
                  <c:v>0.84141710400346259</c:v>
                </c:pt>
                <c:pt idx="3">
                  <c:v>0.83903896409939305</c:v>
                </c:pt>
                <c:pt idx="4">
                  <c:v>0.83720422957877794</c:v>
                </c:pt>
                <c:pt idx="5">
                  <c:v>0.83640644252251395</c:v>
                </c:pt>
              </c:numCache>
            </c:numRef>
          </c:yVal>
        </c:ser>
        <c:ser>
          <c:idx val="13"/>
          <c:order val="8"/>
          <c:tx>
            <c:v>HBRR 1X, Cufflinks</c:v>
          </c:tx>
          <c:spPr>
            <a:ln w="22225">
              <a:solidFill>
                <a:srgbClr val="00B0F0"/>
              </a:solidFill>
              <a:prstDash val="lgDashDotDot"/>
            </a:ln>
          </c:spPr>
          <c:marker>
            <c:symbol val="none"/>
          </c:marker>
          <c:xVal>
            <c:numRef>
              <c:f>RNA!$E$49:$E$55</c:f>
              <c:numCache>
                <c:formatCode>General</c:formatCode>
                <c:ptCount val="7"/>
                <c:pt idx="0">
                  <c:v>35000000</c:v>
                </c:pt>
                <c:pt idx="1">
                  <c:v>70000000</c:v>
                </c:pt>
                <c:pt idx="2">
                  <c:v>140000000</c:v>
                </c:pt>
                <c:pt idx="3">
                  <c:v>280000000</c:v>
                </c:pt>
                <c:pt idx="4">
                  <c:v>560000000</c:v>
                </c:pt>
                <c:pt idx="5">
                  <c:v>1120000000</c:v>
                </c:pt>
                <c:pt idx="6">
                  <c:v>1827885955</c:v>
                </c:pt>
              </c:numCache>
            </c:numRef>
          </c:xVal>
          <c:yVal>
            <c:numRef>
              <c:f>RNA!$H$49:$H$55</c:f>
              <c:numCache>
                <c:formatCode>General</c:formatCode>
                <c:ptCount val="7"/>
                <c:pt idx="0">
                  <c:v>0.64986071527280265</c:v>
                </c:pt>
                <c:pt idx="1">
                  <c:v>0.64165081219706033</c:v>
                </c:pt>
                <c:pt idx="2">
                  <c:v>0.64075231314058434</c:v>
                </c:pt>
                <c:pt idx="3">
                  <c:v>0.649092704971312</c:v>
                </c:pt>
                <c:pt idx="4">
                  <c:v>0.64189055542310247</c:v>
                </c:pt>
                <c:pt idx="5">
                  <c:v>0.63922053707117821</c:v>
                </c:pt>
                <c:pt idx="6">
                  <c:v>0.63946524826573603</c:v>
                </c:pt>
              </c:numCache>
            </c:numRef>
          </c:yVal>
        </c:ser>
        <c:ser>
          <c:idx val="14"/>
          <c:order val="9"/>
          <c:tx>
            <c:v>HBRR 1A, Cufflinks</c:v>
          </c:tx>
          <c:spPr>
            <a:ln w="22225">
              <a:solidFill>
                <a:srgbClr val="00B0F0"/>
              </a:solidFill>
              <a:prstDash val="solid"/>
            </a:ln>
          </c:spPr>
          <c:marker>
            <c:symbol val="none"/>
          </c:marker>
          <c:xVal>
            <c:numRef>
              <c:f>RNA!$E$42:$E$48</c:f>
              <c:numCache>
                <c:formatCode>General</c:formatCode>
                <c:ptCount val="7"/>
                <c:pt idx="0">
                  <c:v>35000000</c:v>
                </c:pt>
                <c:pt idx="1">
                  <c:v>70000000</c:v>
                </c:pt>
                <c:pt idx="2">
                  <c:v>140000000</c:v>
                </c:pt>
                <c:pt idx="3">
                  <c:v>280000000</c:v>
                </c:pt>
                <c:pt idx="4">
                  <c:v>560000000</c:v>
                </c:pt>
                <c:pt idx="5">
                  <c:v>1120000000</c:v>
                </c:pt>
                <c:pt idx="6">
                  <c:v>1878760100</c:v>
                </c:pt>
              </c:numCache>
            </c:numRef>
          </c:xVal>
          <c:yVal>
            <c:numRef>
              <c:f>RNA!$H$42:$H$48</c:f>
              <c:numCache>
                <c:formatCode>General</c:formatCode>
                <c:ptCount val="7"/>
                <c:pt idx="0">
                  <c:v>0.65132484888662401</c:v>
                </c:pt>
                <c:pt idx="1">
                  <c:v>0.64063253135232501</c:v>
                </c:pt>
                <c:pt idx="2">
                  <c:v>0.63753380350076405</c:v>
                </c:pt>
                <c:pt idx="3">
                  <c:v>0.6397583086757358</c:v>
                </c:pt>
                <c:pt idx="4">
                  <c:v>0.64038342501598899</c:v>
                </c:pt>
                <c:pt idx="5">
                  <c:v>0.63857256288958864</c:v>
                </c:pt>
                <c:pt idx="6">
                  <c:v>0.63783916414380892</c:v>
                </c:pt>
              </c:numCache>
            </c:numRef>
          </c:yVal>
        </c:ser>
        <c:ser>
          <c:idx val="0"/>
          <c:order val="10"/>
          <c:tx>
            <c:v>UHRR 1X, Cufflinks</c:v>
          </c:tx>
          <c:spPr>
            <a:ln w="22225">
              <a:solidFill>
                <a:srgbClr val="00B0F0"/>
              </a:solidFill>
              <a:prstDash val="sysDash"/>
            </a:ln>
          </c:spPr>
          <c:marker>
            <c:symbol val="none"/>
          </c:marker>
          <c:xVal>
            <c:numRef>
              <c:f>RNA!$E$63:$E$69</c:f>
              <c:numCache>
                <c:formatCode>General</c:formatCode>
                <c:ptCount val="7"/>
                <c:pt idx="0">
                  <c:v>35000000</c:v>
                </c:pt>
                <c:pt idx="1">
                  <c:v>70000000</c:v>
                </c:pt>
                <c:pt idx="2">
                  <c:v>140000000</c:v>
                </c:pt>
                <c:pt idx="3">
                  <c:v>280000000</c:v>
                </c:pt>
                <c:pt idx="4">
                  <c:v>560000000</c:v>
                </c:pt>
                <c:pt idx="5">
                  <c:v>1120000000</c:v>
                </c:pt>
                <c:pt idx="6">
                  <c:v>2136627255</c:v>
                </c:pt>
              </c:numCache>
            </c:numRef>
          </c:xVal>
          <c:yVal>
            <c:numRef>
              <c:f>RNA!$H$63:$H$69</c:f>
              <c:numCache>
                <c:formatCode>General</c:formatCode>
                <c:ptCount val="7"/>
                <c:pt idx="0">
                  <c:v>0.64624757612749195</c:v>
                </c:pt>
                <c:pt idx="1">
                  <c:v>0.6164956175024936</c:v>
                </c:pt>
                <c:pt idx="2">
                  <c:v>0.63076315440051178</c:v>
                </c:pt>
                <c:pt idx="3">
                  <c:v>0.64518942954332492</c:v>
                </c:pt>
                <c:pt idx="4">
                  <c:v>0.64530979923919696</c:v>
                </c:pt>
                <c:pt idx="5">
                  <c:v>0.64125534406605</c:v>
                </c:pt>
                <c:pt idx="6">
                  <c:v>0.64243248550786258</c:v>
                </c:pt>
              </c:numCache>
            </c:numRef>
          </c:yVal>
        </c:ser>
        <c:ser>
          <c:idx val="1"/>
          <c:order val="11"/>
          <c:tx>
            <c:v>UHRR 1A, Cufflinks</c:v>
          </c:tx>
          <c:spPr>
            <a:ln w="22225">
              <a:solidFill>
                <a:srgbClr val="00B0F0"/>
              </a:solidFill>
              <a:prstDash val="lgDashDot"/>
            </a:ln>
          </c:spPr>
          <c:marker>
            <c:symbol val="none"/>
          </c:marker>
          <c:xVal>
            <c:numRef>
              <c:f>RNA!$E$77:$E$83</c:f>
              <c:numCache>
                <c:formatCode>General</c:formatCode>
                <c:ptCount val="7"/>
                <c:pt idx="0">
                  <c:v>35000000</c:v>
                </c:pt>
                <c:pt idx="1">
                  <c:v>70000000</c:v>
                </c:pt>
                <c:pt idx="2">
                  <c:v>140000000</c:v>
                </c:pt>
                <c:pt idx="3">
                  <c:v>280000000</c:v>
                </c:pt>
                <c:pt idx="4">
                  <c:v>560000000</c:v>
                </c:pt>
                <c:pt idx="5">
                  <c:v>1120000000</c:v>
                </c:pt>
                <c:pt idx="6">
                  <c:v>2187668000</c:v>
                </c:pt>
              </c:numCache>
            </c:numRef>
          </c:xVal>
          <c:yVal>
            <c:numRef>
              <c:f>RNA!$H$77:$H$83</c:f>
              <c:numCache>
                <c:formatCode>General</c:formatCode>
                <c:ptCount val="7"/>
                <c:pt idx="0">
                  <c:v>0.63764489148490333</c:v>
                </c:pt>
                <c:pt idx="1">
                  <c:v>0.61738760703149664</c:v>
                </c:pt>
                <c:pt idx="2">
                  <c:v>0.631564579790171</c:v>
                </c:pt>
                <c:pt idx="3">
                  <c:v>0.64211435960616903</c:v>
                </c:pt>
                <c:pt idx="4">
                  <c:v>0.6445063307525335</c:v>
                </c:pt>
                <c:pt idx="5">
                  <c:v>0.64169158350421196</c:v>
                </c:pt>
                <c:pt idx="6">
                  <c:v>0.6419765990387758</c:v>
                </c:pt>
              </c:numCache>
            </c:numRef>
          </c:yVal>
        </c:ser>
        <c:ser>
          <c:idx val="4"/>
          <c:order val="12"/>
          <c:tx>
            <c:v>UHRR 3, Cufflinks</c:v>
          </c:tx>
          <c:spPr>
            <a:ln w="22225">
              <a:solidFill>
                <a:srgbClr val="00B0F0"/>
              </a:solidFill>
              <a:prstDash val="lgDashDot"/>
            </a:ln>
          </c:spPr>
          <c:marker>
            <c:symbol val="none"/>
          </c:marker>
          <c:xVal>
            <c:numRef>
              <c:f>RNA!$E$91:$E$97</c:f>
              <c:numCache>
                <c:formatCode>General</c:formatCode>
                <c:ptCount val="7"/>
                <c:pt idx="0">
                  <c:v>35000000</c:v>
                </c:pt>
                <c:pt idx="1">
                  <c:v>70000000</c:v>
                </c:pt>
                <c:pt idx="2">
                  <c:v>140000000</c:v>
                </c:pt>
                <c:pt idx="3">
                  <c:v>280000000</c:v>
                </c:pt>
                <c:pt idx="4">
                  <c:v>560000000</c:v>
                </c:pt>
                <c:pt idx="5">
                  <c:v>1120000000</c:v>
                </c:pt>
                <c:pt idx="6">
                  <c:v>1170196545</c:v>
                </c:pt>
              </c:numCache>
            </c:numRef>
          </c:xVal>
          <c:yVal>
            <c:numRef>
              <c:f>RNA!$H$91:$H$97</c:f>
              <c:numCache>
                <c:formatCode>General</c:formatCode>
                <c:ptCount val="7"/>
                <c:pt idx="0">
                  <c:v>0.68402807660824294</c:v>
                </c:pt>
                <c:pt idx="1">
                  <c:v>0.68559065949201903</c:v>
                </c:pt>
                <c:pt idx="2">
                  <c:v>0.68664821737947401</c:v>
                </c:pt>
                <c:pt idx="3">
                  <c:v>0.69102034553453595</c:v>
                </c:pt>
                <c:pt idx="4">
                  <c:v>0.68612254357598201</c:v>
                </c:pt>
                <c:pt idx="5">
                  <c:v>0.68704620420289464</c:v>
                </c:pt>
                <c:pt idx="6">
                  <c:v>0.68672472099975901</c:v>
                </c:pt>
              </c:numCache>
            </c:numRef>
          </c:yVal>
        </c:ser>
        <c:ser>
          <c:idx val="7"/>
          <c:order val="13"/>
          <c:tx>
            <c:v>UHRR 4, Cufflinks</c:v>
          </c:tx>
          <c:spPr>
            <a:ln w="22225">
              <a:solidFill>
                <a:srgbClr val="00B0F0"/>
              </a:solidFill>
              <a:prstDash val="dashDot"/>
            </a:ln>
          </c:spPr>
          <c:marker>
            <c:symbol val="none"/>
          </c:marker>
          <c:xVal>
            <c:numRef>
              <c:f>RNA!$E$104:$E$109</c:f>
              <c:numCache>
                <c:formatCode>General</c:formatCode>
                <c:ptCount val="6"/>
                <c:pt idx="0">
                  <c:v>35000000</c:v>
                </c:pt>
                <c:pt idx="1">
                  <c:v>70000000</c:v>
                </c:pt>
                <c:pt idx="2">
                  <c:v>140000000</c:v>
                </c:pt>
                <c:pt idx="3">
                  <c:v>280000000</c:v>
                </c:pt>
                <c:pt idx="4">
                  <c:v>560000000</c:v>
                </c:pt>
                <c:pt idx="5">
                  <c:v>1047033330</c:v>
                </c:pt>
              </c:numCache>
            </c:numRef>
          </c:xVal>
          <c:yVal>
            <c:numRef>
              <c:f>RNA!$H$104:$H$109</c:f>
              <c:numCache>
                <c:formatCode>General</c:formatCode>
                <c:ptCount val="6"/>
                <c:pt idx="0">
                  <c:v>0.66448203651686966</c:v>
                </c:pt>
                <c:pt idx="1">
                  <c:v>0.66874022739072847</c:v>
                </c:pt>
                <c:pt idx="2">
                  <c:v>0.67104059051963993</c:v>
                </c:pt>
                <c:pt idx="3">
                  <c:v>0.67818776222769594</c:v>
                </c:pt>
                <c:pt idx="4">
                  <c:v>0.68366051618639878</c:v>
                </c:pt>
                <c:pt idx="5">
                  <c:v>0.68507199445689193</c:v>
                </c:pt>
              </c:numCache>
            </c:numRef>
          </c:yVal>
        </c:ser>
        <c:ser>
          <c:idx val="8"/>
          <c:order val="14"/>
          <c:tx>
            <c:v>UHRR 5, Cufflinks</c:v>
          </c:tx>
          <c:spPr>
            <a:ln w="22225">
              <a:solidFill>
                <a:srgbClr val="00B0F0"/>
              </a:solidFill>
              <a:prstDash val="lgDash"/>
            </a:ln>
          </c:spPr>
          <c:marker>
            <c:symbol val="none"/>
          </c:marker>
          <c:xVal>
            <c:numRef>
              <c:f>RNA!$E$117:$E$122</c:f>
              <c:numCache>
                <c:formatCode>General</c:formatCode>
                <c:ptCount val="6"/>
                <c:pt idx="0">
                  <c:v>35000000</c:v>
                </c:pt>
                <c:pt idx="1">
                  <c:v>70000000</c:v>
                </c:pt>
                <c:pt idx="2">
                  <c:v>140000000</c:v>
                </c:pt>
                <c:pt idx="3">
                  <c:v>280000000</c:v>
                </c:pt>
                <c:pt idx="4">
                  <c:v>560000000</c:v>
                </c:pt>
                <c:pt idx="5">
                  <c:v>1120000000</c:v>
                </c:pt>
              </c:numCache>
            </c:numRef>
          </c:xVal>
          <c:yVal>
            <c:numRef>
              <c:f>RNA!$H$117:$H$122</c:f>
              <c:numCache>
                <c:formatCode>General</c:formatCode>
                <c:ptCount val="6"/>
                <c:pt idx="0">
                  <c:v>0.63971704229298865</c:v>
                </c:pt>
                <c:pt idx="1">
                  <c:v>0.69180906438883494</c:v>
                </c:pt>
                <c:pt idx="2">
                  <c:v>0.68563133068522464</c:v>
                </c:pt>
                <c:pt idx="3">
                  <c:v>0.69510430315874305</c:v>
                </c:pt>
                <c:pt idx="4">
                  <c:v>0.69382620241311432</c:v>
                </c:pt>
                <c:pt idx="5">
                  <c:v>0.6875048618846672</c:v>
                </c:pt>
              </c:numCache>
            </c:numRef>
          </c:yVal>
        </c:ser>
        <c:ser>
          <c:idx val="12"/>
          <c:order val="15"/>
          <c:tx>
            <c:v>UHRR 2, Cufflinks</c:v>
          </c:tx>
          <c:spPr>
            <a:ln w="22225">
              <a:solidFill>
                <a:srgbClr val="00B0F0"/>
              </a:solidFill>
              <a:prstDash val="sysDot"/>
            </a:ln>
          </c:spPr>
          <c:marker>
            <c:symbol val="none"/>
          </c:marker>
          <c:xVal>
            <c:numRef>
              <c:f>RNA!$E$131:$E$136</c:f>
              <c:numCache>
                <c:formatCode>General</c:formatCode>
                <c:ptCount val="6"/>
                <c:pt idx="0">
                  <c:v>35000000</c:v>
                </c:pt>
                <c:pt idx="1">
                  <c:v>70000000</c:v>
                </c:pt>
                <c:pt idx="2">
                  <c:v>140000000</c:v>
                </c:pt>
                <c:pt idx="3">
                  <c:v>280000000</c:v>
                </c:pt>
                <c:pt idx="4">
                  <c:v>560000000</c:v>
                </c:pt>
                <c:pt idx="5">
                  <c:v>1120000000</c:v>
                </c:pt>
              </c:numCache>
            </c:numRef>
          </c:xVal>
          <c:yVal>
            <c:numRef>
              <c:f>RNA!$H$131:$H$136</c:f>
              <c:numCache>
                <c:formatCode>General</c:formatCode>
                <c:ptCount val="6"/>
                <c:pt idx="0">
                  <c:v>0.65537339431846664</c:v>
                </c:pt>
                <c:pt idx="1">
                  <c:v>0.68344325625905278</c:v>
                </c:pt>
                <c:pt idx="2">
                  <c:v>0.67990325773316995</c:v>
                </c:pt>
                <c:pt idx="3">
                  <c:v>0.66712971315698733</c:v>
                </c:pt>
                <c:pt idx="4">
                  <c:v>0.67530064498791098</c:v>
                </c:pt>
                <c:pt idx="5">
                  <c:v>0.67596985355090633</c:v>
                </c:pt>
              </c:numCache>
            </c:numRef>
          </c:yVal>
        </c:ser>
        <c:axId val="80964608"/>
        <c:axId val="80995840"/>
      </c:scatterChart>
      <c:valAx>
        <c:axId val="80964608"/>
        <c:scaling>
          <c:orientation val="minMax"/>
          <c:max val="2000000000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Million Mapped Bases</a:t>
                </a:r>
              </a:p>
            </c:rich>
          </c:tx>
          <c:layout>
            <c:manualLayout>
              <c:xMode val="edge"/>
              <c:yMode val="edge"/>
              <c:x val="0.29342015422296713"/>
              <c:y val="0.93999466099346274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0995840"/>
        <c:crosses val="autoZero"/>
        <c:crossBetween val="midCat"/>
        <c:majorUnit val="250000000"/>
        <c:dispUnits>
          <c:builtInUnit val="millions"/>
        </c:dispUnits>
      </c:valAx>
      <c:valAx>
        <c:axId val="80995840"/>
        <c:scaling>
          <c:orientation val="minMax"/>
          <c:max val="0.85000000000000064"/>
          <c:min val="0.3500000000000003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 smtClean="0"/>
                  <a:t>r</a:t>
                </a:r>
                <a:r>
                  <a:rPr lang="en-US" sz="1600" baseline="30000" dirty="0" smtClean="0"/>
                  <a:t>2</a:t>
                </a:r>
                <a:endParaRPr lang="en-US" sz="1600" baseline="300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096460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6894390680876361"/>
          <c:y val="4.5349913785048823E-3"/>
          <c:w val="0.41452468351285027"/>
          <c:h val="0.99449505848805964"/>
        </c:manualLayout>
      </c:layout>
      <c:txPr>
        <a:bodyPr/>
        <a:lstStyle/>
        <a:p>
          <a:pPr>
            <a:defRPr sz="1200"/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165A5-D33A-4341-9C91-6F681C9B96C9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0A728-6084-4F87-B45B-13A2A1EDE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 Reads originating from two different </a:t>
            </a:r>
            <a:r>
              <a:rPr lang="en-US" sz="1200" b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isoforms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same genes are colored black and gray. In genome-guided assembly, reads are first mapped to a reference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genome, and spliced reads are used to build a transcript graph, which is then parsed into gene annotations.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genome-independent approach, reads are broken into 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k-</a:t>
            </a:r>
            <a:r>
              <a:rPr lang="en-US" sz="1200" i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mer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seeds and arranged into a de </a:t>
            </a:r>
            <a:r>
              <a:rPr lang="en-US" sz="1200" i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Bruijn</a:t>
            </a:r>
            <a:endParaRPr lang="en-US" sz="1200" i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graph structure. The graph is parsed to identify transcript sequences, which are aligned to the genome to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produce gene annotations.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0A728-6084-4F87-B45B-13A2A1EDEE0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Spliced reads give rise to four possible transcripts, but only two transcripts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needed to explain all reads; the two possible sets of minimal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isoforms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depicted.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0A728-6084-4F87-B45B-13A2A1EDEE0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88060-D025-423C-A59E-4555BDCBCD99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FF2D-B194-45BB-957D-67B259B34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88060-D025-423C-A59E-4555BDCBCD99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FF2D-B194-45BB-957D-67B259B34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88060-D025-423C-A59E-4555BDCBCD99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FF2D-B194-45BB-957D-67B259B34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88060-D025-423C-A59E-4555BDCBCD99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FF2D-B194-45BB-957D-67B259B34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88060-D025-423C-A59E-4555BDCBCD99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FF2D-B194-45BB-957D-67B259B34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88060-D025-423C-A59E-4555BDCBCD99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FF2D-B194-45BB-957D-67B259B34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88060-D025-423C-A59E-4555BDCBCD99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FF2D-B194-45BB-957D-67B259B34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88060-D025-423C-A59E-4555BDCBCD99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FF2D-B194-45BB-957D-67B259B34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88060-D025-423C-A59E-4555BDCBCD99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FF2D-B194-45BB-957D-67B259B34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88060-D025-423C-A59E-4555BDCBCD99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FF2D-B194-45BB-957D-67B259B34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88060-D025-423C-A59E-4555BDCBCD99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FF2D-B194-45BB-957D-67B259B34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88060-D025-423C-A59E-4555BDCBCD99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AFF2D-B194-45BB-957D-67B259B34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2.xls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</a:rPr>
              <a:t>Software for Robust Transcript Discovery and Quantification from RNA-</a:t>
            </a:r>
            <a:r>
              <a:rPr lang="en-US" dirty="0" err="1" smtClean="0">
                <a:latin typeface="Arial" pitchFamily="34" charset="0"/>
              </a:rPr>
              <a:t>Seq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Ion </a:t>
            </a:r>
            <a:r>
              <a:rPr lang="en-US" dirty="0" err="1" smtClean="0"/>
              <a:t>Mandoiu</a:t>
            </a:r>
            <a:r>
              <a:rPr lang="en-US" dirty="0" smtClean="0"/>
              <a:t>, Alex </a:t>
            </a:r>
            <a:r>
              <a:rPr lang="en-US" dirty="0" err="1" smtClean="0"/>
              <a:t>Zelikovsky</a:t>
            </a:r>
            <a:r>
              <a:rPr lang="en-US" dirty="0" smtClean="0"/>
              <a:t>, </a:t>
            </a:r>
            <a:r>
              <a:rPr lang="en-US" dirty="0" err="1" smtClean="0"/>
              <a:t>Serghei</a:t>
            </a:r>
            <a:r>
              <a:rPr lang="en-US" dirty="0" smtClean="0"/>
              <a:t> </a:t>
            </a:r>
            <a:r>
              <a:rPr lang="en-US" dirty="0" err="1" smtClean="0"/>
              <a:t>Mangul</a:t>
            </a:r>
            <a:endParaRPr lang="en-US" dirty="0" smtClean="0"/>
          </a:p>
          <a:p>
            <a:endParaRPr lang="en-US" dirty="0" smtClean="0">
              <a:cs typeface="Arial" pitchFamily="34" charset="0"/>
            </a:endParaRPr>
          </a:p>
          <a:p>
            <a:endParaRPr lang="en-US" dirty="0" smtClean="0">
              <a:cs typeface="Arial" pitchFamily="34" charset="0"/>
            </a:endParaRPr>
          </a:p>
        </p:txBody>
      </p:sp>
      <p:pic>
        <p:nvPicPr>
          <p:cNvPr id="4" name="Picture 14" descr="LT_Logo_RGB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247" y="5430613"/>
            <a:ext cx="22939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http://uconnfootballandbasketball.files.wordpress.com/2010/04/uconn_log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9582" y="5254171"/>
            <a:ext cx="1338111" cy="1342571"/>
          </a:xfrm>
          <a:prstGeom prst="rect">
            <a:avLst/>
          </a:prstGeom>
          <a:noFill/>
        </p:spPr>
      </p:pic>
      <p:pic>
        <p:nvPicPr>
          <p:cNvPr id="6" name="Picture 13" descr="http://fiscalresearch.gsu.edu/taxcouncil/images/gsu_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62775" y="5105375"/>
            <a:ext cx="1819275" cy="1503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Reconstruction Strategies Comparison</a:t>
            </a:r>
            <a:endParaRPr 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371600"/>
            <a:ext cx="2796554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676400"/>
            <a:ext cx="2935090" cy="182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4191000"/>
            <a:ext cx="2834142" cy="2219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dirty="0" err="1" smtClean="0"/>
              <a:t>Grabherr</a:t>
            </a:r>
            <a:r>
              <a:rPr lang="en-US" sz="1200" dirty="0" smtClean="0"/>
              <a:t>, </a:t>
            </a:r>
            <a:r>
              <a:rPr lang="en-US" sz="1200" dirty="0"/>
              <a:t>M. </a:t>
            </a:r>
            <a:r>
              <a:rPr lang="en-US" sz="1200" i="1" dirty="0"/>
              <a:t>et al. </a:t>
            </a:r>
            <a:r>
              <a:rPr lang="en-US" sz="1200" i="1" dirty="0" smtClean="0"/>
              <a:t>Nat. </a:t>
            </a:r>
            <a:r>
              <a:rPr lang="en-US" sz="1200" i="1" dirty="0" err="1" smtClean="0"/>
              <a:t>Biotechnol</a:t>
            </a:r>
            <a:r>
              <a:rPr lang="en-US" sz="1200" i="1" dirty="0" smtClean="0"/>
              <a:t>.  MAY </a:t>
            </a:r>
            <a:r>
              <a:rPr lang="en-US" sz="1200" dirty="0" smtClean="0"/>
              <a:t> </a:t>
            </a:r>
            <a:r>
              <a:rPr lang="en-US" sz="1200" dirty="0"/>
              <a:t>2011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IsoEM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 Algorithm for IE</a:t>
            </a:r>
          </a:p>
          <a:p>
            <a:pPr lvl="1"/>
            <a:r>
              <a:rPr lang="en-US" dirty="0" smtClean="0"/>
              <a:t>Single and/or paired reads</a:t>
            </a:r>
          </a:p>
          <a:p>
            <a:pPr lvl="1"/>
            <a:r>
              <a:rPr lang="en-US" dirty="0" smtClean="0"/>
              <a:t>Fragment length distribution</a:t>
            </a:r>
          </a:p>
          <a:p>
            <a:pPr lvl="1"/>
            <a:r>
              <a:rPr lang="en-US" dirty="0" smtClean="0"/>
              <a:t>Strand information</a:t>
            </a:r>
          </a:p>
          <a:p>
            <a:pPr lvl="1"/>
            <a:r>
              <a:rPr lang="en-US" dirty="0" smtClean="0"/>
              <a:t>Base quality scores</a:t>
            </a: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dirty="0" err="1" smtClean="0"/>
              <a:t>Nicolae</a:t>
            </a:r>
            <a:r>
              <a:rPr lang="en-US" sz="1200" dirty="0" smtClean="0"/>
              <a:t>, </a:t>
            </a:r>
            <a:r>
              <a:rPr lang="en-US" sz="1200" dirty="0"/>
              <a:t>M. </a:t>
            </a:r>
            <a:r>
              <a:rPr lang="en-US" sz="1200" i="1" dirty="0"/>
              <a:t>et al. 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IsoEM</a:t>
            </a:r>
            <a:r>
              <a:rPr lang="en-US" dirty="0" smtClean="0"/>
              <a:t> Validation on MAQC Samples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5830669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RNA-</a:t>
            </a:r>
            <a:r>
              <a:rPr lang="en-US" dirty="0" err="1" smtClean="0"/>
              <a:t>Seq</a:t>
            </a:r>
            <a:r>
              <a:rPr lang="en-US" dirty="0" smtClean="0"/>
              <a:t>: </a:t>
            </a:r>
            <a:r>
              <a:rPr lang="en-US" sz="1600" dirty="0" smtClean="0"/>
              <a:t>6 MAQC libraries, </a:t>
            </a:r>
            <a:r>
              <a:rPr lang="en-US" sz="1600" dirty="0" smtClean="0"/>
              <a:t>47-92M 35bp reads each [Bullard et al. 10]</a:t>
            </a:r>
          </a:p>
          <a:p>
            <a:pPr>
              <a:buNone/>
            </a:pPr>
            <a:r>
              <a:rPr lang="en-US" dirty="0" err="1" smtClean="0"/>
              <a:t>qPCR</a:t>
            </a:r>
            <a:r>
              <a:rPr lang="en-US" dirty="0" smtClean="0"/>
              <a:t>: </a:t>
            </a:r>
            <a:r>
              <a:rPr lang="en-US" sz="1600" dirty="0" smtClean="0"/>
              <a:t>Quadruplicate </a:t>
            </a:r>
            <a:r>
              <a:rPr lang="en-US" sz="1600" dirty="0" smtClean="0"/>
              <a:t>measurements for 832 </a:t>
            </a:r>
            <a:r>
              <a:rPr lang="en-US" sz="1600" dirty="0" err="1" smtClean="0"/>
              <a:t>Ensembl</a:t>
            </a:r>
            <a:r>
              <a:rPr lang="en-US" sz="1600" dirty="0" smtClean="0"/>
              <a:t> genes [MAQC Consortium 06]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914400" y="1295400"/>
          <a:ext cx="75438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VSEM : Virtual String 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Estimate  total frequency of missing transcripts</a:t>
            </a:r>
          </a:p>
          <a:p>
            <a:r>
              <a:rPr lang="en-US" dirty="0" smtClean="0"/>
              <a:t>Identify read spectrum sequenced from missing transcripts</a:t>
            </a: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dirty="0" err="1" smtClean="0"/>
              <a:t>Mangul</a:t>
            </a:r>
            <a:r>
              <a:rPr lang="en-US" sz="1200" dirty="0" smtClean="0"/>
              <a:t>, S. </a:t>
            </a:r>
            <a:r>
              <a:rPr lang="en-US" sz="1200" i="1" dirty="0"/>
              <a:t>et al. </a:t>
            </a:r>
            <a:endParaRPr lang="en-US" sz="1200" dirty="0">
              <a:solidFill>
                <a:schemeClr val="tx1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905000" y="3733800"/>
            <a:ext cx="5059680" cy="2819400"/>
            <a:chOff x="198120" y="1676400"/>
            <a:chExt cx="7604760" cy="4267200"/>
          </a:xfrm>
        </p:grpSpPr>
        <p:sp>
          <p:nvSpPr>
            <p:cNvPr id="22" name="Right Arrow 21"/>
            <p:cNvSpPr/>
            <p:nvPr/>
          </p:nvSpPr>
          <p:spPr>
            <a:xfrm flipH="1">
              <a:off x="4937760" y="2133600"/>
              <a:ext cx="1005840" cy="457200"/>
            </a:xfrm>
            <a:prstGeom prst="rightArrow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124200" y="1685544"/>
              <a:ext cx="1783080" cy="1362456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none" lIns="79400" tIns="39700" rIns="79400" bIns="397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1" lang="en-US" sz="1100" b="1" dirty="0" smtClean="0">
                  <a:solidFill>
                    <a:schemeClr val="bg1"/>
                  </a:solidFill>
                  <a:ea typeface="굴림" pitchFamily="34" charset="-127"/>
                </a:rPr>
                <a:t>ML estimates </a:t>
              </a:r>
            </a:p>
            <a:p>
              <a:pPr algn="ctr"/>
              <a:r>
                <a:rPr kumimoji="1" lang="en-US" sz="1100" b="1" dirty="0" smtClean="0">
                  <a:solidFill>
                    <a:schemeClr val="bg1"/>
                  </a:solidFill>
                  <a:ea typeface="굴림" pitchFamily="34" charset="-127"/>
                </a:rPr>
                <a:t>of string </a:t>
              </a:r>
            </a:p>
            <a:p>
              <a:pPr algn="ctr"/>
              <a:r>
                <a:rPr kumimoji="1" lang="en-US" sz="1100" b="1" dirty="0" smtClean="0">
                  <a:solidFill>
                    <a:schemeClr val="bg1"/>
                  </a:solidFill>
                  <a:ea typeface="굴림" pitchFamily="34" charset="-127"/>
                </a:rPr>
                <a:t>frequencies</a:t>
              </a:r>
              <a:endParaRPr kumimoji="1" lang="en-US" sz="1100" b="1" dirty="0">
                <a:solidFill>
                  <a:schemeClr val="bg1"/>
                </a:solidFill>
                <a:ea typeface="굴림" pitchFamily="34" charset="-127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019800" y="4352544"/>
              <a:ext cx="1783080" cy="1362456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none" lIns="79400" tIns="39700" rIns="79400" bIns="397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1" lang="en-US" sz="1100" b="1" dirty="0" smtClean="0">
                  <a:solidFill>
                    <a:schemeClr val="bg1"/>
                  </a:solidFill>
                  <a:ea typeface="굴림" pitchFamily="34" charset="-127"/>
                </a:rPr>
                <a:t>Compute</a:t>
              </a:r>
            </a:p>
            <a:p>
              <a:pPr algn="ctr"/>
              <a:r>
                <a:rPr kumimoji="1" lang="en-US" sz="1100" b="1" dirty="0" smtClean="0">
                  <a:solidFill>
                    <a:schemeClr val="bg1"/>
                  </a:solidFill>
                  <a:ea typeface="굴림" pitchFamily="34" charset="-127"/>
                </a:rPr>
                <a:t>expected read </a:t>
              </a:r>
            </a:p>
            <a:p>
              <a:pPr algn="ctr"/>
              <a:r>
                <a:rPr kumimoji="1" lang="en-US" sz="1100" b="1" dirty="0" smtClean="0">
                  <a:solidFill>
                    <a:schemeClr val="bg1"/>
                  </a:solidFill>
                  <a:ea typeface="굴림" pitchFamily="34" charset="-127"/>
                </a:rPr>
                <a:t>frequencies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6016752" y="1676400"/>
              <a:ext cx="1783080" cy="1362456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none" lIns="79400" tIns="39700" rIns="79400" bIns="397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792163"/>
              <a:r>
                <a:rPr kumimoji="1" lang="en-US" sz="1100" b="1" dirty="0" smtClean="0">
                  <a:solidFill>
                    <a:schemeClr val="bg1"/>
                  </a:solidFill>
                  <a:ea typeface="굴림" pitchFamily="34" charset="-127"/>
                </a:rPr>
                <a:t>Update weights</a:t>
              </a:r>
            </a:p>
            <a:p>
              <a:pPr algn="ctr" defTabSz="792163"/>
              <a:r>
                <a:rPr kumimoji="1" lang="en-US" sz="1100" b="1" dirty="0" smtClean="0">
                  <a:solidFill>
                    <a:schemeClr val="bg1"/>
                  </a:solidFill>
                  <a:ea typeface="굴림" pitchFamily="34" charset="-127"/>
                </a:rPr>
                <a:t>of  reads in </a:t>
              </a:r>
            </a:p>
            <a:p>
              <a:pPr algn="ctr" defTabSz="792163"/>
              <a:r>
                <a:rPr kumimoji="1" lang="en-US" sz="1100" b="1" dirty="0" smtClean="0">
                  <a:solidFill>
                    <a:schemeClr val="bg1"/>
                  </a:solidFill>
                  <a:ea typeface="굴림" pitchFamily="34" charset="-127"/>
                </a:rPr>
                <a:t>virtual string</a:t>
              </a:r>
            </a:p>
          </p:txBody>
        </p:sp>
        <p:sp>
          <p:nvSpPr>
            <p:cNvPr id="26" name="Right Arrow 25"/>
            <p:cNvSpPr/>
            <p:nvPr/>
          </p:nvSpPr>
          <p:spPr>
            <a:xfrm>
              <a:off x="2057400" y="2133600"/>
              <a:ext cx="1005840" cy="457200"/>
            </a:xfrm>
            <a:prstGeom prst="rightArrow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27" name="Right Arrow 26"/>
            <p:cNvSpPr/>
            <p:nvPr/>
          </p:nvSpPr>
          <p:spPr>
            <a:xfrm rot="5400000">
              <a:off x="3535680" y="3383280"/>
              <a:ext cx="1005840" cy="457200"/>
            </a:xfrm>
            <a:prstGeom prst="rightArrow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286001" y="1916667"/>
              <a:ext cx="533399" cy="3493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EM</a:t>
              </a:r>
              <a:endParaRPr lang="en-US" sz="900" b="1" dirty="0"/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28599" y="1676400"/>
              <a:ext cx="1783080" cy="136347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none" lIns="79400" tIns="39700" rIns="79400" bIns="397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792163"/>
              <a:endParaRPr kumimoji="1" lang="en-US" sz="1100" b="1" dirty="0" smtClean="0">
                <a:solidFill>
                  <a:schemeClr val="bg1"/>
                </a:solidFill>
                <a:ea typeface="굴림" pitchFamily="34" charset="-127"/>
              </a:endParaRPr>
            </a:p>
            <a:p>
              <a:pPr algn="ctr" defTabSz="792163"/>
              <a:endParaRPr kumimoji="1" lang="en-US" sz="1100" b="1" dirty="0" smtClean="0">
                <a:solidFill>
                  <a:schemeClr val="bg1"/>
                </a:solidFill>
                <a:ea typeface="굴림" pitchFamily="34" charset="-127"/>
              </a:endParaRPr>
            </a:p>
            <a:p>
              <a:pPr algn="ctr" defTabSz="792163"/>
              <a:r>
                <a:rPr kumimoji="1" lang="en-US" sz="1100" b="1" dirty="0" smtClean="0">
                  <a:solidFill>
                    <a:schemeClr val="bg1"/>
                  </a:solidFill>
                  <a:ea typeface="굴림" pitchFamily="34" charset="-127"/>
                </a:rPr>
                <a:t>(Incomplete) Panel</a:t>
              </a:r>
            </a:p>
            <a:p>
              <a:pPr algn="ctr" defTabSz="792163"/>
              <a:r>
                <a:rPr kumimoji="1" lang="en-US" sz="1100" b="1" dirty="0" smtClean="0">
                  <a:solidFill>
                    <a:schemeClr val="bg1"/>
                  </a:solidFill>
                  <a:ea typeface="굴림" pitchFamily="34" charset="-127"/>
                </a:rPr>
                <a:t>+ Virtual String</a:t>
              </a:r>
            </a:p>
            <a:p>
              <a:pPr algn="ctr" defTabSz="792163"/>
              <a:r>
                <a:rPr kumimoji="1" lang="en-US" sz="1100" b="1" dirty="0" smtClean="0">
                  <a:solidFill>
                    <a:schemeClr val="bg1"/>
                  </a:solidFill>
                  <a:ea typeface="굴림" pitchFamily="34" charset="-127"/>
                </a:rPr>
                <a:t>with 0-weights</a:t>
              </a:r>
            </a:p>
            <a:p>
              <a:pPr algn="ctr" defTabSz="792163"/>
              <a:r>
                <a:rPr kumimoji="1" lang="en-US" sz="1100" b="1" dirty="0" smtClean="0">
                  <a:solidFill>
                    <a:schemeClr val="bg1"/>
                  </a:solidFill>
                  <a:ea typeface="굴림" pitchFamily="34" charset="-127"/>
                </a:rPr>
                <a:t>in virtual string</a:t>
              </a:r>
            </a:p>
            <a:p>
              <a:pPr algn="ctr" defTabSz="792163"/>
              <a:r>
                <a:rPr kumimoji="1" lang="en-US" sz="1100" dirty="0" smtClean="0">
                  <a:solidFill>
                    <a:schemeClr val="bg1"/>
                  </a:solidFill>
                  <a:ea typeface="굴림" pitchFamily="34" charset="-127"/>
                </a:rPr>
                <a:t> </a:t>
              </a:r>
            </a:p>
            <a:p>
              <a:pPr algn="ctr" defTabSz="792163"/>
              <a:endParaRPr kumimoji="1" 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굴림" pitchFamily="34" charset="-127"/>
              </a:endParaRPr>
            </a:p>
          </p:txBody>
        </p:sp>
        <p:sp>
          <p:nvSpPr>
            <p:cNvPr id="30" name="Right Arrow 29"/>
            <p:cNvSpPr/>
            <p:nvPr/>
          </p:nvSpPr>
          <p:spPr>
            <a:xfrm flipH="1">
              <a:off x="1981200" y="4803645"/>
              <a:ext cx="762000" cy="454155"/>
            </a:xfrm>
            <a:prstGeom prst="rightArrow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31" name="Diamond 30"/>
            <p:cNvSpPr/>
            <p:nvPr/>
          </p:nvSpPr>
          <p:spPr>
            <a:xfrm>
              <a:off x="2819400" y="4191000"/>
              <a:ext cx="2438400" cy="1752600"/>
            </a:xfrm>
            <a:prstGeom prst="diamond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sz="1100" b="1" dirty="0" smtClean="0">
                  <a:solidFill>
                    <a:schemeClr val="bg1"/>
                  </a:solidFill>
                  <a:ea typeface="굴림" pitchFamily="34" charset="-127"/>
                </a:rPr>
                <a:t>Virtual String </a:t>
              </a:r>
              <a:r>
                <a:rPr kumimoji="1" lang="en-US" sz="1100" b="1" dirty="0" err="1" smtClean="0">
                  <a:solidFill>
                    <a:schemeClr val="bg1"/>
                  </a:solidFill>
                  <a:ea typeface="굴림" pitchFamily="34" charset="-127"/>
                </a:rPr>
                <a:t>frequencychange</a:t>
              </a:r>
              <a:r>
                <a:rPr kumimoji="1" lang="en-US" sz="1100" b="1" dirty="0" smtClean="0">
                  <a:solidFill>
                    <a:schemeClr val="bg1"/>
                  </a:solidFill>
                  <a:ea typeface="굴림" pitchFamily="34" charset="-127"/>
                </a:rPr>
                <a:t>&gt;</a:t>
              </a:r>
              <a:r>
                <a:rPr kumimoji="1" lang="el-GR" sz="1100" b="1" dirty="0" smtClean="0">
                  <a:solidFill>
                    <a:schemeClr val="bg1"/>
                  </a:solidFill>
                  <a:ea typeface="굴림" pitchFamily="34" charset="-127"/>
                </a:rPr>
                <a:t>ε</a:t>
              </a:r>
              <a:r>
                <a:rPr kumimoji="1" lang="en-US" sz="1100" b="1" dirty="0" smtClean="0">
                  <a:solidFill>
                    <a:schemeClr val="bg1"/>
                  </a:solidFill>
                  <a:ea typeface="굴림" pitchFamily="34" charset="-127"/>
                </a:rPr>
                <a:t>?  </a:t>
              </a:r>
            </a:p>
          </p:txBody>
        </p:sp>
        <p:sp>
          <p:nvSpPr>
            <p:cNvPr id="32" name="Right Arrow 31"/>
            <p:cNvSpPr/>
            <p:nvPr/>
          </p:nvSpPr>
          <p:spPr>
            <a:xfrm>
              <a:off x="5334000" y="4800600"/>
              <a:ext cx="685800" cy="457200"/>
            </a:xfrm>
            <a:prstGeom prst="rightArrow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198120" y="4352544"/>
              <a:ext cx="1783080" cy="1362456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none" lIns="79400" tIns="39700" rIns="79400" bIns="3970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792163"/>
              <a:r>
                <a:rPr kumimoji="1" lang="en-US" sz="1100" b="1" dirty="0" smtClean="0">
                  <a:solidFill>
                    <a:schemeClr val="bg1"/>
                  </a:solidFill>
                  <a:ea typeface="굴림" pitchFamily="34" charset="-127"/>
                </a:rPr>
                <a:t>Output string</a:t>
              </a:r>
            </a:p>
            <a:p>
              <a:pPr algn="ctr" defTabSz="792163"/>
              <a:r>
                <a:rPr kumimoji="1" lang="en-US" sz="1100" b="1" dirty="0" smtClean="0">
                  <a:solidFill>
                    <a:schemeClr val="bg1"/>
                  </a:solidFill>
                  <a:ea typeface="굴림" pitchFamily="34" charset="-127"/>
                </a:rPr>
                <a:t>frequencies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257800" y="1916667"/>
              <a:ext cx="533399" cy="3493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EM</a:t>
              </a:r>
              <a:endParaRPr lang="en-US" sz="9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33999" y="4572000"/>
              <a:ext cx="533399" cy="3493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YES</a:t>
              </a:r>
              <a:endParaRPr lang="en-US" sz="900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209799" y="4583667"/>
              <a:ext cx="533399" cy="3493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NO</a:t>
              </a:r>
              <a:endParaRPr lang="en-US" sz="900" b="1" dirty="0"/>
            </a:p>
          </p:txBody>
        </p:sp>
        <p:sp>
          <p:nvSpPr>
            <p:cNvPr id="37" name="Right Arrow 36"/>
            <p:cNvSpPr/>
            <p:nvPr/>
          </p:nvSpPr>
          <p:spPr>
            <a:xfrm rot="5400000">
              <a:off x="6362700" y="3467100"/>
              <a:ext cx="1143000" cy="457200"/>
            </a:xfrm>
            <a:prstGeom prst="rightArrow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Step 1</a:t>
            </a:r>
            <a:r>
              <a:rPr lang="en-US" dirty="0"/>
              <a:t>: Read error correction</a:t>
            </a:r>
          </a:p>
          <a:p>
            <a:r>
              <a:rPr lang="en-US" b="1" dirty="0" smtClean="0"/>
              <a:t>Step </a:t>
            </a:r>
            <a:r>
              <a:rPr lang="en-US" b="1" dirty="0"/>
              <a:t>2</a:t>
            </a:r>
            <a:r>
              <a:rPr lang="en-US" dirty="0"/>
              <a:t>: Maximum likelihood estimation of </a:t>
            </a:r>
            <a:r>
              <a:rPr lang="en-US" dirty="0" err="1"/>
              <a:t>isoform</a:t>
            </a:r>
            <a:r>
              <a:rPr lang="en-US" dirty="0"/>
              <a:t> frequencies and identification of unexplained reads</a:t>
            </a:r>
          </a:p>
          <a:p>
            <a:r>
              <a:rPr lang="en-US" b="1" dirty="0" smtClean="0"/>
              <a:t>Step </a:t>
            </a:r>
            <a:r>
              <a:rPr lang="en-US" b="1" dirty="0"/>
              <a:t>3</a:t>
            </a:r>
            <a:r>
              <a:rPr lang="en-US" dirty="0"/>
              <a:t>: Read clustering</a:t>
            </a:r>
          </a:p>
          <a:p>
            <a:r>
              <a:rPr lang="en-US" b="1" dirty="0" smtClean="0"/>
              <a:t>Step </a:t>
            </a:r>
            <a:r>
              <a:rPr lang="en-US" b="1" dirty="0"/>
              <a:t>4</a:t>
            </a:r>
            <a:r>
              <a:rPr lang="en-US" dirty="0"/>
              <a:t>: Read graph construction and candidate transcript </a:t>
            </a:r>
            <a:r>
              <a:rPr lang="en-US" dirty="0" smtClean="0"/>
              <a:t>generation. Continue Step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RNA-</a:t>
            </a:r>
            <a:r>
              <a:rPr lang="en-US" dirty="0" err="1" smtClean="0"/>
              <a:t>Seq</a:t>
            </a:r>
            <a:r>
              <a:rPr lang="en-US" dirty="0" smtClean="0"/>
              <a:t> Datasets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1" y="1828798"/>
          <a:ext cx="8534398" cy="4348353"/>
        </p:xfrm>
        <a:graphic>
          <a:graphicData uri="http://schemas.openxmlformats.org/drawingml/2006/table">
            <a:tbl>
              <a:tblPr/>
              <a:tblGrid>
                <a:gridCol w="2285999"/>
                <a:gridCol w="2088551"/>
                <a:gridCol w="1610264"/>
                <a:gridCol w="1274792"/>
                <a:gridCol w="1274792"/>
              </a:tblGrid>
              <a:tr h="12858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1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MCF7-SOLiD4 (April 2010) Paired End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MCF7-SOLiD5500 (December 2010) Paired End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MCF7-SOLiD5500 (December 2010) </a:t>
                      </a:r>
                      <a:r>
                        <a:rPr lang="en-US" sz="1400" b="1" dirty="0" err="1">
                          <a:latin typeface="Arial"/>
                          <a:ea typeface="Times New Roman"/>
                          <a:cs typeface="Times New Roman"/>
                        </a:rPr>
                        <a:t>Frag</a:t>
                      </a: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 Color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MCF7-SOLiD5500 (December 2010) </a:t>
                      </a:r>
                      <a:r>
                        <a:rPr lang="en-US" sz="1400" b="1" dirty="0" err="1">
                          <a:latin typeface="Arial"/>
                          <a:ea typeface="Times New Roman"/>
                          <a:cs typeface="Times New Roman"/>
                        </a:rPr>
                        <a:t>Frag</a:t>
                      </a: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 ECC Base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Total BAM records processed (valid records):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540,187,060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964,677,956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447,491,122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442,406,834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Total unmapped records: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135,285,131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249,120,112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Total not primary records: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Total low mapQV(&lt;10) records: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125,776,254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302,827,913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116,983,995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149,380,139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Not in any chromosome in the dictionary: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12,483,859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26,731,194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18,800,675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9,338,242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Total reads passing filters: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266,641,816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385,998,737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311,706,452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283,688,453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Counted on exons: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202,347,590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282,998,093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232,539,004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209,808,863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Counted on introns: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32,366,424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53,218,659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44,321,422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42,017,833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Counted intergenic: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31,927,802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49,781,985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34,846,026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31,861,757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 Datasets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MAQC Sample : 1K transcripts</a:t>
            </a:r>
          </a:p>
          <a:p>
            <a:pPr lvl="1"/>
            <a:r>
              <a:rPr lang="en-US" dirty="0" smtClean="0"/>
              <a:t>HBR </a:t>
            </a:r>
            <a:r>
              <a:rPr lang="en-US" dirty="0"/>
              <a:t>(brain sample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UHR (universal human reference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Annotations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315200" cy="4525963"/>
          </a:xfrm>
        </p:spPr>
        <p:txBody>
          <a:bodyPr/>
          <a:lstStyle/>
          <a:p>
            <a:r>
              <a:rPr lang="en-US" dirty="0" smtClean="0"/>
              <a:t>NCBI</a:t>
            </a:r>
          </a:p>
          <a:p>
            <a:r>
              <a:rPr lang="en-US" dirty="0" smtClean="0"/>
              <a:t>UCSC</a:t>
            </a:r>
          </a:p>
          <a:p>
            <a:r>
              <a:rPr lang="en-US" dirty="0" err="1" smtClean="0"/>
              <a:t>Ensembl</a:t>
            </a:r>
            <a:endParaRPr lang="en-US" dirty="0" smtClean="0"/>
          </a:p>
          <a:p>
            <a:r>
              <a:rPr lang="en-US" dirty="0" err="1" smtClean="0"/>
              <a:t>AceView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609600" y="1676400"/>
            <a:ext cx="685800" cy="2438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-746896" y="2446580"/>
            <a:ext cx="2214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Less conservative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smtClean="0"/>
              <a:t>Q/A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Existing approaches</a:t>
            </a:r>
          </a:p>
          <a:p>
            <a:r>
              <a:rPr lang="en-US" dirty="0" smtClean="0"/>
              <a:t>Proposed Flow</a:t>
            </a:r>
          </a:p>
          <a:p>
            <a:r>
              <a:rPr lang="en-US" dirty="0" smtClean="0"/>
              <a:t>Datasets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Splicing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9144000" cy="1385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76599"/>
            <a:ext cx="9122636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3689731"/>
            <a:ext cx="9144000" cy="16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114800"/>
            <a:ext cx="9090962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RNA-</a:t>
            </a:r>
            <a:r>
              <a:rPr lang="en-US" dirty="0" err="1" smtClean="0"/>
              <a:t>Seq</a:t>
            </a:r>
            <a:endParaRPr lang="en-US" dirty="0"/>
          </a:p>
        </p:txBody>
      </p:sp>
      <p:sp>
        <p:nvSpPr>
          <p:cNvPr id="115" name="Content Placeholder 1"/>
          <p:cNvSpPr txBox="1">
            <a:spLocks/>
          </p:cNvSpPr>
          <p:nvPr/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endParaRPr lang="en-US" sz="2700">
              <a:latin typeface="Lucida Sans Unicode" pitchFamily="34" charset="0"/>
            </a:endParaRPr>
          </a:p>
        </p:txBody>
      </p:sp>
      <p:cxnSp>
        <p:nvCxnSpPr>
          <p:cNvPr id="116" name="Straight Connector 115"/>
          <p:cNvCxnSpPr/>
          <p:nvPr/>
        </p:nvCxnSpPr>
        <p:spPr bwMode="auto">
          <a:xfrm>
            <a:off x="2438400" y="1371600"/>
            <a:ext cx="2193925" cy="0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 bwMode="auto">
          <a:xfrm>
            <a:off x="2590800" y="1524000"/>
            <a:ext cx="1447800" cy="0"/>
          </a:xfrm>
          <a:prstGeom prst="line">
            <a:avLst/>
          </a:prstGeom>
          <a:ln w="5080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 bwMode="auto">
          <a:xfrm>
            <a:off x="2743200" y="1676400"/>
            <a:ext cx="1905000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 bwMode="auto">
          <a:xfrm rot="5400000">
            <a:off x="3467894" y="1866106"/>
            <a:ext cx="228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 bwMode="auto">
          <a:xfrm>
            <a:off x="2667000" y="2133600"/>
            <a:ext cx="3048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 bwMode="auto">
          <a:xfrm>
            <a:off x="2819400" y="2057400"/>
            <a:ext cx="457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 bwMode="auto">
          <a:xfrm>
            <a:off x="3429000" y="2057400"/>
            <a:ext cx="2286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 bwMode="auto">
          <a:xfrm>
            <a:off x="3810000" y="2057400"/>
            <a:ext cx="3810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 bwMode="auto">
          <a:xfrm>
            <a:off x="3810000" y="2209800"/>
            <a:ext cx="2286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 bwMode="auto">
          <a:xfrm>
            <a:off x="3048000" y="2209800"/>
            <a:ext cx="3048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 bwMode="auto">
          <a:xfrm>
            <a:off x="2971800" y="2286000"/>
            <a:ext cx="457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 bwMode="auto">
          <a:xfrm>
            <a:off x="3505200" y="2133600"/>
            <a:ext cx="2286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 bwMode="auto">
          <a:xfrm>
            <a:off x="3505200" y="2286000"/>
            <a:ext cx="3810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 bwMode="auto">
          <a:xfrm>
            <a:off x="4114800" y="2286000"/>
            <a:ext cx="2286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 bwMode="auto">
          <a:xfrm rot="5400000">
            <a:off x="3467894" y="2475706"/>
            <a:ext cx="228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 bwMode="auto">
          <a:xfrm>
            <a:off x="2819400" y="27432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 bwMode="auto">
          <a:xfrm>
            <a:off x="3048000" y="27432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 bwMode="auto">
          <a:xfrm>
            <a:off x="3276600" y="27432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 bwMode="auto">
          <a:xfrm>
            <a:off x="3505200" y="27432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 bwMode="auto">
          <a:xfrm>
            <a:off x="3733800" y="27432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 bwMode="auto">
          <a:xfrm>
            <a:off x="3962400" y="27432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 bwMode="auto">
          <a:xfrm>
            <a:off x="2971800" y="28194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 bwMode="auto">
          <a:xfrm>
            <a:off x="3200400" y="28194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 bwMode="auto">
          <a:xfrm>
            <a:off x="3429000" y="28194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 bwMode="auto">
          <a:xfrm>
            <a:off x="3657600" y="28194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 bwMode="auto">
          <a:xfrm>
            <a:off x="3886200" y="28194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 bwMode="auto">
          <a:xfrm>
            <a:off x="4114800" y="28194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 bwMode="auto">
          <a:xfrm>
            <a:off x="2819400" y="2895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 bwMode="auto">
          <a:xfrm>
            <a:off x="3048000" y="2895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 bwMode="auto">
          <a:xfrm>
            <a:off x="3276600" y="2895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 bwMode="auto">
          <a:xfrm>
            <a:off x="3505200" y="2895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 bwMode="auto">
          <a:xfrm>
            <a:off x="3733800" y="2895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 bwMode="auto">
          <a:xfrm>
            <a:off x="3962400" y="2895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 bwMode="auto">
          <a:xfrm>
            <a:off x="2895600" y="29718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 bwMode="auto">
          <a:xfrm>
            <a:off x="3124200" y="29718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 bwMode="auto">
          <a:xfrm>
            <a:off x="3352800" y="29718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 bwMode="auto">
          <a:xfrm>
            <a:off x="3581400" y="29718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 bwMode="auto">
          <a:xfrm>
            <a:off x="3810000" y="29718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 bwMode="auto">
          <a:xfrm>
            <a:off x="4038600" y="29718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/>
          <p:nvPr/>
        </p:nvCxnSpPr>
        <p:spPr bwMode="auto">
          <a:xfrm rot="5400000">
            <a:off x="3467894" y="3237706"/>
            <a:ext cx="2286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 bwMode="auto">
          <a:xfrm>
            <a:off x="2286000" y="3886200"/>
            <a:ext cx="4953000" cy="0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7" name="Rectangle 156"/>
          <p:cNvSpPr/>
          <p:nvPr/>
        </p:nvSpPr>
        <p:spPr bwMode="auto">
          <a:xfrm>
            <a:off x="2514600" y="3810000"/>
            <a:ext cx="5334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A</a:t>
            </a:r>
          </a:p>
        </p:txBody>
      </p:sp>
      <p:sp>
        <p:nvSpPr>
          <p:cNvPr id="158" name="Rectangle 157"/>
          <p:cNvSpPr/>
          <p:nvPr/>
        </p:nvSpPr>
        <p:spPr bwMode="auto">
          <a:xfrm>
            <a:off x="3200400" y="3810000"/>
            <a:ext cx="5334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B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3886200" y="3810000"/>
            <a:ext cx="5334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C</a:t>
            </a:r>
          </a:p>
        </p:txBody>
      </p:sp>
      <p:cxnSp>
        <p:nvCxnSpPr>
          <p:cNvPr id="160" name="Elbow Connector 141"/>
          <p:cNvCxnSpPr/>
          <p:nvPr/>
        </p:nvCxnSpPr>
        <p:spPr bwMode="auto">
          <a:xfrm rot="5400000" flipH="1" flipV="1">
            <a:off x="2216150" y="3663950"/>
            <a:ext cx="292100" cy="152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Elbow Connector 141"/>
          <p:cNvCxnSpPr/>
          <p:nvPr/>
        </p:nvCxnSpPr>
        <p:spPr bwMode="auto">
          <a:xfrm rot="5400000" flipH="1" flipV="1">
            <a:off x="4959350" y="3651250"/>
            <a:ext cx="292100" cy="152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Rectangle 161"/>
          <p:cNvSpPr/>
          <p:nvPr/>
        </p:nvSpPr>
        <p:spPr bwMode="auto">
          <a:xfrm>
            <a:off x="5334000" y="3810000"/>
            <a:ext cx="533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D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6172200" y="3810000"/>
            <a:ext cx="533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E</a:t>
            </a:r>
          </a:p>
        </p:txBody>
      </p:sp>
      <p:sp>
        <p:nvSpPr>
          <p:cNvPr id="164" name="TextBox 161"/>
          <p:cNvSpPr txBox="1">
            <a:spLocks noChangeArrowheads="1"/>
          </p:cNvSpPr>
          <p:nvPr/>
        </p:nvSpPr>
        <p:spPr bwMode="auto">
          <a:xfrm>
            <a:off x="4038600" y="1752600"/>
            <a:ext cx="33714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Lucida Sans Unicode" pitchFamily="34" charset="0"/>
              </a:rPr>
              <a:t>Make </a:t>
            </a:r>
            <a:r>
              <a:rPr lang="en-US" sz="1400" dirty="0" err="1" smtClean="0">
                <a:latin typeface="Lucida Sans Unicode" pitchFamily="34" charset="0"/>
              </a:rPr>
              <a:t>cDNA</a:t>
            </a:r>
            <a:r>
              <a:rPr lang="en-US" sz="1400" dirty="0" smtClean="0">
                <a:latin typeface="Lucida Sans Unicode" pitchFamily="34" charset="0"/>
              </a:rPr>
              <a:t> &amp; shatter into fragments</a:t>
            </a:r>
            <a:endParaRPr lang="en-US" sz="1400" dirty="0">
              <a:latin typeface="Lucida Sans Unicode" pitchFamily="34" charset="0"/>
            </a:endParaRPr>
          </a:p>
        </p:txBody>
      </p:sp>
      <p:sp>
        <p:nvSpPr>
          <p:cNvPr id="165" name="Rectangle 162"/>
          <p:cNvSpPr>
            <a:spLocks noChangeArrowheads="1"/>
          </p:cNvSpPr>
          <p:nvPr/>
        </p:nvSpPr>
        <p:spPr bwMode="auto">
          <a:xfrm>
            <a:off x="4038600" y="2362200"/>
            <a:ext cx="23887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Lucida Sans Unicode" pitchFamily="34" charset="0"/>
              </a:rPr>
              <a:t>Sequence fragment ends </a:t>
            </a:r>
            <a:endParaRPr lang="en-US" sz="1400" dirty="0">
              <a:latin typeface="Lucida Sans Unicode" pitchFamily="34" charset="0"/>
            </a:endParaRPr>
          </a:p>
        </p:txBody>
      </p:sp>
      <p:cxnSp>
        <p:nvCxnSpPr>
          <p:cNvPr id="166" name="Straight Connector 165"/>
          <p:cNvCxnSpPr/>
          <p:nvPr/>
        </p:nvCxnSpPr>
        <p:spPr bwMode="auto">
          <a:xfrm>
            <a:off x="2514600" y="37338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 bwMode="auto">
          <a:xfrm>
            <a:off x="2590800" y="3657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 bwMode="auto">
          <a:xfrm>
            <a:off x="2743200" y="3657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 bwMode="auto">
          <a:xfrm>
            <a:off x="2895600" y="3657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 bwMode="auto">
          <a:xfrm>
            <a:off x="2667000" y="37338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 bwMode="auto">
          <a:xfrm>
            <a:off x="2819400" y="37338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 bwMode="auto">
          <a:xfrm>
            <a:off x="3200400" y="37338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 bwMode="auto">
          <a:xfrm>
            <a:off x="3276600" y="3657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 bwMode="auto">
          <a:xfrm>
            <a:off x="3429000" y="3657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 bwMode="auto">
          <a:xfrm>
            <a:off x="3581400" y="3657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 bwMode="auto">
          <a:xfrm>
            <a:off x="3352800" y="37338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 bwMode="auto">
          <a:xfrm>
            <a:off x="3505200" y="37338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 bwMode="auto">
          <a:xfrm>
            <a:off x="3886200" y="37338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 bwMode="auto">
          <a:xfrm>
            <a:off x="3962400" y="3657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 bwMode="auto">
          <a:xfrm>
            <a:off x="4114800" y="3657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 bwMode="auto">
          <a:xfrm>
            <a:off x="4267200" y="3657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 bwMode="auto">
          <a:xfrm>
            <a:off x="4038600" y="37338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 bwMode="auto">
          <a:xfrm>
            <a:off x="4191000" y="37338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 bwMode="auto">
          <a:xfrm>
            <a:off x="2514600" y="35814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 bwMode="auto">
          <a:xfrm>
            <a:off x="2590800" y="35052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 bwMode="auto">
          <a:xfrm>
            <a:off x="2743200" y="35052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 bwMode="auto">
          <a:xfrm>
            <a:off x="2895600" y="35052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 bwMode="auto">
          <a:xfrm>
            <a:off x="2667000" y="35814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 bwMode="auto">
          <a:xfrm>
            <a:off x="2819400" y="35814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 bwMode="auto">
          <a:xfrm>
            <a:off x="3886200" y="35814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 bwMode="auto">
          <a:xfrm>
            <a:off x="3962400" y="35052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 bwMode="auto">
          <a:xfrm>
            <a:off x="4114800" y="35052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 bwMode="auto">
          <a:xfrm>
            <a:off x="4267200" y="35052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 bwMode="auto">
          <a:xfrm>
            <a:off x="4038600" y="35814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 bwMode="auto">
          <a:xfrm>
            <a:off x="4191000" y="35814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 bwMode="auto">
          <a:xfrm>
            <a:off x="5410200" y="37338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 bwMode="auto">
          <a:xfrm>
            <a:off x="5486400" y="3657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 bwMode="auto">
          <a:xfrm>
            <a:off x="5638800" y="3657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 bwMode="auto">
          <a:xfrm>
            <a:off x="5791200" y="3657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 bwMode="auto">
          <a:xfrm>
            <a:off x="5562600" y="37338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 bwMode="auto">
          <a:xfrm>
            <a:off x="5715000" y="37338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 bwMode="auto">
          <a:xfrm>
            <a:off x="6172200" y="37338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 bwMode="auto">
          <a:xfrm>
            <a:off x="6248400" y="3657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 bwMode="auto">
          <a:xfrm>
            <a:off x="6400800" y="3657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 bwMode="auto">
          <a:xfrm>
            <a:off x="6553200" y="3657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 bwMode="auto">
          <a:xfrm>
            <a:off x="6324600" y="37338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 bwMode="auto">
          <a:xfrm>
            <a:off x="6477000" y="37338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8" name="Rectangle 226"/>
          <p:cNvSpPr>
            <a:spLocks noChangeArrowheads="1"/>
          </p:cNvSpPr>
          <p:nvPr/>
        </p:nvSpPr>
        <p:spPr bwMode="auto">
          <a:xfrm>
            <a:off x="4038600" y="3048000"/>
            <a:ext cx="10823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Lucida Sans Unicode" pitchFamily="34" charset="0"/>
              </a:rPr>
              <a:t>Map reads</a:t>
            </a:r>
          </a:p>
        </p:txBody>
      </p:sp>
      <p:cxnSp>
        <p:nvCxnSpPr>
          <p:cNvPr id="209" name="Straight Connector 208"/>
          <p:cNvCxnSpPr>
            <a:stCxn id="157" idx="3"/>
          </p:cNvCxnSpPr>
          <p:nvPr/>
        </p:nvCxnSpPr>
        <p:spPr bwMode="auto">
          <a:xfrm>
            <a:off x="3048000" y="3886200"/>
            <a:ext cx="381000" cy="3810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>
            <a:stCxn id="159" idx="1"/>
          </p:cNvCxnSpPr>
          <p:nvPr/>
        </p:nvCxnSpPr>
        <p:spPr bwMode="auto">
          <a:xfrm rot="10800000" flipV="1">
            <a:off x="3429000" y="3886200"/>
            <a:ext cx="457200" cy="3810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1" name="Group 250"/>
          <p:cNvGrpSpPr>
            <a:grpSpLocks/>
          </p:cNvGrpSpPr>
          <p:nvPr/>
        </p:nvGrpSpPr>
        <p:grpSpPr bwMode="auto">
          <a:xfrm>
            <a:off x="406400" y="4507992"/>
            <a:ext cx="2551814" cy="1600200"/>
            <a:chOff x="304800" y="4572000"/>
            <a:chExt cx="2031325" cy="1270000"/>
          </a:xfrm>
        </p:grpSpPr>
        <p:graphicFrame>
          <p:nvGraphicFramePr>
            <p:cNvPr id="212" name="Chart 230"/>
            <p:cNvGraphicFramePr>
              <a:graphicFrameLocks/>
            </p:cNvGraphicFramePr>
            <p:nvPr/>
          </p:nvGraphicFramePr>
          <p:xfrm>
            <a:off x="533400" y="4876800"/>
            <a:ext cx="1524000" cy="965200"/>
          </p:xfrm>
          <a:graphic>
            <a:graphicData uri="http://schemas.openxmlformats.org/presentationml/2006/ole">
              <p:oleObj spid="_x0000_s1028" r:id="rId3" imgW="1524132" imgH="969348" progId="Excel.Sheet.8">
                <p:embed/>
              </p:oleObj>
            </a:graphicData>
          </a:graphic>
        </p:graphicFrame>
        <p:sp>
          <p:nvSpPr>
            <p:cNvPr id="213" name="TextBox 246"/>
            <p:cNvSpPr txBox="1">
              <a:spLocks noChangeArrowheads="1"/>
            </p:cNvSpPr>
            <p:nvPr/>
          </p:nvSpPr>
          <p:spPr bwMode="auto">
            <a:xfrm>
              <a:off x="304800" y="4572000"/>
              <a:ext cx="20313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Lucida Sans Unicode" pitchFamily="34" charset="0"/>
                </a:rPr>
                <a:t>Gene Expression (GE)</a:t>
              </a:r>
            </a:p>
          </p:txBody>
        </p:sp>
      </p:grpSp>
      <p:grpSp>
        <p:nvGrpSpPr>
          <p:cNvPr id="214" name="Group 251"/>
          <p:cNvGrpSpPr>
            <a:grpSpLocks/>
          </p:cNvGrpSpPr>
          <p:nvPr/>
        </p:nvGrpSpPr>
        <p:grpSpPr bwMode="auto">
          <a:xfrm>
            <a:off x="3376613" y="4495800"/>
            <a:ext cx="2649500" cy="1536192"/>
            <a:chOff x="3352800" y="4572000"/>
            <a:chExt cx="2109873" cy="1219200"/>
          </a:xfrm>
        </p:grpSpPr>
        <p:sp>
          <p:nvSpPr>
            <p:cNvPr id="215" name="Rectangle 214"/>
            <p:cNvSpPr/>
            <p:nvPr/>
          </p:nvSpPr>
          <p:spPr>
            <a:xfrm>
              <a:off x="3505206" y="5029200"/>
              <a:ext cx="533422" cy="1524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A</a:t>
              </a: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4038628" y="5029200"/>
              <a:ext cx="533422" cy="1524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B</a:t>
              </a: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4572050" y="5029200"/>
              <a:ext cx="533422" cy="1524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C</a:t>
              </a: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3505206" y="5334000"/>
              <a:ext cx="533422" cy="1524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A</a:t>
              </a: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4038628" y="5334000"/>
              <a:ext cx="533422" cy="1524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C</a:t>
              </a: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3505206" y="5638800"/>
              <a:ext cx="533422" cy="152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D</a:t>
              </a:r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4038628" y="5638800"/>
              <a:ext cx="533422" cy="152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E</a:t>
              </a:r>
            </a:p>
          </p:txBody>
        </p:sp>
        <p:sp>
          <p:nvSpPr>
            <p:cNvPr id="222" name="TextBox 248"/>
            <p:cNvSpPr txBox="1">
              <a:spLocks noChangeArrowheads="1"/>
            </p:cNvSpPr>
            <p:nvPr/>
          </p:nvSpPr>
          <p:spPr bwMode="auto">
            <a:xfrm>
              <a:off x="3352800" y="4572000"/>
              <a:ext cx="210987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dirty="0" err="1">
                  <a:latin typeface="Lucida Sans Unicode" pitchFamily="34" charset="0"/>
                </a:rPr>
                <a:t>Isoform</a:t>
              </a:r>
              <a:r>
                <a:rPr lang="en-US" sz="1400" dirty="0">
                  <a:latin typeface="Lucida Sans Unicode" pitchFamily="34" charset="0"/>
                </a:rPr>
                <a:t> Discovery (ID)</a:t>
              </a:r>
            </a:p>
          </p:txBody>
        </p:sp>
      </p:grpSp>
      <p:grpSp>
        <p:nvGrpSpPr>
          <p:cNvPr id="223" name="Group 252"/>
          <p:cNvGrpSpPr>
            <a:grpSpLocks/>
          </p:cNvGrpSpPr>
          <p:nvPr/>
        </p:nvGrpSpPr>
        <p:grpSpPr bwMode="auto">
          <a:xfrm>
            <a:off x="6248400" y="4507992"/>
            <a:ext cx="2743200" cy="1600200"/>
            <a:chOff x="6324600" y="4495800"/>
            <a:chExt cx="2183611" cy="1270000"/>
          </a:xfrm>
        </p:grpSpPr>
        <p:graphicFrame>
          <p:nvGraphicFramePr>
            <p:cNvPr id="224" name="Chart 245"/>
            <p:cNvGraphicFramePr>
              <a:graphicFrameLocks/>
            </p:cNvGraphicFramePr>
            <p:nvPr/>
          </p:nvGraphicFramePr>
          <p:xfrm>
            <a:off x="6477000" y="4800600"/>
            <a:ext cx="1524000" cy="965200"/>
          </p:xfrm>
          <a:graphic>
            <a:graphicData uri="http://schemas.openxmlformats.org/presentationml/2006/ole">
              <p:oleObj spid="_x0000_s1029" r:id="rId4" imgW="1524132" imgH="969348" progId="Excel.Sheet.8">
                <p:embed/>
              </p:oleObj>
            </a:graphicData>
          </a:graphic>
        </p:graphicFrame>
        <p:sp>
          <p:nvSpPr>
            <p:cNvPr id="225" name="TextBox 249"/>
            <p:cNvSpPr txBox="1">
              <a:spLocks noChangeArrowheads="1"/>
            </p:cNvSpPr>
            <p:nvPr/>
          </p:nvSpPr>
          <p:spPr bwMode="auto">
            <a:xfrm>
              <a:off x="6324600" y="4495800"/>
              <a:ext cx="218361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Lucida Sans Unicode" pitchFamily="34" charset="0"/>
                </a:rPr>
                <a:t>Isoform Expression (IE)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Genome-guided reconstruction</a:t>
            </a:r>
          </a:p>
          <a:p>
            <a:pPr lvl="1"/>
            <a:r>
              <a:rPr lang="en-US" dirty="0" err="1"/>
              <a:t>Exon</a:t>
            </a:r>
            <a:r>
              <a:rPr lang="en-US" dirty="0"/>
              <a:t> </a:t>
            </a:r>
            <a:r>
              <a:rPr lang="en-US" dirty="0" smtClean="0"/>
              <a:t>identification</a:t>
            </a:r>
          </a:p>
          <a:p>
            <a:pPr lvl="1"/>
            <a:r>
              <a:rPr lang="en-US" dirty="0" smtClean="0"/>
              <a:t>Genome-guided assembly</a:t>
            </a:r>
          </a:p>
          <a:p>
            <a:r>
              <a:rPr lang="en-US" dirty="0" smtClean="0"/>
              <a:t>Genome independent reconstruction</a:t>
            </a:r>
          </a:p>
          <a:p>
            <a:pPr lvl="1"/>
            <a:r>
              <a:rPr lang="en-US" dirty="0" smtClean="0"/>
              <a:t>Genome-independent assembly</a:t>
            </a:r>
          </a:p>
          <a:p>
            <a:r>
              <a:rPr lang="en-US" dirty="0" smtClean="0"/>
              <a:t>Annotation-guided reconstruction</a:t>
            </a:r>
          </a:p>
          <a:p>
            <a:pPr lvl="1"/>
            <a:r>
              <a:rPr lang="en-US" dirty="0" smtClean="0"/>
              <a:t>Explicitly use existing annotation during assembly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Genome-guided reconstruction (GGR)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3962400" cy="4525963"/>
          </a:xfrm>
        </p:spPr>
        <p:txBody>
          <a:bodyPr/>
          <a:lstStyle/>
          <a:p>
            <a:r>
              <a:rPr lang="en-US" dirty="0" smtClean="0"/>
              <a:t>Scripture(2010)</a:t>
            </a:r>
          </a:p>
          <a:p>
            <a:pPr lvl="1"/>
            <a:r>
              <a:rPr lang="en-US" dirty="0" smtClean="0"/>
              <a:t>Reports all </a:t>
            </a:r>
            <a:r>
              <a:rPr lang="en-US" dirty="0" err="1" smtClean="0"/>
              <a:t>isoforms</a:t>
            </a:r>
            <a:r>
              <a:rPr lang="en-US" dirty="0" smtClean="0"/>
              <a:t> </a:t>
            </a:r>
          </a:p>
          <a:p>
            <a:r>
              <a:rPr lang="en-US" dirty="0" smtClean="0"/>
              <a:t>Cufflinks(2010)</a:t>
            </a:r>
          </a:p>
          <a:p>
            <a:pPr lvl="1"/>
            <a:r>
              <a:rPr lang="en-US" dirty="0" smtClean="0"/>
              <a:t>Reports a minimal set of </a:t>
            </a:r>
            <a:r>
              <a:rPr lang="en-US" dirty="0" err="1" smtClean="0"/>
              <a:t>isoforms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1" y="914400"/>
            <a:ext cx="4876800" cy="473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64770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dirty="0" err="1" smtClean="0"/>
              <a:t>Trapnell</a:t>
            </a:r>
            <a:r>
              <a:rPr lang="en-US" sz="1200" dirty="0" smtClean="0"/>
              <a:t>, </a:t>
            </a:r>
            <a:r>
              <a:rPr lang="en-US" sz="1200" dirty="0"/>
              <a:t>M. et </a:t>
            </a:r>
            <a:r>
              <a:rPr lang="en-US" sz="1200" dirty="0" smtClean="0"/>
              <a:t>al MAY 2010,  </a:t>
            </a:r>
            <a:r>
              <a:rPr lang="en-US" sz="1200" dirty="0" err="1"/>
              <a:t>Guttman</a:t>
            </a:r>
            <a:r>
              <a:rPr lang="en-US" sz="1200" dirty="0" smtClean="0"/>
              <a:t>, M. et al MAY </a:t>
            </a:r>
            <a:r>
              <a:rPr lang="en-US" sz="1200" dirty="0"/>
              <a:t>2010</a:t>
            </a: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Genome independent reconstruction (GIR)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Trinity(2011),Velvet(2008), </a:t>
            </a:r>
            <a:r>
              <a:rPr lang="en-US" dirty="0" err="1" smtClean="0"/>
              <a:t>TransABySS</a:t>
            </a:r>
            <a:r>
              <a:rPr lang="en-US" dirty="0" smtClean="0"/>
              <a:t>(2008)</a:t>
            </a:r>
          </a:p>
          <a:p>
            <a:pPr lvl="1"/>
            <a:r>
              <a:rPr lang="en-US" dirty="0" smtClean="0"/>
              <a:t>de </a:t>
            </a:r>
            <a:r>
              <a:rPr lang="en-US" dirty="0" err="1" smtClean="0"/>
              <a:t>Brujin</a:t>
            </a:r>
            <a:r>
              <a:rPr lang="en-US" dirty="0" smtClean="0"/>
              <a:t> k-</a:t>
            </a:r>
            <a:r>
              <a:rPr lang="en-US" dirty="0" err="1" smtClean="0"/>
              <a:t>mer</a:t>
            </a:r>
            <a:r>
              <a:rPr lang="en-US" dirty="0" smtClean="0"/>
              <a:t> graph</a:t>
            </a:r>
          </a:p>
          <a:p>
            <a:pPr lvl="2"/>
            <a:r>
              <a:rPr lang="en-US" dirty="0" smtClean="0"/>
              <a:t>Efficiently construct graph from large amount of raw data</a:t>
            </a:r>
          </a:p>
          <a:p>
            <a:pPr lvl="2"/>
            <a:r>
              <a:rPr lang="en-US" dirty="0" smtClean="0"/>
              <a:t>Scoring algorithm  to recover all plausible splice form</a:t>
            </a:r>
          </a:p>
          <a:p>
            <a:pPr lvl="2"/>
            <a:r>
              <a:rPr lang="en-US" dirty="0" smtClean="0"/>
              <a:t>Robustness  to the noise steaming from sequencing errors</a:t>
            </a:r>
          </a:p>
          <a:p>
            <a:pPr lvl="1"/>
            <a:endParaRPr lang="en-US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dirty="0" err="1" smtClean="0"/>
              <a:t>Grabherr</a:t>
            </a:r>
            <a:r>
              <a:rPr lang="en-US" sz="1200" dirty="0" smtClean="0"/>
              <a:t>, </a:t>
            </a:r>
            <a:r>
              <a:rPr lang="en-US" sz="1200" dirty="0"/>
              <a:t>M. </a:t>
            </a:r>
            <a:r>
              <a:rPr lang="en-US" sz="1200" i="1" dirty="0"/>
              <a:t>et al. </a:t>
            </a:r>
            <a:r>
              <a:rPr lang="en-US" sz="1200" i="1" dirty="0" smtClean="0"/>
              <a:t>Nat. </a:t>
            </a:r>
            <a:r>
              <a:rPr lang="en-US" sz="1200" i="1" dirty="0" err="1" smtClean="0"/>
              <a:t>Biotechnol</a:t>
            </a:r>
            <a:r>
              <a:rPr lang="en-US" sz="1200" i="1" dirty="0" smtClean="0"/>
              <a:t>.  JULY</a:t>
            </a:r>
            <a:r>
              <a:rPr lang="en-US" sz="1200" dirty="0" smtClean="0"/>
              <a:t> </a:t>
            </a:r>
            <a:r>
              <a:rPr lang="en-US" sz="1200" dirty="0"/>
              <a:t>2011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762000"/>
            <a:ext cx="6324600" cy="5810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GGR </a:t>
            </a:r>
            <a:r>
              <a:rPr lang="en-US" dirty="0" err="1" smtClean="0"/>
              <a:t>vs</a:t>
            </a:r>
            <a:r>
              <a:rPr lang="en-US" dirty="0" smtClean="0"/>
              <a:t> GIR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dirty="0" smtClean="0"/>
              <a:t>Garber, </a:t>
            </a:r>
            <a:r>
              <a:rPr lang="en-US" sz="1200" dirty="0"/>
              <a:t>M. </a:t>
            </a:r>
            <a:r>
              <a:rPr lang="en-US" sz="1200" i="1" dirty="0"/>
              <a:t>et al. </a:t>
            </a:r>
            <a:r>
              <a:rPr lang="en-US" sz="1200" i="1" dirty="0" smtClean="0"/>
              <a:t>Nat</a:t>
            </a:r>
            <a:r>
              <a:rPr lang="en-US" sz="1200" i="1" dirty="0"/>
              <a:t>. </a:t>
            </a:r>
            <a:r>
              <a:rPr lang="en-US" sz="1200" i="1" dirty="0" err="1"/>
              <a:t>Biotechnol</a:t>
            </a:r>
            <a:r>
              <a:rPr lang="en-US" sz="1200" i="1" dirty="0"/>
              <a:t>. </a:t>
            </a:r>
            <a:r>
              <a:rPr lang="en-US" sz="1200" dirty="0" smtClean="0"/>
              <a:t>JUNE </a:t>
            </a:r>
            <a:r>
              <a:rPr lang="en-US" sz="1200" dirty="0"/>
              <a:t>2011</a:t>
            </a:r>
            <a:r>
              <a:rPr lang="en-US" sz="1200" dirty="0" smtClean="0"/>
              <a:t> 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092" y="1219200"/>
            <a:ext cx="9022908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Max Set </a:t>
            </a:r>
            <a:r>
              <a:rPr lang="en-US" dirty="0" err="1" smtClean="0"/>
              <a:t>vs</a:t>
            </a:r>
            <a:r>
              <a:rPr lang="en-US" dirty="0" smtClean="0"/>
              <a:t> Min Set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dirty="0" smtClean="0"/>
              <a:t>Garber, </a:t>
            </a:r>
            <a:r>
              <a:rPr lang="en-US" sz="1200" dirty="0"/>
              <a:t>M. </a:t>
            </a:r>
            <a:r>
              <a:rPr lang="en-US" sz="1200" i="1" dirty="0"/>
              <a:t>et al. </a:t>
            </a:r>
            <a:r>
              <a:rPr lang="en-US" sz="1200" i="1" dirty="0" smtClean="0"/>
              <a:t>Nat</a:t>
            </a:r>
            <a:r>
              <a:rPr lang="en-US" sz="1200" i="1" dirty="0"/>
              <a:t>. </a:t>
            </a:r>
            <a:r>
              <a:rPr lang="en-US" sz="1200" i="1" dirty="0" err="1"/>
              <a:t>Biotechnol</a:t>
            </a:r>
            <a:r>
              <a:rPr lang="en-US" sz="1200" i="1" dirty="0"/>
              <a:t>. </a:t>
            </a:r>
            <a:r>
              <a:rPr lang="en-US" sz="1200" dirty="0" smtClean="0"/>
              <a:t>JUNE </a:t>
            </a:r>
            <a:r>
              <a:rPr lang="en-US" sz="1200" dirty="0"/>
              <a:t>2011</a:t>
            </a:r>
            <a:r>
              <a:rPr lang="en-US" sz="1200" dirty="0" smtClean="0"/>
              <a:t> 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663</Words>
  <Application>Microsoft Office PowerPoint</Application>
  <PresentationFormat>On-screen Show (4:3)</PresentationFormat>
  <Paragraphs>169</Paragraphs>
  <Slides>18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Microsoft Office Excel 97-2003 Worksheet</vt:lpstr>
      <vt:lpstr>Software for Robust Transcript Discovery and Quantification from RNA-Seq</vt:lpstr>
      <vt:lpstr>Outline</vt:lpstr>
      <vt:lpstr>Alternative Splicing</vt:lpstr>
      <vt:lpstr>RNA-Seq</vt:lpstr>
      <vt:lpstr>Existing approaches</vt:lpstr>
      <vt:lpstr>Genome-guided reconstruction (GGR) </vt:lpstr>
      <vt:lpstr>Genome independent reconstruction (GIR) </vt:lpstr>
      <vt:lpstr> GGR vs GIR </vt:lpstr>
      <vt:lpstr>Max Set vs Min Set </vt:lpstr>
      <vt:lpstr>Reconstruction Strategies Comparison</vt:lpstr>
      <vt:lpstr>IsoEM</vt:lpstr>
      <vt:lpstr>IsoEM Validation on MAQC Samples</vt:lpstr>
      <vt:lpstr>VSEM : Virtual String EM</vt:lpstr>
      <vt:lpstr>Proposed Flow</vt:lpstr>
      <vt:lpstr>SOLiD RNA-Seq Datasets</vt:lpstr>
      <vt:lpstr>Validation Datasets</vt:lpstr>
      <vt:lpstr>Available Annotations </vt:lpstr>
      <vt:lpstr>Slide 18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for Robust Transcript Discovery and Quantification from RNA-Seq</dc:title>
  <dc:creator>Serghei</dc:creator>
  <cp:lastModifiedBy>HuskyPC</cp:lastModifiedBy>
  <cp:revision>36</cp:revision>
  <dcterms:created xsi:type="dcterms:W3CDTF">2011-08-23T19:57:20Z</dcterms:created>
  <dcterms:modified xsi:type="dcterms:W3CDTF">2011-08-24T15:26:32Z</dcterms:modified>
</cp:coreProperties>
</file>