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7" r:id="rId10"/>
    <p:sldId id="298" r:id="rId11"/>
    <p:sldId id="299" r:id="rId12"/>
    <p:sldId id="295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62" r:id="rId24"/>
    <p:sldId id="296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6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0" autoAdjust="0"/>
  </p:normalViewPr>
  <p:slideViewPr>
    <p:cSldViewPr>
      <p:cViewPr>
        <p:scale>
          <a:sx n="73" d="100"/>
          <a:sy n="73" d="100"/>
        </p:scale>
        <p:origin x="-1478" y="-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har\Documents\ASIE%20ISBRA\results\gene_isoform_EF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har\Documents\ION%20Torrent\ION-Torrent-Datasets-statistic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on\Application%20Data\SSH\temp\ION_SNVQ_all_HB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har\Documents\ASIE%20ISBRA\results\mapping%20sta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har\Documents\ASIE%20ISBRA\results\mapping%20sta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har\Documents\ASIE%20ISBRA\results\gene_isoform_EF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6"/>
            <c:spPr>
              <a:solidFill>
                <a:srgbClr val="00B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6"/>
            <c:spPr>
              <a:solidFill>
                <a:srgbClr val="00B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73833088"/>
        <c:axId val="73838976"/>
      </c:barChart>
      <c:catAx>
        <c:axId val="7383308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73838976"/>
        <c:crossesAt val="0"/>
        <c:auto val="1"/>
        <c:lblAlgn val="ctr"/>
        <c:lblOffset val="100"/>
      </c:catAx>
      <c:valAx>
        <c:axId val="73838976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73833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Isoform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strRef>
              <c:f>gene_EFs!$B$34</c:f>
              <c:strCache>
                <c:ptCount val="1"/>
                <c:pt idx="0">
                  <c:v>C57inC57BLxAJ</c:v>
                </c:pt>
              </c:strCache>
            </c:strRef>
          </c:tx>
          <c:marker>
            <c:symbol val="none"/>
          </c:marker>
          <c:xVal>
            <c:numRef>
              <c:f>gene_EFs!$A$35:$A$45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gene_EFs!$B$35:$B$45</c:f>
              <c:numCache>
                <c:formatCode>General</c:formatCode>
                <c:ptCount val="11"/>
                <c:pt idx="0">
                  <c:v>1</c:v>
                </c:pt>
                <c:pt idx="1">
                  <c:v>0.91270799999999996</c:v>
                </c:pt>
                <c:pt idx="2">
                  <c:v>0.82508800000000004</c:v>
                </c:pt>
                <c:pt idx="3">
                  <c:v>0.73788699999999996</c:v>
                </c:pt>
                <c:pt idx="4">
                  <c:v>0.64986699999999997</c:v>
                </c:pt>
                <c:pt idx="5">
                  <c:v>0.57910200000000001</c:v>
                </c:pt>
                <c:pt idx="6">
                  <c:v>0.51585300000000001</c:v>
                </c:pt>
                <c:pt idx="7">
                  <c:v>0.46139600000000008</c:v>
                </c:pt>
                <c:pt idx="8">
                  <c:v>0.4160390000000001</c:v>
                </c:pt>
                <c:pt idx="9">
                  <c:v>0.37887200000000038</c:v>
                </c:pt>
                <c:pt idx="10">
                  <c:v>0.220196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gene_EFs!$C$34</c:f>
              <c:strCache>
                <c:ptCount val="1"/>
                <c:pt idx="0">
                  <c:v>AJinC57BLxAJ</c:v>
                </c:pt>
              </c:strCache>
            </c:strRef>
          </c:tx>
          <c:marker>
            <c:symbol val="none"/>
          </c:marker>
          <c:xVal>
            <c:numRef>
              <c:f>gene_EFs!$A$35:$A$45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gene_EFs!$C$35:$C$45</c:f>
              <c:numCache>
                <c:formatCode>General</c:formatCode>
                <c:ptCount val="11"/>
                <c:pt idx="0">
                  <c:v>1</c:v>
                </c:pt>
                <c:pt idx="1">
                  <c:v>0.87873600000000029</c:v>
                </c:pt>
                <c:pt idx="2">
                  <c:v>0.75767600000000035</c:v>
                </c:pt>
                <c:pt idx="3">
                  <c:v>0.64013699999999996</c:v>
                </c:pt>
                <c:pt idx="4">
                  <c:v>0.53067500000000034</c:v>
                </c:pt>
                <c:pt idx="5">
                  <c:v>0.44874499999999995</c:v>
                </c:pt>
                <c:pt idx="6">
                  <c:v>0.38245200000000024</c:v>
                </c:pt>
                <c:pt idx="7">
                  <c:v>0.33076400000000017</c:v>
                </c:pt>
                <c:pt idx="8">
                  <c:v>0.28990000000000021</c:v>
                </c:pt>
                <c:pt idx="9">
                  <c:v>0.25611800000000001</c:v>
                </c:pt>
                <c:pt idx="10">
                  <c:v>0.13212499999999991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gene_EFs!$D$34</c:f>
              <c:strCache>
                <c:ptCount val="1"/>
                <c:pt idx="0">
                  <c:v>C57inC57BLxBALBc</c:v>
                </c:pt>
              </c:strCache>
            </c:strRef>
          </c:tx>
          <c:marker>
            <c:symbol val="none"/>
          </c:marker>
          <c:xVal>
            <c:numRef>
              <c:f>gene_EFs!$A$35:$A$45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gene_EFs!$D$35:$D$45</c:f>
              <c:numCache>
                <c:formatCode>General</c:formatCode>
                <c:ptCount val="11"/>
                <c:pt idx="0">
                  <c:v>0.99998100000000001</c:v>
                </c:pt>
                <c:pt idx="1">
                  <c:v>0.89143199999999967</c:v>
                </c:pt>
                <c:pt idx="2">
                  <c:v>0.77747900000000036</c:v>
                </c:pt>
                <c:pt idx="3">
                  <c:v>0.63109900000000052</c:v>
                </c:pt>
                <c:pt idx="4">
                  <c:v>0.48602800000000024</c:v>
                </c:pt>
                <c:pt idx="5">
                  <c:v>0.39399900000000027</c:v>
                </c:pt>
                <c:pt idx="6">
                  <c:v>0.32395400000000024</c:v>
                </c:pt>
                <c:pt idx="7">
                  <c:v>0.27210300000000004</c:v>
                </c:pt>
                <c:pt idx="8">
                  <c:v>0.23111799999999999</c:v>
                </c:pt>
                <c:pt idx="9">
                  <c:v>0.20113500000000001</c:v>
                </c:pt>
                <c:pt idx="10">
                  <c:v>0.10099000000000002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gene_EFs!$E$34</c:f>
              <c:strCache>
                <c:ptCount val="1"/>
                <c:pt idx="0">
                  <c:v>BALBcinC57BLxBALBc</c:v>
                </c:pt>
              </c:strCache>
            </c:strRef>
          </c:tx>
          <c:marker>
            <c:symbol val="none"/>
          </c:marker>
          <c:xVal>
            <c:numRef>
              <c:f>gene_EFs!$A$35:$A$45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gene_EFs!$E$35:$E$45</c:f>
              <c:numCache>
                <c:formatCode>General</c:formatCode>
                <c:ptCount val="11"/>
                <c:pt idx="0">
                  <c:v>1</c:v>
                </c:pt>
                <c:pt idx="1">
                  <c:v>0.94038999999999962</c:v>
                </c:pt>
                <c:pt idx="2">
                  <c:v>0.881656</c:v>
                </c:pt>
                <c:pt idx="3">
                  <c:v>0.82065299999999997</c:v>
                </c:pt>
                <c:pt idx="4">
                  <c:v>0.75672100000000053</c:v>
                </c:pt>
                <c:pt idx="5">
                  <c:v>0.69380699999999962</c:v>
                </c:pt>
                <c:pt idx="6">
                  <c:v>0.63491200000000003</c:v>
                </c:pt>
                <c:pt idx="7">
                  <c:v>0.58493099999999965</c:v>
                </c:pt>
                <c:pt idx="8">
                  <c:v>0.540273</c:v>
                </c:pt>
                <c:pt idx="9">
                  <c:v>0.50268800000000002</c:v>
                </c:pt>
                <c:pt idx="10">
                  <c:v>0.26555400000000001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gene_EFs!$F$34</c:f>
              <c:strCache>
                <c:ptCount val="1"/>
                <c:pt idx="0">
                  <c:v>C57inC57BLxCAST</c:v>
                </c:pt>
              </c:strCache>
            </c:strRef>
          </c:tx>
          <c:marker>
            <c:symbol val="none"/>
          </c:marker>
          <c:xVal>
            <c:numRef>
              <c:f>gene_EFs!$A$35:$A$45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gene_EFs!$F$35:$F$45</c:f>
              <c:numCache>
                <c:formatCode>General</c:formatCode>
                <c:ptCount val="11"/>
                <c:pt idx="0">
                  <c:v>0.99998100000000001</c:v>
                </c:pt>
                <c:pt idx="1">
                  <c:v>0.67899400000000054</c:v>
                </c:pt>
                <c:pt idx="2">
                  <c:v>0.52828299999999939</c:v>
                </c:pt>
                <c:pt idx="3">
                  <c:v>0.43886300000000017</c:v>
                </c:pt>
                <c:pt idx="4">
                  <c:v>0.37621000000000021</c:v>
                </c:pt>
                <c:pt idx="5">
                  <c:v>0.32567200000000024</c:v>
                </c:pt>
                <c:pt idx="6">
                  <c:v>0.29011100000000001</c:v>
                </c:pt>
                <c:pt idx="7">
                  <c:v>0.260465</c:v>
                </c:pt>
                <c:pt idx="8">
                  <c:v>0.23842200000000008</c:v>
                </c:pt>
                <c:pt idx="9">
                  <c:v>0.2211789999999999</c:v>
                </c:pt>
                <c:pt idx="10">
                  <c:v>0.11962399999999999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gene_EFs!$G$34</c:f>
              <c:strCache>
                <c:ptCount val="1"/>
                <c:pt idx="0">
                  <c:v>CASTinC57BLxCAST</c:v>
                </c:pt>
              </c:strCache>
            </c:strRef>
          </c:tx>
          <c:marker>
            <c:symbol val="none"/>
          </c:marker>
          <c:xVal>
            <c:numRef>
              <c:f>gene_EFs!$A$35:$A$45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gene_EFs!$G$35:$G$45</c:f>
              <c:numCache>
                <c:formatCode>General</c:formatCode>
                <c:ptCount val="11"/>
                <c:pt idx="0">
                  <c:v>1</c:v>
                </c:pt>
                <c:pt idx="1">
                  <c:v>0.63371299999999997</c:v>
                </c:pt>
                <c:pt idx="2">
                  <c:v>0.48291200000000017</c:v>
                </c:pt>
                <c:pt idx="3">
                  <c:v>0.39497300000000024</c:v>
                </c:pt>
                <c:pt idx="4">
                  <c:v>0.33556400000000025</c:v>
                </c:pt>
                <c:pt idx="5">
                  <c:v>0.28711400000000015</c:v>
                </c:pt>
                <c:pt idx="6">
                  <c:v>0.25105700000000003</c:v>
                </c:pt>
                <c:pt idx="7">
                  <c:v>0.22545499999999999</c:v>
                </c:pt>
                <c:pt idx="8">
                  <c:v>0.20446900000000012</c:v>
                </c:pt>
                <c:pt idx="9">
                  <c:v>0.18773000000000009</c:v>
                </c:pt>
                <c:pt idx="10">
                  <c:v>9.6648400000000023E-2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gene_EFs!$H$34</c:f>
              <c:strCache>
                <c:ptCount val="1"/>
                <c:pt idx="0">
                  <c:v>C57inC57BLxSPRET</c:v>
                </c:pt>
              </c:strCache>
            </c:strRef>
          </c:tx>
          <c:marker>
            <c:symbol val="none"/>
          </c:marker>
          <c:xVal>
            <c:numRef>
              <c:f>gene_EFs!$A$35:$A$45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gene_EFs!$H$35:$H$45</c:f>
              <c:numCache>
                <c:formatCode>General</c:formatCode>
                <c:ptCount val="11"/>
                <c:pt idx="0">
                  <c:v>1</c:v>
                </c:pt>
                <c:pt idx="1">
                  <c:v>0.87773800000000035</c:v>
                </c:pt>
                <c:pt idx="2">
                  <c:v>0.45782400000000018</c:v>
                </c:pt>
                <c:pt idx="3">
                  <c:v>0.29782900000000018</c:v>
                </c:pt>
                <c:pt idx="4">
                  <c:v>0.23604900000000009</c:v>
                </c:pt>
                <c:pt idx="5">
                  <c:v>0.199851</c:v>
                </c:pt>
                <c:pt idx="6">
                  <c:v>0.17466300000000001</c:v>
                </c:pt>
                <c:pt idx="7">
                  <c:v>0.15763500000000008</c:v>
                </c:pt>
                <c:pt idx="8">
                  <c:v>0.14302599999999999</c:v>
                </c:pt>
                <c:pt idx="9">
                  <c:v>0.13321400000000008</c:v>
                </c:pt>
                <c:pt idx="10">
                  <c:v>7.1080299999999999E-2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gene_EFs!$I$34</c:f>
              <c:strCache>
                <c:ptCount val="1"/>
                <c:pt idx="0">
                  <c:v>SPRETinC57BLxSPRET</c:v>
                </c:pt>
              </c:strCache>
            </c:strRef>
          </c:tx>
          <c:marker>
            <c:symbol val="none"/>
          </c:marker>
          <c:xVal>
            <c:numRef>
              <c:f>gene_EFs!$A$35:$A$45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gene_EFs!$I$35:$I$45</c:f>
              <c:numCache>
                <c:formatCode>General</c:formatCode>
                <c:ptCount val="11"/>
                <c:pt idx="0">
                  <c:v>1</c:v>
                </c:pt>
                <c:pt idx="1">
                  <c:v>0.873363</c:v>
                </c:pt>
                <c:pt idx="2">
                  <c:v>0.41391600000000017</c:v>
                </c:pt>
                <c:pt idx="3">
                  <c:v>0.27443800000000002</c:v>
                </c:pt>
                <c:pt idx="4">
                  <c:v>0.21845500000000012</c:v>
                </c:pt>
                <c:pt idx="5">
                  <c:v>0.18411300000000008</c:v>
                </c:pt>
                <c:pt idx="6">
                  <c:v>0.15998400000000013</c:v>
                </c:pt>
                <c:pt idx="7">
                  <c:v>0.14194700000000013</c:v>
                </c:pt>
                <c:pt idx="8">
                  <c:v>0.12974300000000008</c:v>
                </c:pt>
                <c:pt idx="9">
                  <c:v>0.12154100000000002</c:v>
                </c:pt>
                <c:pt idx="10">
                  <c:v>6.1616600000000028E-2</c:v>
                </c:pt>
              </c:numCache>
            </c:numRef>
          </c:yVal>
          <c:smooth val="1"/>
        </c:ser>
        <c:axId val="99935744"/>
        <c:axId val="99937664"/>
      </c:scatterChart>
      <c:valAx>
        <c:axId val="99935744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Error Threshold</a:t>
                </a:r>
              </a:p>
            </c:rich>
          </c:tx>
        </c:title>
        <c:numFmt formatCode="General" sourceLinked="1"/>
        <c:tickLblPos val="nextTo"/>
        <c:crossAx val="99937664"/>
        <c:crosses val="autoZero"/>
        <c:crossBetween val="midCat"/>
      </c:valAx>
      <c:valAx>
        <c:axId val="9993766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Error Fraction</a:t>
                </a:r>
              </a:p>
            </c:rich>
          </c:tx>
        </c:title>
        <c:numFmt formatCode="General" sourceLinked="1"/>
        <c:tickLblPos val="nextTo"/>
        <c:crossAx val="99935744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dPt>
            <c:idx val="6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17699328"/>
        <c:axId val="117700864"/>
      </c:barChart>
      <c:catAx>
        <c:axId val="11769932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17700864"/>
        <c:crossesAt val="0"/>
        <c:auto val="1"/>
        <c:lblAlgn val="ctr"/>
        <c:lblOffset val="100"/>
      </c:catAx>
      <c:valAx>
        <c:axId val="117700864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17699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</c:spPr>
          <c:dPt>
            <c:idx val="3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24917248"/>
        <c:axId val="124918784"/>
      </c:barChart>
      <c:catAx>
        <c:axId val="12491724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24918784"/>
        <c:crossesAt val="0"/>
        <c:auto val="1"/>
        <c:lblAlgn val="ctr"/>
        <c:lblOffset val="100"/>
      </c:catAx>
      <c:valAx>
        <c:axId val="124918784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24917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dPt>
            <c:idx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Pt>
            <c:idx val="1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Pt>
            <c:idx val="11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Pt>
            <c:idx val="12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51831680"/>
        <c:axId val="151833216"/>
      </c:barChart>
      <c:catAx>
        <c:axId val="151831680"/>
        <c:scaling>
          <c:orientation val="minMax"/>
        </c:scaling>
        <c:axPos val="b"/>
        <c:numFmt formatCode="General" sourceLinked="1"/>
        <c:tickLblPos val="nextTo"/>
        <c:crossAx val="151833216"/>
        <c:crossesAt val="0"/>
        <c:auto val="1"/>
        <c:lblAlgn val="ctr"/>
        <c:lblOffset val="100"/>
      </c:catAx>
      <c:valAx>
        <c:axId val="151833216"/>
        <c:scaling>
          <c:orientation val="minMax"/>
        </c:scaling>
        <c:axPos val="l"/>
        <c:numFmt formatCode="General" sourceLinked="1"/>
        <c:majorTickMark val="none"/>
        <c:tickLblPos val="none"/>
        <c:crossAx val="151831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2"/>
            <c:spPr>
              <a:solidFill>
                <a:srgbClr val="92D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2"/>
            <c:spPr>
              <a:solidFill>
                <a:srgbClr val="92D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01766272"/>
        <c:axId val="101767808"/>
      </c:barChart>
      <c:catAx>
        <c:axId val="101766272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01767808"/>
        <c:crossesAt val="0"/>
        <c:auto val="1"/>
        <c:lblAlgn val="ctr"/>
        <c:lblOffset val="100"/>
      </c:catAx>
      <c:valAx>
        <c:axId val="101767808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01766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07365888"/>
        <c:axId val="107367424"/>
      </c:barChart>
      <c:catAx>
        <c:axId val="10736588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07367424"/>
        <c:crossesAt val="0"/>
        <c:auto val="1"/>
        <c:lblAlgn val="ctr"/>
        <c:lblOffset val="100"/>
      </c:catAx>
      <c:valAx>
        <c:axId val="107367424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07365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  <c:pt idx="7">
                  <c:v>24</c:v>
                </c:pt>
                <c:pt idx="8">
                  <c:v>16</c:v>
                </c:pt>
                <c:pt idx="9">
                  <c:v>8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gapWidth val="41"/>
        <c:axId val="107401600"/>
        <c:axId val="107403136"/>
      </c:barChart>
      <c:catAx>
        <c:axId val="107401600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crossAx val="107403136"/>
        <c:crossesAt val="0"/>
        <c:auto val="1"/>
        <c:lblAlgn val="ctr"/>
        <c:lblOffset val="100"/>
      </c:catAx>
      <c:valAx>
        <c:axId val="107403136"/>
        <c:scaling>
          <c:orientation val="minMax"/>
        </c:scaling>
        <c:axPos val="l"/>
        <c:numFmt formatCode="General" sourceLinked="1"/>
        <c:majorTickMark val="none"/>
        <c:tickLblPos val="none"/>
        <c:spPr>
          <a:solidFill>
            <a:schemeClr val="tx1"/>
          </a:solidFill>
          <a:ln w="25400">
            <a:solidFill>
              <a:schemeClr val="tx1"/>
            </a:solidFill>
          </a:ln>
        </c:spPr>
        <c:crossAx val="107401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spPr>
            <a:noFill/>
          </c:spPr>
          <c:errBars>
            <c:errBarType val="minus"/>
            <c:errValType val="cust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'mean 234 sd 25 no correction'!$G$27:$J$27</c:f>
                <c:numCache>
                  <c:formatCode>General</c:formatCode>
                  <c:ptCount val="4"/>
                  <c:pt idx="0">
                    <c:v>4.3535895000002011E-4</c:v>
                  </c:pt>
                  <c:pt idx="1">
                    <c:v>2.469412837950001E-2</c:v>
                  </c:pt>
                  <c:pt idx="2">
                    <c:v>7.5982866974999589E-3</c:v>
                  </c:pt>
                  <c:pt idx="3">
                    <c:v>3.1605750412500071E-2</c:v>
                  </c:pt>
                </c:numCache>
              </c:numRef>
            </c:minus>
          </c:errBars>
          <c:cat>
            <c:strRef>
              <c:f>'mean 234 sd 25 no correction'!$G$23:$J$23</c:f>
              <c:strCache>
                <c:ptCount val="4"/>
                <c:pt idx="0">
                  <c:v>IsoEM HBR</c:v>
                </c:pt>
                <c:pt idx="1">
                  <c:v>Cufflinks HBR</c:v>
                </c:pt>
                <c:pt idx="2">
                  <c:v>IsoEM UHR</c:v>
                </c:pt>
                <c:pt idx="3">
                  <c:v>Cufflinks UHR</c:v>
                </c:pt>
              </c:strCache>
            </c:strRef>
          </c:cat>
          <c:val>
            <c:numRef>
              <c:f>'mean 234 sd 25 no correction'!$G$24:$J$24</c:f>
              <c:numCache>
                <c:formatCode>General</c:formatCode>
                <c:ptCount val="4"/>
                <c:pt idx="0">
                  <c:v>0.72870985105000174</c:v>
                </c:pt>
                <c:pt idx="1">
                  <c:v>0.12505320040449999</c:v>
                </c:pt>
                <c:pt idx="2">
                  <c:v>0.4767369806665</c:v>
                </c:pt>
                <c:pt idx="3">
                  <c:v>0.26949995994850001</c:v>
                </c:pt>
              </c:numCache>
            </c:numRef>
          </c:val>
        </c:ser>
        <c:ser>
          <c:idx val="1"/>
          <c:order val="1"/>
          <c:cat>
            <c:strRef>
              <c:f>'mean 234 sd 25 no correction'!$G$23:$J$23</c:f>
              <c:strCache>
                <c:ptCount val="4"/>
                <c:pt idx="0">
                  <c:v>IsoEM HBR</c:v>
                </c:pt>
                <c:pt idx="1">
                  <c:v>Cufflinks HBR</c:v>
                </c:pt>
                <c:pt idx="2">
                  <c:v>IsoEM UHR</c:v>
                </c:pt>
                <c:pt idx="3">
                  <c:v>Cufflinks UHR</c:v>
                </c:pt>
              </c:strCache>
            </c:strRef>
          </c:cat>
          <c:val>
            <c:numRef>
              <c:f>'mean 234 sd 25 no correction'!$G$25:$J$25</c:f>
              <c:numCache>
                <c:formatCode>General</c:formatCode>
                <c:ptCount val="4"/>
                <c:pt idx="0">
                  <c:v>3.4133811140000269E-3</c:v>
                </c:pt>
                <c:pt idx="1">
                  <c:v>6.2261773996499993E-2</c:v>
                </c:pt>
                <c:pt idx="2">
                  <c:v>1.0105522414499921E-2</c:v>
                </c:pt>
                <c:pt idx="3">
                  <c:v>3.8563891276499951E-2</c:v>
                </c:pt>
              </c:numCache>
            </c:numRef>
          </c:val>
        </c:ser>
        <c:ser>
          <c:idx val="2"/>
          <c:order val="2"/>
          <c:errBars>
            <c:errBarType val="plus"/>
            <c:errValType val="cust"/>
            <c:plus>
              <c:numRef>
                <c:f>'mean 234 sd 25 no correction'!$G$28:$J$28</c:f>
                <c:numCache>
                  <c:formatCode>General</c:formatCode>
                  <c:ptCount val="4"/>
                  <c:pt idx="0">
                    <c:v>5.4021990400000656E-3</c:v>
                  </c:pt>
                  <c:pt idx="1">
                    <c:v>5.1720871765000009E-3</c:v>
                  </c:pt>
                  <c:pt idx="2">
                    <c:v>4.9948555720000214E-3</c:v>
                  </c:pt>
                  <c:pt idx="3">
                    <c:v>9.4179215599993335E-4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'mean 234 sd 25 no correction'!$G$23:$J$23</c:f>
              <c:strCache>
                <c:ptCount val="4"/>
                <c:pt idx="0">
                  <c:v>IsoEM HBR</c:v>
                </c:pt>
                <c:pt idx="1">
                  <c:v>Cufflinks HBR</c:v>
                </c:pt>
                <c:pt idx="2">
                  <c:v>IsoEM UHR</c:v>
                </c:pt>
                <c:pt idx="3">
                  <c:v>Cufflinks UHR</c:v>
                </c:pt>
              </c:strCache>
            </c:strRef>
          </c:cat>
          <c:val>
            <c:numRef>
              <c:f>'mean 234 sd 25 no correction'!$G$26:$J$26</c:f>
              <c:numCache>
                <c:formatCode>General</c:formatCode>
                <c:ptCount val="4"/>
                <c:pt idx="0">
                  <c:v>9.7587447320000211E-3</c:v>
                </c:pt>
                <c:pt idx="1">
                  <c:v>2.6618377991500047E-2</c:v>
                </c:pt>
                <c:pt idx="2">
                  <c:v>6.970066516000034E-3</c:v>
                </c:pt>
                <c:pt idx="3">
                  <c:v>4.7074868200000473E-3</c:v>
                </c:pt>
              </c:numCache>
            </c:numRef>
          </c:val>
        </c:ser>
        <c:overlap val="100"/>
        <c:axId val="73216000"/>
        <c:axId val="73217536"/>
      </c:barChart>
      <c:catAx>
        <c:axId val="73216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73217536"/>
        <c:crosses val="autoZero"/>
        <c:auto val="1"/>
        <c:lblAlgn val="ctr"/>
        <c:lblOffset val="100"/>
      </c:catAx>
      <c:valAx>
        <c:axId val="732175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R</a:t>
                </a:r>
                <a:r>
                  <a:rPr lang="en-US" sz="1800" baseline="30000" dirty="0"/>
                  <a:t>2</a:t>
                </a:r>
                <a:r>
                  <a:rPr lang="en-US" sz="1800" dirty="0"/>
                  <a:t> for </a:t>
                </a:r>
                <a:r>
                  <a:rPr lang="en-US" sz="1800" dirty="0" err="1"/>
                  <a:t>IsoEM</a:t>
                </a:r>
                <a:r>
                  <a:rPr lang="en-US" sz="1800" dirty="0"/>
                  <a:t>/</a:t>
                </a:r>
                <a:r>
                  <a:rPr lang="en-US" sz="1800" dirty="0" err="1"/>
                  <a:t>Ccufflinks</a:t>
                </a:r>
                <a:r>
                  <a:rPr lang="en-US" sz="1800" baseline="0" dirty="0"/>
                  <a:t> Estimates </a:t>
                </a:r>
                <a:r>
                  <a:rPr lang="en-US" sz="1800" baseline="0" dirty="0" err="1"/>
                  <a:t>vs</a:t>
                </a:r>
                <a:r>
                  <a:rPr lang="en-US" sz="1800" baseline="0" dirty="0"/>
                  <a:t> </a:t>
                </a:r>
                <a:r>
                  <a:rPr lang="en-US" sz="1800" baseline="0" dirty="0" err="1" smtClean="0"/>
                  <a:t>qPCR</a:t>
                </a:r>
                <a:endParaRPr lang="en-US" sz="1800" dirty="0"/>
              </a:p>
            </c:rich>
          </c:tx>
        </c:title>
        <c:numFmt formatCode="General" sourceLinked="1"/>
        <c:tickLblPos val="nextTo"/>
        <c:crossAx val="7321600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HBR - 5 datasets, combined</a:t>
            </a:r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Sheet1!$F$1</c:f>
              <c:strCache>
                <c:ptCount val="1"/>
                <c:pt idx="0">
                  <c:v>TP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ION,[0,1]</c:v>
                </c:pt>
                <c:pt idx="1">
                  <c:v>SNVQ,[0,1],1</c:v>
                </c:pt>
                <c:pt idx="2">
                  <c:v>SNVQ,[0,1],2</c:v>
                </c:pt>
                <c:pt idx="4">
                  <c:v>ION,(1,5]</c:v>
                </c:pt>
                <c:pt idx="5">
                  <c:v>SNVQ,(1,5],1</c:v>
                </c:pt>
                <c:pt idx="6">
                  <c:v>SNVQ,(1,5],2</c:v>
                </c:pt>
                <c:pt idx="8">
                  <c:v>ION,(5,10]</c:v>
                </c:pt>
                <c:pt idx="9">
                  <c:v>SNVQ,(5,10],1</c:v>
                </c:pt>
                <c:pt idx="10">
                  <c:v>SNVQ,(5,10],2</c:v>
                </c:pt>
                <c:pt idx="12">
                  <c:v>ION,(10,50]</c:v>
                </c:pt>
                <c:pt idx="13">
                  <c:v>SNVQ,(10,50],1</c:v>
                </c:pt>
                <c:pt idx="14">
                  <c:v>SNVQ,(10,50],2</c:v>
                </c:pt>
                <c:pt idx="16">
                  <c:v>ION,(50,inf)</c:v>
                </c:pt>
                <c:pt idx="17">
                  <c:v>SNVQ,(50,inf),1</c:v>
                </c:pt>
                <c:pt idx="18">
                  <c:v>SNVQ,(50,inf),2</c:v>
                </c:pt>
              </c:strCache>
            </c:strRef>
          </c:cat>
          <c:val>
            <c:numRef>
              <c:f>Sheet1!$F$2:$F$20</c:f>
              <c:numCache>
                <c:formatCode>General</c:formatCode>
                <c:ptCount val="19"/>
                <c:pt idx="0">
                  <c:v>0</c:v>
                </c:pt>
                <c:pt idx="1">
                  <c:v>0.84388200000000002</c:v>
                </c:pt>
                <c:pt idx="2">
                  <c:v>0</c:v>
                </c:pt>
                <c:pt idx="4">
                  <c:v>0</c:v>
                </c:pt>
                <c:pt idx="5">
                  <c:v>13.333300000000001</c:v>
                </c:pt>
                <c:pt idx="6">
                  <c:v>13.333300000000001</c:v>
                </c:pt>
                <c:pt idx="8">
                  <c:v>22.222199999999976</c:v>
                </c:pt>
                <c:pt idx="9">
                  <c:v>66.666699999999992</c:v>
                </c:pt>
                <c:pt idx="10">
                  <c:v>61.1111</c:v>
                </c:pt>
                <c:pt idx="12">
                  <c:v>63.829800000000006</c:v>
                </c:pt>
                <c:pt idx="13">
                  <c:v>93.617000000000004</c:v>
                </c:pt>
                <c:pt idx="14">
                  <c:v>91.489400000000003</c:v>
                </c:pt>
                <c:pt idx="16">
                  <c:v>95.238100000000003</c:v>
                </c:pt>
                <c:pt idx="17">
                  <c:v>97.619</c:v>
                </c:pt>
                <c:pt idx="18">
                  <c:v>97.619</c:v>
                </c:pt>
              </c:numCache>
            </c:numRef>
          </c:val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FN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ION,[0,1]</c:v>
                </c:pt>
                <c:pt idx="1">
                  <c:v>SNVQ,[0,1],1</c:v>
                </c:pt>
                <c:pt idx="2">
                  <c:v>SNVQ,[0,1],2</c:v>
                </c:pt>
                <c:pt idx="4">
                  <c:v>ION,(1,5]</c:v>
                </c:pt>
                <c:pt idx="5">
                  <c:v>SNVQ,(1,5],1</c:v>
                </c:pt>
                <c:pt idx="6">
                  <c:v>SNVQ,(1,5],2</c:v>
                </c:pt>
                <c:pt idx="8">
                  <c:v>ION,(5,10]</c:v>
                </c:pt>
                <c:pt idx="9">
                  <c:v>SNVQ,(5,10],1</c:v>
                </c:pt>
                <c:pt idx="10">
                  <c:v>SNVQ,(5,10],2</c:v>
                </c:pt>
                <c:pt idx="12">
                  <c:v>ION,(10,50]</c:v>
                </c:pt>
                <c:pt idx="13">
                  <c:v>SNVQ,(10,50],1</c:v>
                </c:pt>
                <c:pt idx="14">
                  <c:v>SNVQ,(10,50],2</c:v>
                </c:pt>
                <c:pt idx="16">
                  <c:v>ION,(50,inf)</c:v>
                </c:pt>
                <c:pt idx="17">
                  <c:v>SNVQ,(50,inf),1</c:v>
                </c:pt>
                <c:pt idx="18">
                  <c:v>SNVQ,(50,inf),2</c:v>
                </c:pt>
              </c:strCache>
            </c:strRef>
          </c:cat>
          <c:val>
            <c:numRef>
              <c:f>Sheet1!$G$2:$G$20</c:f>
              <c:numCache>
                <c:formatCode>General</c:formatCode>
                <c:ptCount val="19"/>
                <c:pt idx="0">
                  <c:v>100</c:v>
                </c:pt>
                <c:pt idx="1">
                  <c:v>99.156099999999981</c:v>
                </c:pt>
                <c:pt idx="2">
                  <c:v>100</c:v>
                </c:pt>
                <c:pt idx="4">
                  <c:v>100</c:v>
                </c:pt>
                <c:pt idx="5">
                  <c:v>86.666699999999992</c:v>
                </c:pt>
                <c:pt idx="6">
                  <c:v>86.666699999999992</c:v>
                </c:pt>
                <c:pt idx="8">
                  <c:v>77.777799999999999</c:v>
                </c:pt>
                <c:pt idx="9">
                  <c:v>33.333300000000001</c:v>
                </c:pt>
                <c:pt idx="10">
                  <c:v>38.8889</c:v>
                </c:pt>
                <c:pt idx="12">
                  <c:v>36.170200000000001</c:v>
                </c:pt>
                <c:pt idx="13">
                  <c:v>6.3829799999999954</c:v>
                </c:pt>
                <c:pt idx="14">
                  <c:v>8.5106400000000004</c:v>
                </c:pt>
                <c:pt idx="16">
                  <c:v>4.7618999999999998</c:v>
                </c:pt>
                <c:pt idx="17">
                  <c:v>2.3809499999999977</c:v>
                </c:pt>
                <c:pt idx="18">
                  <c:v>2.3809499999999977</c:v>
                </c:pt>
              </c:numCache>
            </c:numRef>
          </c:val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FP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ION,[0,1]</c:v>
                </c:pt>
                <c:pt idx="1">
                  <c:v>SNVQ,[0,1],1</c:v>
                </c:pt>
                <c:pt idx="2">
                  <c:v>SNVQ,[0,1],2</c:v>
                </c:pt>
                <c:pt idx="4">
                  <c:v>ION,(1,5]</c:v>
                </c:pt>
                <c:pt idx="5">
                  <c:v>SNVQ,(1,5],1</c:v>
                </c:pt>
                <c:pt idx="6">
                  <c:v>SNVQ,(1,5],2</c:v>
                </c:pt>
                <c:pt idx="8">
                  <c:v>ION,(5,10]</c:v>
                </c:pt>
                <c:pt idx="9">
                  <c:v>SNVQ,(5,10],1</c:v>
                </c:pt>
                <c:pt idx="10">
                  <c:v>SNVQ,(5,10],2</c:v>
                </c:pt>
                <c:pt idx="12">
                  <c:v>ION,(10,50]</c:v>
                </c:pt>
                <c:pt idx="13">
                  <c:v>SNVQ,(10,50],1</c:v>
                </c:pt>
                <c:pt idx="14">
                  <c:v>SNVQ,(10,50],2</c:v>
                </c:pt>
                <c:pt idx="16">
                  <c:v>ION,(50,inf)</c:v>
                </c:pt>
                <c:pt idx="17">
                  <c:v>SNVQ,(50,inf),1</c:v>
                </c:pt>
                <c:pt idx="18">
                  <c:v>SNVQ,(50,inf),2</c:v>
                </c:pt>
              </c:strCache>
            </c:strRef>
          </c:cat>
          <c:val>
            <c:numRef>
              <c:f>Sheet1!$H$2:$H$20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2.2222200000000001</c:v>
                </c:pt>
                <c:pt idx="6">
                  <c:v>0</c:v>
                </c:pt>
                <c:pt idx="8">
                  <c:v>0</c:v>
                </c:pt>
                <c:pt idx="9">
                  <c:v>5.5555599999999954</c:v>
                </c:pt>
                <c:pt idx="10">
                  <c:v>5.5555599999999954</c:v>
                </c:pt>
                <c:pt idx="12">
                  <c:v>0</c:v>
                </c:pt>
                <c:pt idx="13">
                  <c:v>6.3829799999999954</c:v>
                </c:pt>
                <c:pt idx="14">
                  <c:v>6.3829799999999954</c:v>
                </c:pt>
                <c:pt idx="16">
                  <c:v>0</c:v>
                </c:pt>
                <c:pt idx="17">
                  <c:v>11.9048</c:v>
                </c:pt>
                <c:pt idx="18">
                  <c:v>7.1428599999999953</c:v>
                </c:pt>
              </c:numCache>
            </c:numRef>
          </c:val>
        </c:ser>
        <c:gapWidth val="40"/>
        <c:overlap val="100"/>
        <c:axId val="73245056"/>
        <c:axId val="73246976"/>
      </c:barChart>
      <c:catAx>
        <c:axId val="73245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Method, ERCC average coverage, min alternative allele coverage</a:t>
                </a:r>
              </a:p>
            </c:rich>
          </c:tx>
        </c:title>
        <c:tickLblPos val="nextTo"/>
        <c:crossAx val="73246976"/>
        <c:crosses val="autoZero"/>
        <c:auto val="1"/>
        <c:lblAlgn val="ctr"/>
        <c:lblOffset val="100"/>
      </c:catAx>
      <c:valAx>
        <c:axId val="73246976"/>
        <c:scaling>
          <c:orientation val="minMax"/>
        </c:scaling>
        <c:axPos val="l"/>
        <c:majorGridlines/>
        <c:numFmt formatCode="General" sourceLinked="1"/>
        <c:tickLblPos val="nextTo"/>
        <c:crossAx val="7324505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rgbClr val="FF00FF"/>
                        </a:solidFill>
                        <a:latin typeface="Algerian" pitchFamily="82" charset="0"/>
                      </a:rPr>
                      <a:t>H0</a:t>
                    </a:r>
                    <a:endParaRPr lang="en-US" sz="1800" dirty="0">
                      <a:solidFill>
                        <a:srgbClr val="FF00FF"/>
                      </a:solidFill>
                      <a:latin typeface="Algerian" pitchFamily="82" charset="0"/>
                    </a:endParaRPr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rgbClr val="3399FF"/>
                        </a:solidFill>
                        <a:latin typeface="Algerian" pitchFamily="82" charset="0"/>
                      </a:rPr>
                      <a:t>H1</a:t>
                    </a:r>
                    <a:endParaRPr lang="en-US" sz="1800" dirty="0">
                      <a:solidFill>
                        <a:srgbClr val="3399FF"/>
                      </a:solidFill>
                      <a:latin typeface="Algerian" pitchFamily="82" charset="0"/>
                    </a:endParaRPr>
                  </a:p>
                </c:rich>
              </c:tx>
              <c:dLblPos val="outEnd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rgbClr val="FF00FF"/>
                        </a:solidFill>
                        <a:latin typeface="Algerian" pitchFamily="82" charset="0"/>
                      </a:rPr>
                      <a:t>H0</a:t>
                    </a:r>
                    <a:endParaRPr lang="en-US" sz="1800" dirty="0">
                      <a:solidFill>
                        <a:srgbClr val="FF00FF"/>
                      </a:solidFill>
                      <a:latin typeface="Algerian" pitchFamily="82" charset="0"/>
                    </a:endParaRPr>
                  </a:p>
                </c:rich>
              </c:tx>
              <c:dLblPos val="outEnd"/>
              <c:showVal val="1"/>
            </c:dLbl>
            <c:dLbl>
              <c:idx val="3"/>
              <c:tx>
                <c:rich>
                  <a:bodyPr/>
                  <a:lstStyle/>
                  <a:p>
                    <a:pPr>
                      <a:defRPr>
                        <a:solidFill>
                          <a:srgbClr val="3399FF"/>
                        </a:solidFill>
                      </a:defRPr>
                    </a:pPr>
                    <a:r>
                      <a:rPr lang="en-US" sz="1800" b="0" i="0" u="none" strike="noStrike" baseline="0" dirty="0" smtClean="0">
                        <a:solidFill>
                          <a:srgbClr val="3399FF"/>
                        </a:solidFill>
                        <a:effectLst/>
                        <a:latin typeface="Algerian" pitchFamily="82" charset="0"/>
                      </a:rPr>
                      <a:t>H1</a:t>
                    </a:r>
                    <a:endParaRPr lang="en-US" sz="1800" dirty="0">
                      <a:solidFill>
                        <a:srgbClr val="3399FF"/>
                      </a:solidFill>
                      <a:latin typeface="Algerian" pitchFamily="82" charset="0"/>
                    </a:endParaRPr>
                  </a:p>
                </c:rich>
              </c:tx>
              <c:spPr/>
              <c:dLblPos val="outEnd"/>
              <c:showVal val="1"/>
            </c:dLbl>
            <c:dLblPos val="outEnd"/>
            <c:showVal val="1"/>
            <c:showLeaderLines val="1"/>
          </c:dLbls>
          <c:val>
            <c:numRef>
              <c:f>Sheet2!$B$10:$B$13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FF00FF"/>
                        </a:solidFill>
                        <a:latin typeface="Algerian" pitchFamily="82" charset="0"/>
                      </a:defRPr>
                    </a:pPr>
                    <a:r>
                      <a:rPr lang="en-US" dirty="0" smtClean="0"/>
                      <a:t>H0</a:t>
                    </a:r>
                    <a:endParaRPr lang="en-US" dirty="0"/>
                  </a:p>
                </c:rich>
              </c:tx>
              <c:spPr/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H1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H1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delete val="1"/>
            </c:dLbl>
            <c:dLbl>
              <c:idx val="4"/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FF00FF"/>
                        </a:solidFill>
                        <a:latin typeface="Algerian" pitchFamily="82" charset="0"/>
                      </a:defRPr>
                    </a:pPr>
                    <a:r>
                      <a:rPr lang="en-US" dirty="0" smtClean="0"/>
                      <a:t>H0</a:t>
                    </a:r>
                    <a:endParaRPr lang="en-US" dirty="0"/>
                  </a:p>
                </c:rich>
              </c:tx>
              <c:spPr/>
              <c:dLblPos val="outEnd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H1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800">
                    <a:solidFill>
                      <a:srgbClr val="3399FF"/>
                    </a:solidFill>
                    <a:latin typeface="Algerian" pitchFamily="82" charset="0"/>
                  </a:defRPr>
                </a:pPr>
                <a:endParaRPr lang="en-US"/>
              </a:p>
            </c:txPr>
            <c:dLblPos val="outEnd"/>
            <c:showVal val="1"/>
            <c:showLeaderLines val="1"/>
          </c:dLbls>
          <c:val>
            <c:numRef>
              <c:f>Sheet2!$B$2:$B$7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Gene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strRef>
              <c:f>gene_EFs!$B$2</c:f>
              <c:strCache>
                <c:ptCount val="1"/>
                <c:pt idx="0">
                  <c:v>C57inC57BLxAJ</c:v>
                </c:pt>
              </c:strCache>
            </c:strRef>
          </c:tx>
          <c:marker>
            <c:symbol val="none"/>
          </c:marker>
          <c:xVal>
            <c:numRef>
              <c:f>gene_EFs!$A$3:$A$13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gene_EFs!$B$3:$B$13</c:f>
              <c:numCache>
                <c:formatCode>General</c:formatCode>
                <c:ptCount val="11"/>
                <c:pt idx="0">
                  <c:v>1</c:v>
                </c:pt>
                <c:pt idx="1">
                  <c:v>0.87491300000000005</c:v>
                </c:pt>
                <c:pt idx="2">
                  <c:v>0.746452</c:v>
                </c:pt>
                <c:pt idx="3">
                  <c:v>0.6196350000000006</c:v>
                </c:pt>
                <c:pt idx="4">
                  <c:v>0.50255299999999947</c:v>
                </c:pt>
                <c:pt idx="5">
                  <c:v>0.41497900000000026</c:v>
                </c:pt>
                <c:pt idx="6">
                  <c:v>0.34648700000000027</c:v>
                </c:pt>
                <c:pt idx="7">
                  <c:v>0.29244500000000001</c:v>
                </c:pt>
                <c:pt idx="8">
                  <c:v>0.24982699999999999</c:v>
                </c:pt>
                <c:pt idx="9">
                  <c:v>0.220665</c:v>
                </c:pt>
                <c:pt idx="10">
                  <c:v>0.10760599999999999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gene_EFs!$C$2</c:f>
              <c:strCache>
                <c:ptCount val="1"/>
                <c:pt idx="0">
                  <c:v>AJinC57BLxAJ</c:v>
                </c:pt>
              </c:strCache>
            </c:strRef>
          </c:tx>
          <c:marker>
            <c:symbol val="none"/>
          </c:marker>
          <c:xVal>
            <c:numRef>
              <c:f>gene_EFs!$A$3:$A$13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gene_EFs!$C$3:$C$13</c:f>
              <c:numCache>
                <c:formatCode>General</c:formatCode>
                <c:ptCount val="11"/>
                <c:pt idx="0">
                  <c:v>1</c:v>
                </c:pt>
                <c:pt idx="1">
                  <c:v>0.83291800000000005</c:v>
                </c:pt>
                <c:pt idx="2">
                  <c:v>0.66565700000000061</c:v>
                </c:pt>
                <c:pt idx="3">
                  <c:v>0.50957699999999939</c:v>
                </c:pt>
                <c:pt idx="4">
                  <c:v>0.3838310000000002</c:v>
                </c:pt>
                <c:pt idx="5">
                  <c:v>0.30418700000000026</c:v>
                </c:pt>
                <c:pt idx="6">
                  <c:v>0.24779500000000013</c:v>
                </c:pt>
                <c:pt idx="7">
                  <c:v>0.20708199999999999</c:v>
                </c:pt>
                <c:pt idx="8">
                  <c:v>0.17826300000000009</c:v>
                </c:pt>
                <c:pt idx="9">
                  <c:v>0.15665899999999999</c:v>
                </c:pt>
                <c:pt idx="10">
                  <c:v>8.04454E-2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gene_EFs!$D$2</c:f>
              <c:strCache>
                <c:ptCount val="1"/>
                <c:pt idx="0">
                  <c:v>C57inC57BLxBALBc</c:v>
                </c:pt>
              </c:strCache>
            </c:strRef>
          </c:tx>
          <c:marker>
            <c:symbol val="none"/>
          </c:marker>
          <c:xVal>
            <c:numRef>
              <c:f>gene_EFs!$A$3:$A$13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gene_EFs!$D$3:$D$13</c:f>
              <c:numCache>
                <c:formatCode>General</c:formatCode>
                <c:ptCount val="11"/>
                <c:pt idx="0">
                  <c:v>1</c:v>
                </c:pt>
                <c:pt idx="1">
                  <c:v>0.86932200000000004</c:v>
                </c:pt>
                <c:pt idx="2">
                  <c:v>0.72975400000000035</c:v>
                </c:pt>
                <c:pt idx="3">
                  <c:v>0.54773799999999961</c:v>
                </c:pt>
                <c:pt idx="4">
                  <c:v>0.35825400000000002</c:v>
                </c:pt>
                <c:pt idx="5">
                  <c:v>0.25944500000000004</c:v>
                </c:pt>
                <c:pt idx="6">
                  <c:v>0.19481699999999999</c:v>
                </c:pt>
                <c:pt idx="7">
                  <c:v>0.15063599999999999</c:v>
                </c:pt>
                <c:pt idx="8">
                  <c:v>0.12116600000000007</c:v>
                </c:pt>
                <c:pt idx="9">
                  <c:v>0.101787</c:v>
                </c:pt>
                <c:pt idx="10">
                  <c:v>3.284740000000002E-2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gene_EFs!$E$2</c:f>
              <c:strCache>
                <c:ptCount val="1"/>
                <c:pt idx="0">
                  <c:v>BALBcinC57BLxBALBc</c:v>
                </c:pt>
              </c:strCache>
            </c:strRef>
          </c:tx>
          <c:marker>
            <c:symbol val="none"/>
          </c:marker>
          <c:xVal>
            <c:numRef>
              <c:f>gene_EFs!$A$3:$A$13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gene_EFs!$E$3:$E$13</c:f>
              <c:numCache>
                <c:formatCode>General</c:formatCode>
                <c:ptCount val="11"/>
                <c:pt idx="0">
                  <c:v>1</c:v>
                </c:pt>
                <c:pt idx="1">
                  <c:v>0.92201900000000003</c:v>
                </c:pt>
                <c:pt idx="2">
                  <c:v>0.84612299999999996</c:v>
                </c:pt>
                <c:pt idx="3">
                  <c:v>0.75807300000000033</c:v>
                </c:pt>
                <c:pt idx="4">
                  <c:v>0.66314800000000051</c:v>
                </c:pt>
                <c:pt idx="5">
                  <c:v>0.57549700000000004</c:v>
                </c:pt>
                <c:pt idx="6">
                  <c:v>0.50075400000000003</c:v>
                </c:pt>
                <c:pt idx="7">
                  <c:v>0.44331100000000001</c:v>
                </c:pt>
                <c:pt idx="8">
                  <c:v>0.39828800000000031</c:v>
                </c:pt>
                <c:pt idx="9">
                  <c:v>0.36608400000000024</c:v>
                </c:pt>
                <c:pt idx="10">
                  <c:v>0.23811199999999999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gene_EFs!$F$2</c:f>
              <c:strCache>
                <c:ptCount val="1"/>
                <c:pt idx="0">
                  <c:v>C57inC57BLxCAST</c:v>
                </c:pt>
              </c:strCache>
            </c:strRef>
          </c:tx>
          <c:marker>
            <c:symbol val="none"/>
          </c:marker>
          <c:xVal>
            <c:numRef>
              <c:f>gene_EFs!$A$3:$A$13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gene_EFs!$F$3:$F$13</c:f>
              <c:numCache>
                <c:formatCode>General</c:formatCode>
                <c:ptCount val="11"/>
                <c:pt idx="0">
                  <c:v>0.99995599999999996</c:v>
                </c:pt>
                <c:pt idx="1">
                  <c:v>0.534717</c:v>
                </c:pt>
                <c:pt idx="2">
                  <c:v>0.34377200000000002</c:v>
                </c:pt>
                <c:pt idx="3">
                  <c:v>0.259496</c:v>
                </c:pt>
                <c:pt idx="4">
                  <c:v>0.21174900000000013</c:v>
                </c:pt>
                <c:pt idx="5">
                  <c:v>0.17243800000000009</c:v>
                </c:pt>
                <c:pt idx="6">
                  <c:v>0.14633399999999999</c:v>
                </c:pt>
                <c:pt idx="7">
                  <c:v>0.12460200000000005</c:v>
                </c:pt>
                <c:pt idx="8">
                  <c:v>0.112279</c:v>
                </c:pt>
                <c:pt idx="9">
                  <c:v>0.102871</c:v>
                </c:pt>
                <c:pt idx="10">
                  <c:v>5.0176700000000012E-2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gene_EFs!$G$2</c:f>
              <c:strCache>
                <c:ptCount val="1"/>
                <c:pt idx="0">
                  <c:v>CASTinC57BLxCAST</c:v>
                </c:pt>
              </c:strCache>
            </c:strRef>
          </c:tx>
          <c:marker>
            <c:symbol val="none"/>
          </c:marker>
          <c:xVal>
            <c:numRef>
              <c:f>gene_EFs!$A$3:$A$13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gene_EFs!$G$3:$G$13</c:f>
              <c:numCache>
                <c:formatCode>General</c:formatCode>
                <c:ptCount val="11"/>
                <c:pt idx="0">
                  <c:v>1</c:v>
                </c:pt>
                <c:pt idx="1">
                  <c:v>0.47739900000000002</c:v>
                </c:pt>
                <c:pt idx="2">
                  <c:v>0.31104100000000001</c:v>
                </c:pt>
                <c:pt idx="3">
                  <c:v>0.24569299999999999</c:v>
                </c:pt>
                <c:pt idx="4">
                  <c:v>0.20651200000000008</c:v>
                </c:pt>
                <c:pt idx="5">
                  <c:v>0.17353600000000008</c:v>
                </c:pt>
                <c:pt idx="6">
                  <c:v>0.15227900000000008</c:v>
                </c:pt>
                <c:pt idx="7">
                  <c:v>0.13764399999999999</c:v>
                </c:pt>
                <c:pt idx="8">
                  <c:v>0.126112</c:v>
                </c:pt>
                <c:pt idx="9">
                  <c:v>0.12013699999999999</c:v>
                </c:pt>
                <c:pt idx="10">
                  <c:v>7.5120400000000004E-2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gene_EFs!$H$2</c:f>
              <c:strCache>
                <c:ptCount val="1"/>
                <c:pt idx="0">
                  <c:v>C57inC57BLxSPRET</c:v>
                </c:pt>
              </c:strCache>
            </c:strRef>
          </c:tx>
          <c:marker>
            <c:symbol val="none"/>
          </c:marker>
          <c:xVal>
            <c:numRef>
              <c:f>gene_EFs!$A$3:$A$13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gene_EFs!$H$3:$H$13</c:f>
              <c:numCache>
                <c:formatCode>General</c:formatCode>
                <c:ptCount val="11"/>
                <c:pt idx="0">
                  <c:v>1</c:v>
                </c:pt>
                <c:pt idx="1">
                  <c:v>0.90726299999999949</c:v>
                </c:pt>
                <c:pt idx="2">
                  <c:v>0.35053100000000004</c:v>
                </c:pt>
                <c:pt idx="3">
                  <c:v>0.17819800000000008</c:v>
                </c:pt>
                <c:pt idx="4">
                  <c:v>0.13617299999999991</c:v>
                </c:pt>
                <c:pt idx="5">
                  <c:v>0.11372800000000002</c:v>
                </c:pt>
                <c:pt idx="6">
                  <c:v>0.10010100000000002</c:v>
                </c:pt>
                <c:pt idx="7">
                  <c:v>9.137010000000001E-2</c:v>
                </c:pt>
                <c:pt idx="8">
                  <c:v>8.3168000000000047E-2</c:v>
                </c:pt>
                <c:pt idx="9">
                  <c:v>7.9596100000000045E-2</c:v>
                </c:pt>
                <c:pt idx="10">
                  <c:v>4.5773300000000003E-2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gene_EFs!$I$2</c:f>
              <c:strCache>
                <c:ptCount val="1"/>
                <c:pt idx="0">
                  <c:v>SPRETinC57BLxSPRET</c:v>
                </c:pt>
              </c:strCache>
            </c:strRef>
          </c:tx>
          <c:marker>
            <c:symbol val="none"/>
          </c:marker>
          <c:xVal>
            <c:numRef>
              <c:f>gene_EFs!$A$3:$A$13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gene_EFs!$I$3:$I$13</c:f>
              <c:numCache>
                <c:formatCode>General</c:formatCode>
                <c:ptCount val="11"/>
                <c:pt idx="0">
                  <c:v>1</c:v>
                </c:pt>
                <c:pt idx="1">
                  <c:v>0.91422599999999998</c:v>
                </c:pt>
                <c:pt idx="2">
                  <c:v>0.28661400000000015</c:v>
                </c:pt>
                <c:pt idx="3">
                  <c:v>0.162105</c:v>
                </c:pt>
                <c:pt idx="4">
                  <c:v>0.1296229999999999</c:v>
                </c:pt>
                <c:pt idx="5">
                  <c:v>0.109557</c:v>
                </c:pt>
                <c:pt idx="6">
                  <c:v>9.5698200000000025E-2</c:v>
                </c:pt>
                <c:pt idx="7">
                  <c:v>8.5031000000000023E-2</c:v>
                </c:pt>
                <c:pt idx="8">
                  <c:v>7.8998000000000013E-2</c:v>
                </c:pt>
                <c:pt idx="9">
                  <c:v>7.4495100000000022E-2</c:v>
                </c:pt>
                <c:pt idx="10">
                  <c:v>4.3630299999999997E-2</c:v>
                </c:pt>
              </c:numCache>
            </c:numRef>
          </c:yVal>
          <c:smooth val="1"/>
        </c:ser>
        <c:axId val="98301824"/>
        <c:axId val="99893248"/>
      </c:scatterChart>
      <c:valAx>
        <c:axId val="98301824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Error Threshold</a:t>
                </a:r>
              </a:p>
            </c:rich>
          </c:tx>
        </c:title>
        <c:numFmt formatCode="General" sourceLinked="1"/>
        <c:tickLblPos val="nextTo"/>
        <c:crossAx val="99893248"/>
        <c:crosses val="autoZero"/>
        <c:crossBetween val="midCat"/>
      </c:valAx>
      <c:valAx>
        <c:axId val="99893248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Error Fraction</a:t>
                </a:r>
              </a:p>
            </c:rich>
          </c:tx>
        </c:title>
        <c:numFmt formatCode="General" sourceLinked="1"/>
        <c:tickLblPos val="nextTo"/>
        <c:crossAx val="98301824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FBC7B-36A1-48D5-99A5-9EF515C623D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CCE85-653F-48E7-99ED-87AD38EC590D}">
      <dgm:prSet phldrT="[Text]"/>
      <dgm:spPr/>
      <dgm:t>
        <a:bodyPr/>
        <a:lstStyle/>
        <a:p>
          <a:r>
            <a:rPr lang="en-US" dirty="0" smtClean="0"/>
            <a:t>t1</a:t>
          </a:r>
          <a:endParaRPr lang="en-US" dirty="0"/>
        </a:p>
      </dgm:t>
    </dgm:pt>
    <dgm:pt modelId="{E101AF91-4B73-4FF0-9173-13E34DA06993}" type="parTrans" cxnId="{922346A2-71DB-461D-85FA-2F6DCF7D0462}">
      <dgm:prSet/>
      <dgm:spPr/>
      <dgm:t>
        <a:bodyPr/>
        <a:lstStyle/>
        <a:p>
          <a:endParaRPr lang="en-US"/>
        </a:p>
      </dgm:t>
    </dgm:pt>
    <dgm:pt modelId="{65A90A04-3B7D-46DA-8747-F4235EE4657D}" type="sibTrans" cxnId="{922346A2-71DB-461D-85FA-2F6DCF7D0462}">
      <dgm:prSet/>
      <dgm:spPr/>
      <dgm:t>
        <a:bodyPr/>
        <a:lstStyle/>
        <a:p>
          <a:endParaRPr lang="en-US"/>
        </a:p>
      </dgm:t>
    </dgm:pt>
    <dgm:pt modelId="{D4651D6E-F188-4360-8837-DC9C0DC0514D}">
      <dgm:prSet phldrT="[Text]"/>
      <dgm:spPr/>
      <dgm:t>
        <a:bodyPr/>
        <a:lstStyle/>
        <a:p>
          <a:r>
            <a:rPr lang="en-US" dirty="0" smtClean="0"/>
            <a:t>t2</a:t>
          </a:r>
          <a:endParaRPr lang="en-US" dirty="0"/>
        </a:p>
      </dgm:t>
    </dgm:pt>
    <dgm:pt modelId="{375CE04B-4E0F-4241-A8A6-3A124260ED7A}" type="parTrans" cxnId="{FCBCF8A3-54A6-43C4-A310-925A606E02B0}">
      <dgm:prSet/>
      <dgm:spPr/>
      <dgm:t>
        <a:bodyPr/>
        <a:lstStyle/>
        <a:p>
          <a:endParaRPr lang="en-US"/>
        </a:p>
      </dgm:t>
    </dgm:pt>
    <dgm:pt modelId="{9CA90E32-4C7C-4C66-AF31-D91BBC80ED2E}" type="sibTrans" cxnId="{FCBCF8A3-54A6-43C4-A310-925A606E02B0}">
      <dgm:prSet/>
      <dgm:spPr/>
      <dgm:t>
        <a:bodyPr/>
        <a:lstStyle/>
        <a:p>
          <a:endParaRPr lang="en-US"/>
        </a:p>
      </dgm:t>
    </dgm:pt>
    <dgm:pt modelId="{B0848B1F-4FD6-4E83-9E97-0D3B15B9D985}">
      <dgm:prSet phldrT="[Text]"/>
      <dgm:spPr/>
      <dgm:t>
        <a:bodyPr/>
        <a:lstStyle/>
        <a:p>
          <a:r>
            <a:rPr lang="en-US" dirty="0" smtClean="0"/>
            <a:t>t3</a:t>
          </a:r>
          <a:endParaRPr lang="en-US" dirty="0"/>
        </a:p>
      </dgm:t>
    </dgm:pt>
    <dgm:pt modelId="{FE072C95-5D03-47B3-B888-B59FF545A1F2}" type="parTrans" cxnId="{88D1EFD1-5D03-402B-8ED1-78B780B81B1F}">
      <dgm:prSet/>
      <dgm:spPr/>
      <dgm:t>
        <a:bodyPr/>
        <a:lstStyle/>
        <a:p>
          <a:endParaRPr lang="en-US"/>
        </a:p>
      </dgm:t>
    </dgm:pt>
    <dgm:pt modelId="{1B41D2C4-6332-4909-A78F-FFFB353F7B6A}" type="sibTrans" cxnId="{88D1EFD1-5D03-402B-8ED1-78B780B81B1F}">
      <dgm:prSet/>
      <dgm:spPr/>
      <dgm:t>
        <a:bodyPr/>
        <a:lstStyle/>
        <a:p>
          <a:endParaRPr lang="en-US"/>
        </a:p>
      </dgm:t>
    </dgm:pt>
    <dgm:pt modelId="{C7F656A4-7ED3-4FD3-B81E-3BC6D17ECA65}">
      <dgm:prSet phldrT="[Text]"/>
      <dgm:spPr/>
      <dgm:t>
        <a:bodyPr/>
        <a:lstStyle/>
        <a:p>
          <a:endParaRPr lang="en-US" dirty="0"/>
        </a:p>
      </dgm:t>
    </dgm:pt>
    <dgm:pt modelId="{2713C802-856D-4197-AC6A-4B14B5276F0A}" type="parTrans" cxnId="{76FCC3E9-C602-4BA5-9966-09F8C26721D6}">
      <dgm:prSet/>
      <dgm:spPr/>
      <dgm:t>
        <a:bodyPr/>
        <a:lstStyle/>
        <a:p>
          <a:endParaRPr lang="en-US"/>
        </a:p>
      </dgm:t>
    </dgm:pt>
    <dgm:pt modelId="{213B6251-4165-442F-ADDA-83210F1F5E8F}" type="sibTrans" cxnId="{76FCC3E9-C602-4BA5-9966-09F8C26721D6}">
      <dgm:prSet/>
      <dgm:spPr/>
      <dgm:t>
        <a:bodyPr/>
        <a:lstStyle/>
        <a:p>
          <a:endParaRPr lang="en-US"/>
        </a:p>
      </dgm:t>
    </dgm:pt>
    <dgm:pt modelId="{E179C68F-5159-485A-AF94-6CB346FDDE09}" type="pres">
      <dgm:prSet presAssocID="{A4BFBC7B-36A1-48D5-99A5-9EF515C623D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1074A8-8D55-4C12-9DF6-12A64613F4A5}" type="pres">
      <dgm:prSet presAssocID="{A4BFBC7B-36A1-48D5-99A5-9EF515C623D7}" presName="ellipse" presStyleLbl="trBgShp" presStyleIdx="0" presStyleCnt="1"/>
      <dgm:spPr/>
    </dgm:pt>
    <dgm:pt modelId="{0DED71CC-A5B5-48F6-B83B-E5A808115B5E}" type="pres">
      <dgm:prSet presAssocID="{A4BFBC7B-36A1-48D5-99A5-9EF515C623D7}" presName="arrow1" presStyleLbl="fgShp" presStyleIdx="0" presStyleCnt="1"/>
      <dgm:spPr/>
    </dgm:pt>
    <dgm:pt modelId="{34F4B3CE-B84B-4BB6-911D-224455475322}" type="pres">
      <dgm:prSet presAssocID="{A4BFBC7B-36A1-48D5-99A5-9EF515C623D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2AC60-8C1C-443F-BBC2-A34DC8754CBF}" type="pres">
      <dgm:prSet presAssocID="{D4651D6E-F188-4360-8837-DC9C0DC0514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3E71F-E36E-42F1-BF4E-034035819F49}" type="pres">
      <dgm:prSet presAssocID="{B0848B1F-4FD6-4E83-9E97-0D3B15B9D98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EC7A5-D192-47D5-A0D5-74150ADFA87F}" type="pres">
      <dgm:prSet presAssocID="{C7F656A4-7ED3-4FD3-B81E-3BC6D17ECA6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F1B8A-5CB1-43E9-97CF-8BDB0549449B}" type="pres">
      <dgm:prSet presAssocID="{A4BFBC7B-36A1-48D5-99A5-9EF515C623D7}" presName="funnel" presStyleLbl="trAlignAcc1" presStyleIdx="0" presStyleCnt="1"/>
      <dgm:spPr/>
    </dgm:pt>
  </dgm:ptLst>
  <dgm:cxnLst>
    <dgm:cxn modelId="{13C1DFBA-95C8-4EE3-AA99-D95A7C30A52A}" type="presOf" srcId="{D4651D6E-F188-4360-8837-DC9C0DC0514D}" destId="{57F3E71F-E36E-42F1-BF4E-034035819F49}" srcOrd="0" destOrd="0" presId="urn:microsoft.com/office/officeart/2005/8/layout/funnel1"/>
    <dgm:cxn modelId="{0AC0071F-5132-470A-9D77-DB58C2444577}" type="presOf" srcId="{19ACCE85-653F-48E7-99ED-87AD38EC590D}" destId="{72FEC7A5-D192-47D5-A0D5-74150ADFA87F}" srcOrd="0" destOrd="0" presId="urn:microsoft.com/office/officeart/2005/8/layout/funnel1"/>
    <dgm:cxn modelId="{922346A2-71DB-461D-85FA-2F6DCF7D0462}" srcId="{A4BFBC7B-36A1-48D5-99A5-9EF515C623D7}" destId="{19ACCE85-653F-48E7-99ED-87AD38EC590D}" srcOrd="0" destOrd="0" parTransId="{E101AF91-4B73-4FF0-9173-13E34DA06993}" sibTransId="{65A90A04-3B7D-46DA-8747-F4235EE4657D}"/>
    <dgm:cxn modelId="{DEF46B52-461A-4E04-BB68-1C51480CD6F0}" type="presOf" srcId="{B0848B1F-4FD6-4E83-9E97-0D3B15B9D985}" destId="{CFE2AC60-8C1C-443F-BBC2-A34DC8754CBF}" srcOrd="0" destOrd="0" presId="urn:microsoft.com/office/officeart/2005/8/layout/funnel1"/>
    <dgm:cxn modelId="{0C6CD819-4A40-401D-BE7A-B39837613E88}" type="presOf" srcId="{C7F656A4-7ED3-4FD3-B81E-3BC6D17ECA65}" destId="{34F4B3CE-B84B-4BB6-911D-224455475322}" srcOrd="0" destOrd="0" presId="urn:microsoft.com/office/officeart/2005/8/layout/funnel1"/>
    <dgm:cxn modelId="{76FCC3E9-C602-4BA5-9966-09F8C26721D6}" srcId="{A4BFBC7B-36A1-48D5-99A5-9EF515C623D7}" destId="{C7F656A4-7ED3-4FD3-B81E-3BC6D17ECA65}" srcOrd="3" destOrd="0" parTransId="{2713C802-856D-4197-AC6A-4B14B5276F0A}" sibTransId="{213B6251-4165-442F-ADDA-83210F1F5E8F}"/>
    <dgm:cxn modelId="{88D1EFD1-5D03-402B-8ED1-78B780B81B1F}" srcId="{A4BFBC7B-36A1-48D5-99A5-9EF515C623D7}" destId="{B0848B1F-4FD6-4E83-9E97-0D3B15B9D985}" srcOrd="2" destOrd="0" parTransId="{FE072C95-5D03-47B3-B888-B59FF545A1F2}" sibTransId="{1B41D2C4-6332-4909-A78F-FFFB353F7B6A}"/>
    <dgm:cxn modelId="{D42FE6DC-3F94-42A0-B0F1-A5460FD42DCF}" type="presOf" srcId="{A4BFBC7B-36A1-48D5-99A5-9EF515C623D7}" destId="{E179C68F-5159-485A-AF94-6CB346FDDE09}" srcOrd="0" destOrd="0" presId="urn:microsoft.com/office/officeart/2005/8/layout/funnel1"/>
    <dgm:cxn modelId="{FCBCF8A3-54A6-43C4-A310-925A606E02B0}" srcId="{A4BFBC7B-36A1-48D5-99A5-9EF515C623D7}" destId="{D4651D6E-F188-4360-8837-DC9C0DC0514D}" srcOrd="1" destOrd="0" parTransId="{375CE04B-4E0F-4241-A8A6-3A124260ED7A}" sibTransId="{9CA90E32-4C7C-4C66-AF31-D91BBC80ED2E}"/>
    <dgm:cxn modelId="{C2EBDAD3-E951-4B5A-B660-E0EA052298A0}" type="presParOf" srcId="{E179C68F-5159-485A-AF94-6CB346FDDE09}" destId="{751074A8-8D55-4C12-9DF6-12A64613F4A5}" srcOrd="0" destOrd="0" presId="urn:microsoft.com/office/officeart/2005/8/layout/funnel1"/>
    <dgm:cxn modelId="{CDF3C92D-929C-4585-80EB-93FCBA415E01}" type="presParOf" srcId="{E179C68F-5159-485A-AF94-6CB346FDDE09}" destId="{0DED71CC-A5B5-48F6-B83B-E5A808115B5E}" srcOrd="1" destOrd="0" presId="urn:microsoft.com/office/officeart/2005/8/layout/funnel1"/>
    <dgm:cxn modelId="{EFCFC048-DFB2-49AB-988A-28C810F99626}" type="presParOf" srcId="{E179C68F-5159-485A-AF94-6CB346FDDE09}" destId="{34F4B3CE-B84B-4BB6-911D-224455475322}" srcOrd="2" destOrd="0" presId="urn:microsoft.com/office/officeart/2005/8/layout/funnel1"/>
    <dgm:cxn modelId="{4A1EEF97-E635-4EB6-8CA2-3823A6662771}" type="presParOf" srcId="{E179C68F-5159-485A-AF94-6CB346FDDE09}" destId="{CFE2AC60-8C1C-443F-BBC2-A34DC8754CBF}" srcOrd="3" destOrd="0" presId="urn:microsoft.com/office/officeart/2005/8/layout/funnel1"/>
    <dgm:cxn modelId="{831E79F0-4E11-4860-AB5F-03AB6E3EF8FD}" type="presParOf" srcId="{E179C68F-5159-485A-AF94-6CB346FDDE09}" destId="{57F3E71F-E36E-42F1-BF4E-034035819F49}" srcOrd="4" destOrd="0" presId="urn:microsoft.com/office/officeart/2005/8/layout/funnel1"/>
    <dgm:cxn modelId="{C4E94E1E-FB6D-45EC-AC09-A09525ACEF71}" type="presParOf" srcId="{E179C68F-5159-485A-AF94-6CB346FDDE09}" destId="{72FEC7A5-D192-47D5-A0D5-74150ADFA87F}" srcOrd="5" destOrd="0" presId="urn:microsoft.com/office/officeart/2005/8/layout/funnel1"/>
    <dgm:cxn modelId="{56073D15-D4EE-4E61-B275-9F3FC452DD98}" type="presParOf" srcId="{E179C68F-5159-485A-AF94-6CB346FDDE09}" destId="{3F4F1B8A-5CB1-43E9-97CF-8BDB0549449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61A74-7863-45E8-9EEC-ABD16D3FBEF1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5B4E2-ED2C-44DF-9D48-66C1D0B02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09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6854F-2CC8-4588-ACA0-135A57DB9A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3A3FDB-C44A-4471-9332-EF419AAF33D8}" type="slidenum">
              <a:rPr lang="en-US"/>
              <a:pPr/>
              <a:t>48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C97EA7-469E-4352-9248-5E959DF9EA9E}" type="slidenum">
              <a:rPr lang="en-US"/>
              <a:pPr/>
              <a:t>49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fld id="{529B8749-49F8-4ABB-8AB0-A8D747AA2255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  <a:tab pos="3248139" algn="l"/>
                  <a:tab pos="3897767" algn="l"/>
                  <a:tab pos="4547395" algn="l"/>
                  <a:tab pos="5197023" algn="l"/>
                  <a:tab pos="5846651" algn="l"/>
                  <a:tab pos="6496279" algn="l"/>
                  <a:tab pos="7145906" algn="l"/>
                  <a:tab pos="7795534" algn="l"/>
                  <a:tab pos="8445162" algn="l"/>
                  <a:tab pos="9094790" algn="l"/>
                  <a:tab pos="9744418" algn="l"/>
                  <a:tab pos="10394046" algn="l"/>
                </a:tabLst>
              </a:pPr>
              <a:t>49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0" y="0"/>
            <a:ext cx="1401" cy="1444"/>
          </a:xfrm>
          <a:custGeom>
            <a:avLst/>
            <a:gdLst>
              <a:gd name="G0" fmla="*/ 4 1 2"/>
              <a:gd name="G1" fmla="*/ 4 1 2"/>
              <a:gd name="G2" fmla="+- 4 0 0"/>
              <a:gd name="G3" fmla="+- 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76566" tIns="38445" rIns="76566" bIns="38445"/>
          <a:lstStyle/>
          <a:p>
            <a:pPr algn="ctr">
              <a:lnSpc>
                <a:spcPct val="100000"/>
              </a:lnSpc>
            </a:pPr>
            <a:fld id="{4AAEA974-49E9-4B4E-B3C5-12DC98EC470D}" type="slidenum">
              <a:rPr lang="en-US" sz="2200">
                <a:solidFill>
                  <a:srgbClr val="000000"/>
                </a:solidFill>
                <a:latin typeface="Times New Roman" pitchFamily="16" charset="0"/>
                <a:ea typeface="WenQuanYi Micro Hei" charset="0"/>
                <a:cs typeface="WenQuanYi Micro Hei" charset="0"/>
              </a:rPr>
              <a:pPr algn="ctr">
                <a:lnSpc>
                  <a:spcPct val="100000"/>
                </a:lnSpc>
              </a:pPr>
              <a:t>49</a:t>
            </a:fld>
            <a:endParaRPr lang="en-US" sz="2200" dirty="0">
              <a:solidFill>
                <a:srgbClr val="000000"/>
              </a:solidFill>
              <a:latin typeface="Times New Roman" pitchFamily="16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378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F43610-1653-4A94-A930-1843308ED7E1}" type="slidenum">
              <a:rPr lang="en-US"/>
              <a:pPr/>
              <a:t>50</a:t>
            </a:fld>
            <a:endParaRPr lang="en-US"/>
          </a:p>
        </p:txBody>
      </p:sp>
      <p:sp>
        <p:nvSpPr>
          <p:cNvPr id="38913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258830"/>
            <a:ext cx="5485279" cy="428336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33F806-7E59-49AA-9FB3-FB4F244A300B}" type="slidenum">
              <a:rPr lang="en-US"/>
              <a:pPr/>
              <a:t>51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D4490-566C-41F3-99DF-917995710DF1}" type="slidenum">
              <a:rPr lang="en-US"/>
              <a:pPr/>
              <a:t>52</a:t>
            </a:fld>
            <a:endParaRPr 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4E832E-33D9-4DA4-9375-3C4B8B095FB6}" type="slidenum">
              <a:rPr lang="en-US"/>
              <a:pPr/>
              <a:t>53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2798518" y="-11235171"/>
            <a:ext cx="14539633" cy="11235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84240" y="8685068"/>
            <a:ext cx="2970959" cy="45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</a:tabLst>
            </a:pPr>
            <a:fld id="{D16637C4-4698-42E5-8B7E-B87B6486F78A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</a:tabLst>
              </a:pPr>
              <a:t>53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A06EDD-2A7F-41F2-A234-65C4B96D1035}" type="slidenum">
              <a:rPr lang="en-US"/>
              <a:pPr/>
              <a:t>54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20DC3B-EF61-445E-85C8-F8E608DE8D62}" type="slidenum">
              <a:rPr lang="en-US"/>
              <a:pPr/>
              <a:t>55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42E273-F369-4EB8-9BB3-5EF974E5F028}" type="slidenum">
              <a:rPr lang="en-US"/>
              <a:pPr/>
              <a:t>56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72A1E6-AB5C-4FE1-BD8F-22F7D7745FFB}" type="slidenum">
              <a:rPr lang="en-US"/>
              <a:pPr/>
              <a:t>57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7DD5E-2CCD-4769-A9DB-72C0C9D0613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702005-38BF-410C-8944-218EAA8A07D8}" type="slidenum">
              <a:rPr lang="en-US"/>
              <a:pPr/>
              <a:t>58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3017500" y="-11234738"/>
            <a:ext cx="14978063" cy="11234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884240" y="8685068"/>
            <a:ext cx="2970959" cy="45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</a:tabLst>
            </a:pPr>
            <a:fld id="{7C5AB467-C38B-46FD-B0BE-ADF0D8B8E476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</a:tabLst>
              </a:pPr>
              <a:t>58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0429E2-724A-4D31-930C-EEC36A306F54}" type="slidenum">
              <a:rPr lang="en-US"/>
              <a:pPr/>
              <a:t>60</a:t>
            </a:fld>
            <a:endParaRPr lang="en-US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fld id="{7845902A-5CCC-4659-84E7-140FD5EBCFC4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  <a:tab pos="3248139" algn="l"/>
                  <a:tab pos="3897767" algn="l"/>
                  <a:tab pos="4547395" algn="l"/>
                  <a:tab pos="5197023" algn="l"/>
                  <a:tab pos="5846651" algn="l"/>
                  <a:tab pos="6496279" algn="l"/>
                  <a:tab pos="7145906" algn="l"/>
                  <a:tab pos="7795534" algn="l"/>
                  <a:tab pos="8445162" algn="l"/>
                  <a:tab pos="9094790" algn="l"/>
                  <a:tab pos="9744418" algn="l"/>
                  <a:tab pos="10394046" algn="l"/>
                </a:tabLst>
              </a:pPr>
              <a:t>60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0" y="0"/>
            <a:ext cx="1401" cy="1444"/>
          </a:xfrm>
          <a:custGeom>
            <a:avLst/>
            <a:gdLst>
              <a:gd name="G0" fmla="*/ 4 1 2"/>
              <a:gd name="G1" fmla="*/ 4 1 2"/>
              <a:gd name="G2" fmla="+- 4 0 0"/>
              <a:gd name="G3" fmla="+- 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76566" tIns="38445" rIns="76566" bIns="38445"/>
          <a:lstStyle/>
          <a:p>
            <a:pPr algn="ctr">
              <a:lnSpc>
                <a:spcPct val="100000"/>
              </a:lnSpc>
            </a:pPr>
            <a:fld id="{504C1CB1-6084-4717-AA8F-0BC4407B2937}" type="slidenum">
              <a:rPr lang="en-US" sz="2200">
                <a:solidFill>
                  <a:srgbClr val="000000"/>
                </a:solidFill>
                <a:latin typeface="Times New Roman" pitchFamily="16" charset="0"/>
                <a:ea typeface="WenQuanYi Micro Hei" charset="0"/>
                <a:cs typeface="WenQuanYi Micro Hei" charset="0"/>
              </a:rPr>
              <a:pPr algn="ctr">
                <a:lnSpc>
                  <a:spcPct val="100000"/>
                </a:lnSpc>
              </a:pPr>
              <a:t>60</a:t>
            </a:fld>
            <a:endParaRPr lang="en-US" sz="2200" dirty="0">
              <a:solidFill>
                <a:srgbClr val="000000"/>
              </a:solidFill>
              <a:latin typeface="Times New Roman" pitchFamily="16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4813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6521B6-2AEC-4CE2-B45F-F2C35700321D}" type="slidenum">
              <a:rPr lang="en-US"/>
              <a:pPr/>
              <a:t>61</a:t>
            </a:fld>
            <a:endParaRPr lang="en-US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fld id="{73F74458-6A17-4A30-98AD-2BB05DF9F976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  <a:tab pos="3248139" algn="l"/>
                  <a:tab pos="3897767" algn="l"/>
                  <a:tab pos="4547395" algn="l"/>
                  <a:tab pos="5197023" algn="l"/>
                  <a:tab pos="5846651" algn="l"/>
                  <a:tab pos="6496279" algn="l"/>
                  <a:tab pos="7145906" algn="l"/>
                  <a:tab pos="7795534" algn="l"/>
                  <a:tab pos="8445162" algn="l"/>
                  <a:tab pos="9094790" algn="l"/>
                  <a:tab pos="9744418" algn="l"/>
                  <a:tab pos="10394046" algn="l"/>
                </a:tabLst>
              </a:pPr>
              <a:t>61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0" y="0"/>
            <a:ext cx="1401" cy="1444"/>
          </a:xfrm>
          <a:custGeom>
            <a:avLst/>
            <a:gdLst>
              <a:gd name="G0" fmla="*/ 4 1 2"/>
              <a:gd name="G1" fmla="*/ 4 1 2"/>
              <a:gd name="G2" fmla="+- 4 0 0"/>
              <a:gd name="G3" fmla="+- 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76566" tIns="38445" rIns="76566" bIns="38445"/>
          <a:lstStyle/>
          <a:p>
            <a:pPr algn="ctr">
              <a:lnSpc>
                <a:spcPct val="100000"/>
              </a:lnSpc>
            </a:pPr>
            <a:fld id="{4FE28D8A-63A8-41CF-AFAD-FFCF2FD784E2}" type="slidenum">
              <a:rPr lang="en-US" sz="2200">
                <a:solidFill>
                  <a:srgbClr val="000000"/>
                </a:solidFill>
                <a:latin typeface="Times New Roman" pitchFamily="16" charset="0"/>
                <a:ea typeface="WenQuanYi Micro Hei" charset="0"/>
                <a:cs typeface="WenQuanYi Micro Hei" charset="0"/>
              </a:rPr>
              <a:pPr algn="ctr">
                <a:lnSpc>
                  <a:spcPct val="100000"/>
                </a:lnSpc>
              </a:pPr>
              <a:t>61</a:t>
            </a:fld>
            <a:endParaRPr lang="en-US" sz="2200" dirty="0">
              <a:solidFill>
                <a:srgbClr val="000000"/>
              </a:solidFill>
              <a:latin typeface="Times New Roman" pitchFamily="16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491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076DDA-BB18-4FBC-B29B-682B18393399}" type="slidenum">
              <a:rPr lang="en-US"/>
              <a:pPr/>
              <a:t>62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719D8A-FD86-4B7C-B4FD-224DF474CB13}" type="slidenum">
              <a:rPr lang="en-US"/>
              <a:pPr/>
              <a:t>63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fld id="{CC9439AF-C9E4-4D57-BBC7-81E08522C573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  <a:tab pos="3248139" algn="l"/>
                  <a:tab pos="3897767" algn="l"/>
                  <a:tab pos="4547395" algn="l"/>
                  <a:tab pos="5197023" algn="l"/>
                  <a:tab pos="5846651" algn="l"/>
                  <a:tab pos="6496279" algn="l"/>
                  <a:tab pos="7145906" algn="l"/>
                  <a:tab pos="7795534" algn="l"/>
                  <a:tab pos="8445162" algn="l"/>
                  <a:tab pos="9094790" algn="l"/>
                  <a:tab pos="9744418" algn="l"/>
                  <a:tab pos="10394046" algn="l"/>
                </a:tabLst>
              </a:pPr>
              <a:t>63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0" y="0"/>
            <a:ext cx="1401" cy="1444"/>
          </a:xfrm>
          <a:custGeom>
            <a:avLst/>
            <a:gdLst>
              <a:gd name="G0" fmla="*/ 4 1 2"/>
              <a:gd name="G1" fmla="*/ 4 1 2"/>
              <a:gd name="G2" fmla="+- 4 0 0"/>
              <a:gd name="G3" fmla="+- 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76566" tIns="38445" rIns="76566" bIns="38445"/>
          <a:lstStyle/>
          <a:p>
            <a:pPr algn="ctr">
              <a:lnSpc>
                <a:spcPct val="100000"/>
              </a:lnSpc>
            </a:pPr>
            <a:fld id="{0FB32E9B-FAA1-4584-9BF4-FA92FD2C7239}" type="slidenum">
              <a:rPr lang="en-US" sz="2200">
                <a:solidFill>
                  <a:srgbClr val="000000"/>
                </a:solidFill>
                <a:latin typeface="Times New Roman" pitchFamily="16" charset="0"/>
                <a:ea typeface="WenQuanYi Micro Hei" charset="0"/>
                <a:cs typeface="WenQuanYi Micro Hei" charset="0"/>
              </a:rPr>
              <a:pPr algn="ctr">
                <a:lnSpc>
                  <a:spcPct val="100000"/>
                </a:lnSpc>
              </a:pPr>
              <a:t>63</a:t>
            </a:fld>
            <a:endParaRPr lang="en-US" sz="2200" dirty="0">
              <a:solidFill>
                <a:srgbClr val="000000"/>
              </a:solidFill>
              <a:latin typeface="Times New Roman" pitchFamily="16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5120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8D1C5C-47A9-4622-B978-C85271DB318A}" type="slidenum">
              <a:rPr lang="en-US"/>
              <a:pPr/>
              <a:t>64</a:t>
            </a:fld>
            <a:endParaRPr lang="en-US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fld id="{25223E67-BFA5-4856-A809-12DA80320339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  <a:tab pos="3248139" algn="l"/>
                  <a:tab pos="3897767" algn="l"/>
                  <a:tab pos="4547395" algn="l"/>
                  <a:tab pos="5197023" algn="l"/>
                  <a:tab pos="5846651" algn="l"/>
                  <a:tab pos="6496279" algn="l"/>
                  <a:tab pos="7145906" algn="l"/>
                  <a:tab pos="7795534" algn="l"/>
                  <a:tab pos="8445162" algn="l"/>
                  <a:tab pos="9094790" algn="l"/>
                  <a:tab pos="9744418" algn="l"/>
                  <a:tab pos="10394046" algn="l"/>
                </a:tabLst>
              </a:pPr>
              <a:t>64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0" y="0"/>
            <a:ext cx="1401" cy="1444"/>
          </a:xfrm>
          <a:custGeom>
            <a:avLst/>
            <a:gdLst>
              <a:gd name="G0" fmla="*/ 4 1 2"/>
              <a:gd name="G1" fmla="*/ 4 1 2"/>
              <a:gd name="G2" fmla="+- 4 0 0"/>
              <a:gd name="G3" fmla="+- 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76566" tIns="38445" rIns="76566" bIns="38445"/>
          <a:lstStyle/>
          <a:p>
            <a:pPr algn="ctr">
              <a:lnSpc>
                <a:spcPct val="100000"/>
              </a:lnSpc>
            </a:pPr>
            <a:fld id="{A88F2BCD-427D-4D5C-9DB4-314B31F1E398}" type="slidenum">
              <a:rPr lang="en-US" sz="2200">
                <a:solidFill>
                  <a:srgbClr val="000000"/>
                </a:solidFill>
                <a:latin typeface="Times New Roman" pitchFamily="16" charset="0"/>
                <a:ea typeface="WenQuanYi Micro Hei" charset="0"/>
                <a:cs typeface="WenQuanYi Micro Hei" charset="0"/>
              </a:rPr>
              <a:pPr algn="ctr">
                <a:lnSpc>
                  <a:spcPct val="100000"/>
                </a:lnSpc>
              </a:pPr>
              <a:t>64</a:t>
            </a:fld>
            <a:endParaRPr lang="en-US" sz="2200" dirty="0">
              <a:solidFill>
                <a:srgbClr val="000000"/>
              </a:solidFill>
              <a:latin typeface="Times New Roman" pitchFamily="16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5222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AA08FE-CAF3-425C-877D-025117BB96EB}" type="slidenum">
              <a:rPr lang="en-US"/>
              <a:pPr/>
              <a:t>65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ED641-7638-4861-BC32-E139B67A1097}" type="slidenum">
              <a:rPr lang="en-US"/>
              <a:pPr/>
              <a:t>66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fld id="{B2AE61B5-E53A-4C9B-A2D4-C1058A49903D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  <a:tab pos="3248139" algn="l"/>
                  <a:tab pos="3897767" algn="l"/>
                  <a:tab pos="4547395" algn="l"/>
                  <a:tab pos="5197023" algn="l"/>
                  <a:tab pos="5846651" algn="l"/>
                  <a:tab pos="6496279" algn="l"/>
                  <a:tab pos="7145906" algn="l"/>
                  <a:tab pos="7795534" algn="l"/>
                  <a:tab pos="8445162" algn="l"/>
                  <a:tab pos="9094790" algn="l"/>
                  <a:tab pos="9744418" algn="l"/>
                  <a:tab pos="10394046" algn="l"/>
                </a:tabLst>
              </a:pPr>
              <a:t>66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custGeom>
            <a:avLst/>
            <a:gdLst>
              <a:gd name="G0" fmla="*/ 9367 1 2"/>
              <a:gd name="G1" fmla="*/ 1393 1 2"/>
              <a:gd name="G2" fmla="+- 1393 0 0"/>
              <a:gd name="G3" fmla="+- 936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9367" y="0"/>
                </a:lnTo>
                <a:lnTo>
                  <a:pt x="9367" y="1393"/>
                </a:lnTo>
                <a:lnTo>
                  <a:pt x="0" y="1393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388922" algn="l"/>
                <a:tab pos="777844" algn="l"/>
                <a:tab pos="1166766" algn="l"/>
                <a:tab pos="1555688" algn="l"/>
                <a:tab pos="1946034" algn="l"/>
                <a:tab pos="2334957" algn="l"/>
                <a:tab pos="2723878" algn="l"/>
                <a:tab pos="3112801" algn="l"/>
                <a:tab pos="3503147" algn="l"/>
                <a:tab pos="3892069" algn="l"/>
                <a:tab pos="4280991" algn="l"/>
                <a:tab pos="4669913" algn="l"/>
                <a:tab pos="5058835" algn="l"/>
                <a:tab pos="5449182" algn="l"/>
                <a:tab pos="5838103" algn="l"/>
                <a:tab pos="6227025" algn="l"/>
                <a:tab pos="6615947" algn="l"/>
                <a:tab pos="7004869" algn="l"/>
                <a:tab pos="7395216" algn="l"/>
                <a:tab pos="7784137" algn="l"/>
              </a:tabLst>
            </a:pPr>
            <a:fld id="{A8FC7889-0E02-4EDD-88F2-EEDAC35B0065}" type="slidenum">
              <a:rPr lang="en-US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388922" algn="l"/>
                  <a:tab pos="777844" algn="l"/>
                  <a:tab pos="1166766" algn="l"/>
                  <a:tab pos="1555688" algn="l"/>
                  <a:tab pos="1946034" algn="l"/>
                  <a:tab pos="2334957" algn="l"/>
                  <a:tab pos="2723878" algn="l"/>
                  <a:tab pos="3112801" algn="l"/>
                  <a:tab pos="3503147" algn="l"/>
                  <a:tab pos="3892069" algn="l"/>
                  <a:tab pos="4280991" algn="l"/>
                  <a:tab pos="4669913" algn="l"/>
                  <a:tab pos="5058835" algn="l"/>
                  <a:tab pos="5449182" algn="l"/>
                  <a:tab pos="5838103" algn="l"/>
                  <a:tab pos="6227025" algn="l"/>
                  <a:tab pos="6615947" algn="l"/>
                  <a:tab pos="7004869" algn="l"/>
                  <a:tab pos="7395216" algn="l"/>
                  <a:tab pos="7784137" algn="l"/>
                </a:tabLst>
              </a:pPr>
              <a:t>66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42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0766" tIns="40383" rIns="80766" bIns="40383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r>
              <a:rPr lang="en-US" sz="1600" dirty="0">
                <a:latin typeface="Arial" charset="0"/>
                <a:ea typeface="WenQuanYi Micro Hei" charset="0"/>
                <a:cs typeface="WenQuanYi Micro Hei" charset="0"/>
              </a:rPr>
              <a:t>Ask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AEF4F2-F6D4-4CAF-BD6D-8F4ACD84C36B}" type="slidenum">
              <a:rPr lang="en-US"/>
              <a:pPr/>
              <a:t>67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fld id="{3EF56DA3-24A1-4D3B-A22B-9A9BA1EAB5C4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  <a:tab pos="3248139" algn="l"/>
                  <a:tab pos="3897767" algn="l"/>
                  <a:tab pos="4547395" algn="l"/>
                  <a:tab pos="5197023" algn="l"/>
                  <a:tab pos="5846651" algn="l"/>
                  <a:tab pos="6496279" algn="l"/>
                  <a:tab pos="7145906" algn="l"/>
                  <a:tab pos="7795534" algn="l"/>
                  <a:tab pos="8445162" algn="l"/>
                  <a:tab pos="9094790" algn="l"/>
                  <a:tab pos="9744418" algn="l"/>
                  <a:tab pos="10394046" algn="l"/>
                </a:tabLst>
              </a:pPr>
              <a:t>67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custGeom>
            <a:avLst/>
            <a:gdLst>
              <a:gd name="G0" fmla="*/ 9367 1 2"/>
              <a:gd name="G1" fmla="*/ 1393 1 2"/>
              <a:gd name="G2" fmla="+- 1393 0 0"/>
              <a:gd name="G3" fmla="+- 936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9367" y="0"/>
                </a:lnTo>
                <a:lnTo>
                  <a:pt x="9367" y="1393"/>
                </a:lnTo>
                <a:lnTo>
                  <a:pt x="0" y="1393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388922" algn="l"/>
                <a:tab pos="777844" algn="l"/>
                <a:tab pos="1166766" algn="l"/>
                <a:tab pos="1555688" algn="l"/>
                <a:tab pos="1946034" algn="l"/>
                <a:tab pos="2334957" algn="l"/>
                <a:tab pos="2723878" algn="l"/>
                <a:tab pos="3112801" algn="l"/>
                <a:tab pos="3503147" algn="l"/>
                <a:tab pos="3892069" algn="l"/>
                <a:tab pos="4280991" algn="l"/>
                <a:tab pos="4669913" algn="l"/>
                <a:tab pos="5058835" algn="l"/>
                <a:tab pos="5449182" algn="l"/>
                <a:tab pos="5838103" algn="l"/>
                <a:tab pos="6227025" algn="l"/>
                <a:tab pos="6615947" algn="l"/>
                <a:tab pos="7004869" algn="l"/>
                <a:tab pos="7395216" algn="l"/>
                <a:tab pos="7784137" algn="l"/>
              </a:tabLst>
            </a:pPr>
            <a:fld id="{1712BA85-6EF5-412B-A848-919D937D628C}" type="slidenum">
              <a:rPr lang="en-US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388922" algn="l"/>
                  <a:tab pos="777844" algn="l"/>
                  <a:tab pos="1166766" algn="l"/>
                  <a:tab pos="1555688" algn="l"/>
                  <a:tab pos="1946034" algn="l"/>
                  <a:tab pos="2334957" algn="l"/>
                  <a:tab pos="2723878" algn="l"/>
                  <a:tab pos="3112801" algn="l"/>
                  <a:tab pos="3503147" algn="l"/>
                  <a:tab pos="3892069" algn="l"/>
                  <a:tab pos="4280991" algn="l"/>
                  <a:tab pos="4669913" algn="l"/>
                  <a:tab pos="5058835" algn="l"/>
                  <a:tab pos="5449182" algn="l"/>
                  <a:tab pos="5838103" algn="l"/>
                  <a:tab pos="6227025" algn="l"/>
                  <a:tab pos="6615947" algn="l"/>
                  <a:tab pos="7004869" algn="l"/>
                  <a:tab pos="7395216" algn="l"/>
                  <a:tab pos="7784137" algn="l"/>
                </a:tabLst>
              </a:pPr>
              <a:t>67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29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0766" tIns="40383" rIns="80766" bIns="40383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r>
              <a:rPr lang="en-US" dirty="0">
                <a:latin typeface="Arial" charset="0"/>
                <a:ea typeface="+mn-ea" charset="0"/>
                <a:cs typeface="+mn-ea" charset="0"/>
              </a:rPr>
              <a:t>Sensitivity : measures the correctly assembled </a:t>
            </a:r>
            <a:r>
              <a:rPr lang="en-US" dirty="0" err="1">
                <a:latin typeface="Arial" charset="0"/>
                <a:ea typeface="+mn-ea" charset="0"/>
                <a:cs typeface="+mn-ea" charset="0"/>
              </a:rPr>
              <a:t>quasispecies</a:t>
            </a:r>
            <a:r>
              <a:rPr lang="en-US" dirty="0">
                <a:latin typeface="Arial" charset="0"/>
                <a:ea typeface="+mn-ea" charset="0"/>
                <a:cs typeface="+mn-ea" charset="0"/>
              </a:rPr>
              <a:t> out of the population.</a:t>
            </a:r>
          </a:p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r>
              <a:rPr lang="en-US" dirty="0">
                <a:latin typeface="Arial" charset="0"/>
                <a:ea typeface="+mn-ea" charset="0"/>
                <a:cs typeface="+mn-ea" charset="0"/>
              </a:rPr>
              <a:t>PPV: measures the correctly assembled </a:t>
            </a:r>
            <a:r>
              <a:rPr lang="en-US" dirty="0" err="1">
                <a:latin typeface="Arial" charset="0"/>
                <a:ea typeface="+mn-ea" charset="0"/>
                <a:cs typeface="+mn-ea" charset="0"/>
              </a:rPr>
              <a:t>quasispecies</a:t>
            </a:r>
            <a:r>
              <a:rPr lang="en-US" dirty="0">
                <a:latin typeface="Arial" charset="0"/>
                <a:ea typeface="+mn-ea" charset="0"/>
                <a:cs typeface="+mn-ea" charset="0"/>
              </a:rPr>
              <a:t> out of the assembled population.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A243E2-6CD1-4429-8B0F-B0D620BEAC8C}" type="slidenum">
              <a:rPr lang="en-US"/>
              <a:pPr/>
              <a:t>68</a:t>
            </a:fld>
            <a:endParaRPr lang="en-US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fld id="{773D93F7-B43F-4F60-82AA-B07A7A2C172B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  <a:tab pos="3248139" algn="l"/>
                  <a:tab pos="3897767" algn="l"/>
                  <a:tab pos="4547395" algn="l"/>
                  <a:tab pos="5197023" algn="l"/>
                  <a:tab pos="5846651" algn="l"/>
                  <a:tab pos="6496279" algn="l"/>
                  <a:tab pos="7145906" algn="l"/>
                  <a:tab pos="7795534" algn="l"/>
                  <a:tab pos="8445162" algn="l"/>
                  <a:tab pos="9094790" algn="l"/>
                  <a:tab pos="9744418" algn="l"/>
                  <a:tab pos="10394046" algn="l"/>
                </a:tabLst>
              </a:pPr>
              <a:t>68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custGeom>
            <a:avLst/>
            <a:gdLst>
              <a:gd name="G0" fmla="*/ 9367 1 2"/>
              <a:gd name="G1" fmla="*/ 1393 1 2"/>
              <a:gd name="G2" fmla="+- 1393 0 0"/>
              <a:gd name="G3" fmla="+- 936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9367" y="0"/>
                </a:lnTo>
                <a:lnTo>
                  <a:pt x="9367" y="1393"/>
                </a:lnTo>
                <a:lnTo>
                  <a:pt x="0" y="1393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388922" algn="l"/>
                <a:tab pos="777844" algn="l"/>
                <a:tab pos="1166766" algn="l"/>
                <a:tab pos="1555688" algn="l"/>
                <a:tab pos="1946034" algn="l"/>
                <a:tab pos="2334957" algn="l"/>
                <a:tab pos="2723878" algn="l"/>
                <a:tab pos="3112801" algn="l"/>
                <a:tab pos="3503147" algn="l"/>
                <a:tab pos="3892069" algn="l"/>
                <a:tab pos="4280991" algn="l"/>
                <a:tab pos="4669913" algn="l"/>
                <a:tab pos="5058835" algn="l"/>
                <a:tab pos="5449182" algn="l"/>
                <a:tab pos="5838103" algn="l"/>
                <a:tab pos="6227025" algn="l"/>
                <a:tab pos="6615947" algn="l"/>
                <a:tab pos="7004869" algn="l"/>
                <a:tab pos="7395216" algn="l"/>
                <a:tab pos="7784137" algn="l"/>
              </a:tabLst>
            </a:pPr>
            <a:fld id="{A9D70C4F-7FBA-4484-A91F-5E27BD34A804}" type="slidenum">
              <a:rPr lang="en-US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388922" algn="l"/>
                  <a:tab pos="777844" algn="l"/>
                  <a:tab pos="1166766" algn="l"/>
                  <a:tab pos="1555688" algn="l"/>
                  <a:tab pos="1946034" algn="l"/>
                  <a:tab pos="2334957" algn="l"/>
                  <a:tab pos="2723878" algn="l"/>
                  <a:tab pos="3112801" algn="l"/>
                  <a:tab pos="3503147" algn="l"/>
                  <a:tab pos="3892069" algn="l"/>
                  <a:tab pos="4280991" algn="l"/>
                  <a:tab pos="4669913" algn="l"/>
                  <a:tab pos="5058835" algn="l"/>
                  <a:tab pos="5449182" algn="l"/>
                  <a:tab pos="5838103" algn="l"/>
                  <a:tab pos="6227025" algn="l"/>
                  <a:tab pos="6615947" algn="l"/>
                  <a:tab pos="7004869" algn="l"/>
                  <a:tab pos="7395216" algn="l"/>
                  <a:tab pos="7784137" algn="l"/>
                </a:tabLst>
              </a:pPr>
              <a:t>68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view as follow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E171C-1939-43E2-89E2-AF752737EF4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7C40C3-B623-43C3-AC36-E2478FF57D52}" type="slidenum">
              <a:rPr lang="en-US"/>
              <a:pPr/>
              <a:t>69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fld id="{2DAA2CA6-CBC1-42B2-8A73-D6EE6E334F49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  <a:tab pos="3248139" algn="l"/>
                  <a:tab pos="3897767" algn="l"/>
                  <a:tab pos="4547395" algn="l"/>
                  <a:tab pos="5197023" algn="l"/>
                  <a:tab pos="5846651" algn="l"/>
                  <a:tab pos="6496279" algn="l"/>
                  <a:tab pos="7145906" algn="l"/>
                  <a:tab pos="7795534" algn="l"/>
                  <a:tab pos="8445162" algn="l"/>
                  <a:tab pos="9094790" algn="l"/>
                  <a:tab pos="9744418" algn="l"/>
                  <a:tab pos="10394046" algn="l"/>
                </a:tabLst>
              </a:pPr>
              <a:t>69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custGeom>
            <a:avLst/>
            <a:gdLst>
              <a:gd name="G0" fmla="*/ 9367 1 2"/>
              <a:gd name="G1" fmla="*/ 1393 1 2"/>
              <a:gd name="G2" fmla="+- 1393 0 0"/>
              <a:gd name="G3" fmla="+- 936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9367" y="0"/>
                </a:lnTo>
                <a:lnTo>
                  <a:pt x="9367" y="1393"/>
                </a:lnTo>
                <a:lnTo>
                  <a:pt x="0" y="1393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388922" algn="l"/>
                <a:tab pos="777844" algn="l"/>
                <a:tab pos="1166766" algn="l"/>
                <a:tab pos="1555688" algn="l"/>
                <a:tab pos="1946034" algn="l"/>
                <a:tab pos="2334957" algn="l"/>
                <a:tab pos="2723878" algn="l"/>
                <a:tab pos="3112801" algn="l"/>
                <a:tab pos="3503147" algn="l"/>
                <a:tab pos="3892069" algn="l"/>
                <a:tab pos="4280991" algn="l"/>
                <a:tab pos="4669913" algn="l"/>
                <a:tab pos="5058835" algn="l"/>
                <a:tab pos="5449182" algn="l"/>
                <a:tab pos="5838103" algn="l"/>
                <a:tab pos="6227025" algn="l"/>
                <a:tab pos="6615947" algn="l"/>
                <a:tab pos="7004869" algn="l"/>
                <a:tab pos="7395216" algn="l"/>
                <a:tab pos="7784137" algn="l"/>
              </a:tabLst>
            </a:pPr>
            <a:fld id="{8BDE86E8-74BE-48FD-A9D8-30976D175838}" type="slidenum">
              <a:rPr lang="en-US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388922" algn="l"/>
                  <a:tab pos="777844" algn="l"/>
                  <a:tab pos="1166766" algn="l"/>
                  <a:tab pos="1555688" algn="l"/>
                  <a:tab pos="1946034" algn="l"/>
                  <a:tab pos="2334957" algn="l"/>
                  <a:tab pos="2723878" algn="l"/>
                  <a:tab pos="3112801" algn="l"/>
                  <a:tab pos="3503147" algn="l"/>
                  <a:tab pos="3892069" algn="l"/>
                  <a:tab pos="4280991" algn="l"/>
                  <a:tab pos="4669913" algn="l"/>
                  <a:tab pos="5058835" algn="l"/>
                  <a:tab pos="5449182" algn="l"/>
                  <a:tab pos="5838103" algn="l"/>
                  <a:tab pos="6227025" algn="l"/>
                  <a:tab pos="6615947" algn="l"/>
                  <a:tab pos="7004869" algn="l"/>
                  <a:tab pos="7395216" algn="l"/>
                  <a:tab pos="7784137" algn="l"/>
                </a:tabLst>
              </a:pPr>
              <a:t>69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734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639789-E599-4741-87F2-2551C0AB625D}" type="slidenum">
              <a:rPr lang="en-US"/>
              <a:pPr/>
              <a:t>70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fld id="{1FBFC6F0-CE20-4293-9A34-2221AADDE50F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  <a:tab pos="3248139" algn="l"/>
                  <a:tab pos="3897767" algn="l"/>
                  <a:tab pos="4547395" algn="l"/>
                  <a:tab pos="5197023" algn="l"/>
                  <a:tab pos="5846651" algn="l"/>
                  <a:tab pos="6496279" algn="l"/>
                  <a:tab pos="7145906" algn="l"/>
                  <a:tab pos="7795534" algn="l"/>
                  <a:tab pos="8445162" algn="l"/>
                  <a:tab pos="9094790" algn="l"/>
                  <a:tab pos="9744418" algn="l"/>
                  <a:tab pos="10394046" algn="l"/>
                </a:tabLst>
              </a:pPr>
              <a:t>70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custGeom>
            <a:avLst/>
            <a:gdLst>
              <a:gd name="G0" fmla="*/ 9367 1 2"/>
              <a:gd name="G1" fmla="*/ 1393 1 2"/>
              <a:gd name="G2" fmla="+- 1393 0 0"/>
              <a:gd name="G3" fmla="+- 936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9367" y="0"/>
                </a:lnTo>
                <a:lnTo>
                  <a:pt x="9367" y="1393"/>
                </a:lnTo>
                <a:lnTo>
                  <a:pt x="0" y="1393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388922" algn="l"/>
                <a:tab pos="777844" algn="l"/>
                <a:tab pos="1166766" algn="l"/>
                <a:tab pos="1555688" algn="l"/>
                <a:tab pos="1946034" algn="l"/>
                <a:tab pos="2334957" algn="l"/>
                <a:tab pos="2723878" algn="l"/>
                <a:tab pos="3112801" algn="l"/>
                <a:tab pos="3503147" algn="l"/>
                <a:tab pos="3892069" algn="l"/>
                <a:tab pos="4280991" algn="l"/>
                <a:tab pos="4669913" algn="l"/>
                <a:tab pos="5058835" algn="l"/>
                <a:tab pos="5449182" algn="l"/>
                <a:tab pos="5838103" algn="l"/>
                <a:tab pos="6227025" algn="l"/>
                <a:tab pos="6615947" algn="l"/>
                <a:tab pos="7004869" algn="l"/>
                <a:tab pos="7395216" algn="l"/>
                <a:tab pos="7784137" algn="l"/>
              </a:tabLst>
            </a:pPr>
            <a:fld id="{FB7DD729-13CC-438E-8A54-4774B625A186}" type="slidenum">
              <a:rPr lang="en-US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388922" algn="l"/>
                  <a:tab pos="777844" algn="l"/>
                  <a:tab pos="1166766" algn="l"/>
                  <a:tab pos="1555688" algn="l"/>
                  <a:tab pos="1946034" algn="l"/>
                  <a:tab pos="2334957" algn="l"/>
                  <a:tab pos="2723878" algn="l"/>
                  <a:tab pos="3112801" algn="l"/>
                  <a:tab pos="3503147" algn="l"/>
                  <a:tab pos="3892069" algn="l"/>
                  <a:tab pos="4280991" algn="l"/>
                  <a:tab pos="4669913" algn="l"/>
                  <a:tab pos="5058835" algn="l"/>
                  <a:tab pos="5449182" algn="l"/>
                  <a:tab pos="5838103" algn="l"/>
                  <a:tab pos="6227025" algn="l"/>
                  <a:tab pos="6615947" algn="l"/>
                  <a:tab pos="7004869" algn="l"/>
                  <a:tab pos="7395216" algn="l"/>
                  <a:tab pos="7784137" algn="l"/>
                </a:tabLst>
              </a:pPr>
              <a:t>70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83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6BC315-32E3-455F-A022-AF41ABE54177}" type="slidenum">
              <a:rPr lang="en-US"/>
              <a:pPr/>
              <a:t>71</a:t>
            </a:fld>
            <a:endParaRPr 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80BD36-E41D-4E75-95A7-62A55676E840}" type="slidenum">
              <a:rPr lang="en-US"/>
              <a:pPr/>
              <a:t>72</a:t>
            </a:fld>
            <a:endParaRPr 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040DF0-8E93-439C-8C31-A0470F12DDB0}" type="slidenum">
              <a:rPr lang="en-US"/>
              <a:pPr/>
              <a:t>73</a:t>
            </a:fld>
            <a:endParaRPr lang="en-US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fld id="{64483E19-F4F5-47D2-8E35-E0CCDD5946C2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  <a:tab pos="3248139" algn="l"/>
                  <a:tab pos="3897767" algn="l"/>
                  <a:tab pos="4547395" algn="l"/>
                  <a:tab pos="5197023" algn="l"/>
                  <a:tab pos="5846651" algn="l"/>
                  <a:tab pos="6496279" algn="l"/>
                  <a:tab pos="7145906" algn="l"/>
                  <a:tab pos="7795534" algn="l"/>
                  <a:tab pos="8445162" algn="l"/>
                  <a:tab pos="9094790" algn="l"/>
                  <a:tab pos="9744418" algn="l"/>
                  <a:tab pos="10394046" algn="l"/>
                </a:tabLst>
              </a:pPr>
              <a:t>73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custGeom>
            <a:avLst/>
            <a:gdLst>
              <a:gd name="G0" fmla="*/ 9367 1 2"/>
              <a:gd name="G1" fmla="*/ 1393 1 2"/>
              <a:gd name="G2" fmla="+- 1393 0 0"/>
              <a:gd name="G3" fmla="+- 936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9367" y="0"/>
                </a:lnTo>
                <a:lnTo>
                  <a:pt x="9367" y="1393"/>
                </a:lnTo>
                <a:lnTo>
                  <a:pt x="0" y="1393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388922" algn="l"/>
                <a:tab pos="777844" algn="l"/>
                <a:tab pos="1166766" algn="l"/>
                <a:tab pos="1555688" algn="l"/>
                <a:tab pos="1946034" algn="l"/>
                <a:tab pos="2334957" algn="l"/>
                <a:tab pos="2723878" algn="l"/>
                <a:tab pos="3112801" algn="l"/>
                <a:tab pos="3503147" algn="l"/>
                <a:tab pos="3892069" algn="l"/>
                <a:tab pos="4280991" algn="l"/>
                <a:tab pos="4669913" algn="l"/>
                <a:tab pos="5058835" algn="l"/>
                <a:tab pos="5449182" algn="l"/>
                <a:tab pos="5838103" algn="l"/>
                <a:tab pos="6227025" algn="l"/>
                <a:tab pos="6615947" algn="l"/>
                <a:tab pos="7004869" algn="l"/>
                <a:tab pos="7395216" algn="l"/>
                <a:tab pos="7784137" algn="l"/>
              </a:tabLst>
            </a:pPr>
            <a:fld id="{33B279DC-2BF6-4408-82C1-A20C706581BC}" type="slidenum">
              <a:rPr lang="en-US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388922" algn="l"/>
                  <a:tab pos="777844" algn="l"/>
                  <a:tab pos="1166766" algn="l"/>
                  <a:tab pos="1555688" algn="l"/>
                  <a:tab pos="1946034" algn="l"/>
                  <a:tab pos="2334957" algn="l"/>
                  <a:tab pos="2723878" algn="l"/>
                  <a:tab pos="3112801" algn="l"/>
                  <a:tab pos="3503147" algn="l"/>
                  <a:tab pos="3892069" algn="l"/>
                  <a:tab pos="4280991" algn="l"/>
                  <a:tab pos="4669913" algn="l"/>
                  <a:tab pos="5058835" algn="l"/>
                  <a:tab pos="5449182" algn="l"/>
                  <a:tab pos="5838103" algn="l"/>
                  <a:tab pos="6227025" algn="l"/>
                  <a:tab pos="6615947" algn="l"/>
                  <a:tab pos="7004869" algn="l"/>
                  <a:tab pos="7395216" algn="l"/>
                  <a:tab pos="7784137" algn="l"/>
                </a:tabLst>
              </a:pPr>
              <a:t>73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144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together in unknown</a:t>
            </a:r>
            <a:r>
              <a:rPr lang="en-US" baseline="0" dirty="0" smtClean="0"/>
              <a:t> transcript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E171C-1939-43E2-89E2-AF752737EF4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community spending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E171C-1939-43E2-89E2-AF752737EF4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</a:rPr>
              <a:t>the highest support from the RNA-</a:t>
            </a:r>
            <a:r>
              <a:rPr lang="en-US" dirty="0" err="1">
                <a:latin typeface="Arial" pitchFamily="34" charset="0"/>
              </a:rPr>
              <a:t>Seq</a:t>
            </a:r>
            <a:r>
              <a:rPr lang="en-US" dirty="0">
                <a:latin typeface="Arial" pitchFamily="34" charset="0"/>
              </a:rPr>
              <a:t> reads</a:t>
            </a:r>
          </a:p>
          <a:p>
            <a:r>
              <a:rPr lang="en-US" dirty="0">
                <a:latin typeface="Arial" pitchFamily="34" charset="0"/>
              </a:rPr>
              <a:t>Add splitting </a:t>
            </a:r>
            <a:r>
              <a:rPr lang="en-US" dirty="0" err="1">
                <a:latin typeface="Arial" pitchFamily="34" charset="0"/>
              </a:rPr>
              <a:t>pe</a:t>
            </a:r>
            <a:r>
              <a:rPr lang="en-US" dirty="0">
                <a:latin typeface="Arial" pitchFamily="34" charset="0"/>
              </a:rPr>
              <a:t> -&gt;se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72B9-AC30-401A-B67B-17EFFDFA82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fragment length distribution </a:t>
            </a:r>
          </a:p>
          <a:p>
            <a:pPr lvl="1"/>
            <a:r>
              <a:rPr lang="en-US" dirty="0" smtClean="0"/>
              <a:t>empirically determined during library preparation</a:t>
            </a:r>
          </a:p>
          <a:p>
            <a:pPr lvl="1"/>
            <a:r>
              <a:rPr lang="en-US" dirty="0" smtClean="0"/>
              <a:t>implied by mapping read pairs to selected transcripts.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72B9-AC30-401A-B67B-17EFFDFA82E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2FBB54-86C0-4CA2-A89E-EA02B9BB53F6}" type="slidenum">
              <a:rPr lang="en-US"/>
              <a:pPr/>
              <a:t>46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E4A6DE-6DC0-4682-B8C2-9673EACBEAE8}" type="slidenum">
              <a:rPr lang="en-US"/>
              <a:pPr/>
              <a:t>47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2798518" y="-11235171"/>
            <a:ext cx="14539633" cy="11235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endParaRPr lang="en-US" sz="23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-10410265" y="-10725727"/>
            <a:ext cx="10411666" cy="10727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766" tIns="40383" rIns="80766" bIns="40383"/>
          <a:lstStyle/>
          <a:p>
            <a:pPr algn="ctr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  <a:tab pos="5197023" algn="l"/>
                <a:tab pos="5846651" algn="l"/>
                <a:tab pos="6496279" algn="l"/>
                <a:tab pos="7145906" algn="l"/>
                <a:tab pos="7795534" algn="l"/>
                <a:tab pos="8445162" algn="l"/>
                <a:tab pos="9094790" algn="l"/>
                <a:tab pos="9744418" algn="l"/>
                <a:tab pos="10394046" algn="l"/>
              </a:tabLst>
            </a:pPr>
            <a:fld id="{880D7E0B-CEED-4CC3-B5B6-38502A1B6162}" type="slidenum">
              <a:rPr lang="en-US" sz="2200">
                <a:solidFill>
                  <a:srgbClr val="000000"/>
                </a:solidFill>
                <a:ea typeface="+mn-ea" charset="0"/>
                <a:cs typeface="+mn-ea" charset="0"/>
              </a:rPr>
              <a:pPr algn="ctr">
                <a:tabLst>
                  <a:tab pos="649628" algn="l"/>
                  <a:tab pos="1299256" algn="l"/>
                  <a:tab pos="1948884" algn="l"/>
                  <a:tab pos="2598511" algn="l"/>
                  <a:tab pos="3248139" algn="l"/>
                  <a:tab pos="3897767" algn="l"/>
                  <a:tab pos="4547395" algn="l"/>
                  <a:tab pos="5197023" algn="l"/>
                  <a:tab pos="5846651" algn="l"/>
                  <a:tab pos="6496279" algn="l"/>
                  <a:tab pos="7145906" algn="l"/>
                  <a:tab pos="7795534" algn="l"/>
                  <a:tab pos="8445162" algn="l"/>
                  <a:tab pos="9094790" algn="l"/>
                  <a:tab pos="9744418" algn="l"/>
                  <a:tab pos="10394046" algn="l"/>
                </a:tabLst>
              </a:pPr>
              <a:t>47</a:t>
            </a:fld>
            <a:endParaRPr lang="en-US" sz="2200" dirty="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A93-CEF7-40E7-809C-0B16E66E4388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6A41-D83A-45C1-9AB8-7F4B3B5B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A93-CEF7-40E7-809C-0B16E66E4388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6A41-D83A-45C1-9AB8-7F4B3B5B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A93-CEF7-40E7-809C-0B16E66E4388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6A41-D83A-45C1-9AB8-7F4B3B5B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A93-CEF7-40E7-809C-0B16E66E4388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6A41-D83A-45C1-9AB8-7F4B3B5B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A93-CEF7-40E7-809C-0B16E66E4388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6A41-D83A-45C1-9AB8-7F4B3B5B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A93-CEF7-40E7-809C-0B16E66E4388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6A41-D83A-45C1-9AB8-7F4B3B5B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A93-CEF7-40E7-809C-0B16E66E4388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6A41-D83A-45C1-9AB8-7F4B3B5B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A93-CEF7-40E7-809C-0B16E66E4388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6A41-D83A-45C1-9AB8-7F4B3B5B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A93-CEF7-40E7-809C-0B16E66E4388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6A41-D83A-45C1-9AB8-7F4B3B5B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A93-CEF7-40E7-809C-0B16E66E4388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6A41-D83A-45C1-9AB8-7F4B3B5B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A93-CEF7-40E7-809C-0B16E66E4388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6A41-D83A-45C1-9AB8-7F4B3B5B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9A93-CEF7-40E7-809C-0B16E66E4388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6A41-D83A-45C1-9AB8-7F4B3B5B5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chart" Target="../charts/chart11.xm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2.xml"/><Relationship Id="rId9" Type="http://schemas.microsoft.com/office/2007/relationships/diagramDrawing" Target="../diagrams/drawing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png"/><Relationship Id="rId4" Type="http://schemas.openxmlformats.org/officeDocument/2006/relationships/chart" Target="../charts/char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7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alla.cs.gsu.edu/software/VISPA/vispa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534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305800" cy="3657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Novel transcript reconstruction from ION Torrent sequencing reads</a:t>
            </a:r>
            <a:br>
              <a:rPr lang="en-US" sz="4000" dirty="0" smtClean="0"/>
            </a:br>
            <a:r>
              <a:rPr lang="en-US" sz="2800" dirty="0" smtClean="0"/>
              <a:t>and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Viral Meta-genome Reconstruction from </a:t>
            </a:r>
            <a:r>
              <a:rPr lang="en-US" sz="4000" dirty="0" err="1" smtClean="0"/>
              <a:t>AmpliSeq</a:t>
            </a:r>
            <a:r>
              <a:rPr lang="en-US" sz="4000" dirty="0" smtClean="0"/>
              <a:t> Ion Torrent data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40386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University of Connecticut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	Ion </a:t>
            </a:r>
            <a:r>
              <a:rPr lang="en-US" sz="2400" dirty="0" err="1" smtClean="0">
                <a:solidFill>
                  <a:srgbClr val="FF0000"/>
                </a:solidFill>
              </a:rPr>
              <a:t>Mandoiu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</a:rPr>
              <a:t>Sahar</a:t>
            </a:r>
            <a:r>
              <a:rPr lang="en-US" sz="2400" dirty="0" smtClean="0">
                <a:solidFill>
                  <a:srgbClr val="FF0000"/>
                </a:solidFill>
              </a:rPr>
              <a:t> Al </a:t>
            </a:r>
            <a:r>
              <a:rPr lang="en-US" sz="2400" dirty="0" err="1" smtClean="0">
                <a:solidFill>
                  <a:srgbClr val="FF0000"/>
                </a:solidFill>
              </a:rPr>
              <a:t>Seesi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blazesports.org/wp-content/uploads/2011/08/gsu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181600"/>
            <a:ext cx="2286000" cy="1407584"/>
          </a:xfrm>
          <a:prstGeom prst="rect">
            <a:avLst/>
          </a:prstGeom>
          <a:noFill/>
        </p:spPr>
      </p:pic>
      <p:pic>
        <p:nvPicPr>
          <p:cNvPr id="1028" name="Picture 4" descr="https://encrypted-tbn0.google.com/images?q=tbn:ANd9GcSCZIwU83OTszHXLqPXUjirk7AWUDWWwQFiX2cifOAlhBVqofT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05400"/>
            <a:ext cx="1524000" cy="1530804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19600" y="3657600"/>
            <a:ext cx="4191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Georgia State University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Alex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Zelikovsky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Serghei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Mangul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Adrian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Caciula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Nick Mancuso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SNVQ Plugin Interface &amp; Output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1295400"/>
            <a:ext cx="7594600" cy="132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54" b="8416"/>
          <a:stretch/>
        </p:blipFill>
        <p:spPr>
          <a:xfrm>
            <a:off x="438431" y="3200400"/>
            <a:ext cx="805008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9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42900" y="304800"/>
          <a:ext cx="8458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266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Plugins developed and available 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Torrent Browser Plugin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Store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IsoEM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plugin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SNVQ plugin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Ongoing </a:t>
            </a:r>
            <a:r>
              <a:rPr lang="en-US" dirty="0"/>
              <a:t>work on </a:t>
            </a:r>
            <a:r>
              <a:rPr lang="en-US" dirty="0" err="1"/>
              <a:t>transcriptome</a:t>
            </a:r>
            <a:r>
              <a:rPr lang="en-US" dirty="0"/>
              <a:t> </a:t>
            </a:r>
            <a:r>
              <a:rPr lang="en-US" dirty="0" smtClean="0"/>
              <a:t>analysis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RNA-</a:t>
            </a:r>
            <a:r>
              <a:rPr lang="en-US" dirty="0" err="1" smtClean="0"/>
              <a:t>PhASE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Transcriptome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reconstruction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Ongoing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 on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quasispecies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reconstruction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Reconstruction from shotgun reads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Amplicon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error correction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Reconstruction from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amplicons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Allele Specific Gene/Isoform Expression Estimation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447800" y="1719262"/>
            <a:ext cx="2193925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1600200" y="1871662"/>
            <a:ext cx="14478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1752600" y="2024062"/>
            <a:ext cx="1905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00200" y="2133600"/>
            <a:ext cx="6558327" cy="523220"/>
            <a:chOff x="609600" y="2057400"/>
            <a:chExt cx="6558327" cy="523220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609600" y="2481262"/>
              <a:ext cx="3048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762000" y="2405062"/>
              <a:ext cx="457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1371600" y="2405062"/>
              <a:ext cx="2286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1752600" y="2405062"/>
              <a:ext cx="3810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1752600" y="2557462"/>
              <a:ext cx="2286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990600" y="2557462"/>
              <a:ext cx="3048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1447800" y="2481262"/>
              <a:ext cx="2286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8" name="TextBox 161"/>
            <p:cNvSpPr txBox="1">
              <a:spLocks noChangeArrowheads="1"/>
            </p:cNvSpPr>
            <p:nvPr/>
          </p:nvSpPr>
          <p:spPr bwMode="auto">
            <a:xfrm>
              <a:off x="5029200" y="2057400"/>
              <a:ext cx="21387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Lucida Sans Unicode" pitchFamily="34" charset="0"/>
                </a:rPr>
                <a:t>Make </a:t>
              </a:r>
              <a:r>
                <a:rPr lang="en-US" sz="1400" dirty="0" err="1">
                  <a:latin typeface="Lucida Sans Unicode" pitchFamily="34" charset="0"/>
                </a:rPr>
                <a:t>cDNA</a:t>
              </a:r>
              <a:r>
                <a:rPr lang="en-US" sz="1400" dirty="0">
                  <a:latin typeface="Lucida Sans Unicode" pitchFamily="34" charset="0"/>
                </a:rPr>
                <a:t> &amp; </a:t>
              </a:r>
              <a:endParaRPr lang="en-US" sz="1400" dirty="0" smtClean="0">
                <a:latin typeface="Lucida Sans Unicode" pitchFamily="34" charset="0"/>
              </a:endParaRPr>
            </a:p>
            <a:p>
              <a:r>
                <a:rPr lang="en-US" sz="1400" dirty="0" smtClean="0">
                  <a:latin typeface="Lucida Sans Unicode" pitchFamily="34" charset="0"/>
                </a:rPr>
                <a:t>shatter </a:t>
              </a:r>
              <a:r>
                <a:rPr lang="en-US" sz="1400" dirty="0">
                  <a:latin typeface="Lucida Sans Unicode" pitchFamily="34" charset="0"/>
                </a:rPr>
                <a:t>into fragments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28600" y="3657600"/>
            <a:ext cx="6950075" cy="1185862"/>
            <a:chOff x="2286000" y="3429000"/>
            <a:chExt cx="6950075" cy="1185862"/>
          </a:xfrm>
        </p:grpSpPr>
        <p:cxnSp>
          <p:nvCxnSpPr>
            <p:cNvPr id="129" name="Straight Connector 128"/>
            <p:cNvCxnSpPr/>
            <p:nvPr/>
          </p:nvCxnSpPr>
          <p:spPr bwMode="auto">
            <a:xfrm>
              <a:off x="2286000" y="4233862"/>
              <a:ext cx="408781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 bwMode="auto">
            <a:xfrm>
              <a:off x="2514600" y="4157662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3200400" y="4157662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3886200" y="4157662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142" name="Elbow Connector 141"/>
            <p:cNvCxnSpPr/>
            <p:nvPr/>
          </p:nvCxnSpPr>
          <p:spPr bwMode="auto">
            <a:xfrm rot="5400000" flipH="1" flipV="1">
              <a:off x="2216150" y="4011612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Elbow Connector 141"/>
            <p:cNvCxnSpPr/>
            <p:nvPr/>
          </p:nvCxnSpPr>
          <p:spPr bwMode="auto">
            <a:xfrm rot="5400000" flipH="1" flipV="1">
              <a:off x="4578350" y="3998912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 bwMode="auto">
            <a:xfrm>
              <a:off x="4800600" y="4157662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D</a:t>
              </a: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5638800" y="4157662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E</a:t>
              </a:r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>
              <a:off x="25146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auto">
            <a:xfrm>
              <a:off x="26670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auto">
            <a:xfrm>
              <a:off x="28194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 bwMode="auto">
            <a:xfrm>
              <a:off x="32004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>
              <a:off x="33528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 bwMode="auto">
            <a:xfrm>
              <a:off x="35052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 bwMode="auto">
            <a:xfrm>
              <a:off x="38862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 bwMode="auto">
            <a:xfrm>
              <a:off x="40386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 bwMode="auto">
            <a:xfrm>
              <a:off x="41910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 bwMode="auto">
            <a:xfrm>
              <a:off x="48768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 bwMode="auto">
            <a:xfrm>
              <a:off x="50292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 bwMode="auto">
            <a:xfrm>
              <a:off x="51816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 bwMode="auto">
            <a:xfrm>
              <a:off x="56388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 bwMode="auto">
            <a:xfrm>
              <a:off x="57912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 bwMode="auto">
            <a:xfrm>
              <a:off x="59436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2" name="Rectangle 226"/>
            <p:cNvSpPr>
              <a:spLocks noChangeArrowheads="1"/>
            </p:cNvSpPr>
            <p:nvPr/>
          </p:nvSpPr>
          <p:spPr bwMode="auto">
            <a:xfrm>
              <a:off x="8153400" y="3429000"/>
              <a:ext cx="10826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Lucida Sans Unicode" pitchFamily="34" charset="0"/>
                </a:rPr>
                <a:t>Map reads</a:t>
              </a:r>
            </a:p>
          </p:txBody>
        </p:sp>
        <p:cxnSp>
          <p:nvCxnSpPr>
            <p:cNvPr id="241" name="Straight Connector 240"/>
            <p:cNvCxnSpPr>
              <a:stCxn id="132" idx="3"/>
            </p:cNvCxnSpPr>
            <p:nvPr/>
          </p:nvCxnSpPr>
          <p:spPr bwMode="auto">
            <a:xfrm>
              <a:off x="3048000" y="4233862"/>
              <a:ext cx="381000" cy="381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134" idx="1"/>
            </p:cNvCxnSpPr>
            <p:nvPr/>
          </p:nvCxnSpPr>
          <p:spPr bwMode="auto">
            <a:xfrm rot="10800000" flipV="1">
              <a:off x="3429000" y="4233862"/>
              <a:ext cx="457200" cy="381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7" name="TextBox 246"/>
          <p:cNvSpPr txBox="1">
            <a:spLocks noChangeArrowheads="1"/>
          </p:cNvSpPr>
          <p:nvPr/>
        </p:nvSpPr>
        <p:spPr bwMode="auto">
          <a:xfrm>
            <a:off x="685800" y="4876800"/>
            <a:ext cx="3278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Sans Unicode" pitchFamily="34" charset="0"/>
              </a:rPr>
              <a:t>Allele Specific Gene </a:t>
            </a:r>
            <a:r>
              <a:rPr lang="en-US" sz="1400" dirty="0">
                <a:latin typeface="Lucida Sans Unicode" pitchFamily="34" charset="0"/>
              </a:rPr>
              <a:t>Expression (GE)</a:t>
            </a:r>
          </a:p>
        </p:txBody>
      </p:sp>
      <p:sp>
        <p:nvSpPr>
          <p:cNvPr id="1128" name="TextBox 249"/>
          <p:cNvSpPr txBox="1">
            <a:spLocks noChangeArrowheads="1"/>
          </p:cNvSpPr>
          <p:nvPr/>
        </p:nvSpPr>
        <p:spPr bwMode="auto">
          <a:xfrm>
            <a:off x="4036853" y="4876800"/>
            <a:ext cx="343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Sans Unicode" pitchFamily="34" charset="0"/>
              </a:rPr>
              <a:t>Allele Specific Isoform </a:t>
            </a:r>
            <a:r>
              <a:rPr lang="en-US" sz="1400" dirty="0">
                <a:latin typeface="Lucida Sans Unicode" pitchFamily="34" charset="0"/>
              </a:rPr>
              <a:t>Expression (IE)</a:t>
            </a: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3962400" y="1752600"/>
            <a:ext cx="2193925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 bwMode="auto">
          <a:xfrm>
            <a:off x="4114800" y="1905000"/>
            <a:ext cx="14478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 bwMode="auto">
          <a:xfrm>
            <a:off x="4267200" y="2057400"/>
            <a:ext cx="1905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810000" y="2209800"/>
            <a:ext cx="1905000" cy="533400"/>
            <a:chOff x="2971800" y="2133600"/>
            <a:chExt cx="1905000" cy="533400"/>
          </a:xfrm>
        </p:grpSpPr>
        <p:cxnSp>
          <p:nvCxnSpPr>
            <p:cNvPr id="121" name="Straight Arrow Connector 120"/>
            <p:cNvCxnSpPr/>
            <p:nvPr/>
          </p:nvCxnSpPr>
          <p:spPr bwMode="auto">
            <a:xfrm rot="5400000">
              <a:off x="2858294" y="2247106"/>
              <a:ext cx="228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 bwMode="auto">
            <a:xfrm>
              <a:off x="3200400" y="2667000"/>
              <a:ext cx="3048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3352800" y="2438400"/>
              <a:ext cx="457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>
              <a:off x="4038600" y="2667000"/>
              <a:ext cx="2286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>
              <a:off x="4343400" y="2438400"/>
              <a:ext cx="3810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 bwMode="auto">
            <a:xfrm>
              <a:off x="4343400" y="2667000"/>
              <a:ext cx="2286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 bwMode="auto">
            <a:xfrm>
              <a:off x="3657600" y="2667000"/>
              <a:ext cx="3048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>
              <a:off x="4038600" y="2514600"/>
              <a:ext cx="2286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 bwMode="auto">
            <a:xfrm>
              <a:off x="3584549" y="2514600"/>
              <a:ext cx="377851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 bwMode="auto">
            <a:xfrm>
              <a:off x="4648200" y="2514600"/>
              <a:ext cx="2286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3808411" y="3700462"/>
            <a:ext cx="4699001" cy="1143000"/>
            <a:chOff x="1674811" y="3471862"/>
            <a:chExt cx="4699001" cy="1143000"/>
          </a:xfrm>
        </p:grpSpPr>
        <p:cxnSp>
          <p:nvCxnSpPr>
            <p:cNvPr id="179" name="Straight Arrow Connector 178"/>
            <p:cNvCxnSpPr/>
            <p:nvPr/>
          </p:nvCxnSpPr>
          <p:spPr bwMode="auto">
            <a:xfrm rot="5400000">
              <a:off x="1561305" y="3585368"/>
              <a:ext cx="228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 bwMode="auto">
            <a:xfrm>
              <a:off x="2286000" y="4233862"/>
              <a:ext cx="408781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Rectangle 180"/>
            <p:cNvSpPr/>
            <p:nvPr/>
          </p:nvSpPr>
          <p:spPr bwMode="auto">
            <a:xfrm>
              <a:off x="2514600" y="4157662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3200400" y="4157662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3886200" y="4157662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220" name="Elbow Connector 219"/>
            <p:cNvCxnSpPr/>
            <p:nvPr/>
          </p:nvCxnSpPr>
          <p:spPr bwMode="auto">
            <a:xfrm rot="5400000" flipH="1" flipV="1">
              <a:off x="2216150" y="4011612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Elbow Connector 141"/>
            <p:cNvCxnSpPr/>
            <p:nvPr/>
          </p:nvCxnSpPr>
          <p:spPr bwMode="auto">
            <a:xfrm rot="5400000" flipH="1" flipV="1">
              <a:off x="4578350" y="3998912"/>
              <a:ext cx="292100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/>
            <p:cNvSpPr/>
            <p:nvPr/>
          </p:nvSpPr>
          <p:spPr bwMode="auto">
            <a:xfrm>
              <a:off x="4800600" y="4157662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D</a:t>
              </a: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5638800" y="4157662"/>
              <a:ext cx="533400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E</a:t>
              </a:r>
            </a:p>
          </p:txBody>
        </p:sp>
        <p:cxnSp>
          <p:nvCxnSpPr>
            <p:cNvPr id="224" name="Straight Connector 223"/>
            <p:cNvCxnSpPr/>
            <p:nvPr/>
          </p:nvCxnSpPr>
          <p:spPr bwMode="auto">
            <a:xfrm>
              <a:off x="25146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 bwMode="auto">
            <a:xfrm>
              <a:off x="25908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 bwMode="auto">
            <a:xfrm>
              <a:off x="27432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 bwMode="auto">
            <a:xfrm>
              <a:off x="28956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 bwMode="auto">
            <a:xfrm>
              <a:off x="26670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 bwMode="auto">
            <a:xfrm>
              <a:off x="28194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 bwMode="auto">
            <a:xfrm>
              <a:off x="32004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>
              <a:off x="33528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 bwMode="auto">
            <a:xfrm>
              <a:off x="35052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 bwMode="auto">
            <a:xfrm>
              <a:off x="38862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 bwMode="auto">
            <a:xfrm>
              <a:off x="39624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 bwMode="auto">
            <a:xfrm>
              <a:off x="41148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 bwMode="auto">
            <a:xfrm>
              <a:off x="4267200" y="40052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 bwMode="auto">
            <a:xfrm>
              <a:off x="40386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 bwMode="auto">
            <a:xfrm>
              <a:off x="41910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>
              <a:off x="2514600" y="3929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 bwMode="auto">
            <a:xfrm>
              <a:off x="2667000" y="3929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 bwMode="auto">
            <a:xfrm>
              <a:off x="2819400" y="3929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 bwMode="auto">
            <a:xfrm>
              <a:off x="3886200" y="3929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 bwMode="auto">
            <a:xfrm>
              <a:off x="4038600" y="3929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 bwMode="auto">
            <a:xfrm>
              <a:off x="4191000" y="39290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 bwMode="auto">
            <a:xfrm>
              <a:off x="48768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 bwMode="auto">
            <a:xfrm>
              <a:off x="50292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 bwMode="auto">
            <a:xfrm>
              <a:off x="51816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 bwMode="auto">
            <a:xfrm>
              <a:off x="56388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 bwMode="auto">
            <a:xfrm>
              <a:off x="57912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 bwMode="auto">
            <a:xfrm>
              <a:off x="5943600" y="4081462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181" idx="3"/>
            </p:cNvCxnSpPr>
            <p:nvPr/>
          </p:nvCxnSpPr>
          <p:spPr bwMode="auto">
            <a:xfrm>
              <a:off x="3048000" y="4233862"/>
              <a:ext cx="381000" cy="381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19" idx="1"/>
            </p:cNvCxnSpPr>
            <p:nvPr/>
          </p:nvCxnSpPr>
          <p:spPr bwMode="auto">
            <a:xfrm rot="10800000" flipV="1">
              <a:off x="3429000" y="4233862"/>
              <a:ext cx="457200" cy="3810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954212" y="2922588"/>
            <a:ext cx="6454776" cy="506412"/>
            <a:chOff x="1954212" y="2740025"/>
            <a:chExt cx="6454776" cy="506412"/>
          </a:xfrm>
        </p:grpSpPr>
        <p:grpSp>
          <p:nvGrpSpPr>
            <p:cNvPr id="106" name="Group 105"/>
            <p:cNvGrpSpPr/>
            <p:nvPr/>
          </p:nvGrpSpPr>
          <p:grpSpPr>
            <a:xfrm>
              <a:off x="1954212" y="2740025"/>
              <a:ext cx="6454776" cy="427037"/>
              <a:chOff x="2819400" y="2740025"/>
              <a:chExt cx="6454776" cy="427037"/>
            </a:xfrm>
          </p:grpSpPr>
          <p:cxnSp>
            <p:nvCxnSpPr>
              <p:cNvPr id="36" name="Straight Arrow Connector 35"/>
              <p:cNvCxnSpPr/>
              <p:nvPr/>
            </p:nvCxnSpPr>
            <p:spPr bwMode="auto">
              <a:xfrm rot="5400000">
                <a:off x="4485482" y="2932906"/>
                <a:ext cx="2286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2819400" y="30908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3048000" y="30908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3276600" y="30908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3505200" y="30908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3733800" y="30908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3962400" y="30908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2971800" y="31670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3200400" y="31670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3429000" y="31670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3657600" y="31670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3886200" y="31670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4114800" y="31670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9" name="Rectangle 162"/>
              <p:cNvSpPr>
                <a:spLocks noChangeArrowheads="1"/>
              </p:cNvSpPr>
              <p:nvPr/>
            </p:nvSpPr>
            <p:spPr bwMode="auto">
              <a:xfrm>
                <a:off x="6884988" y="2740025"/>
                <a:ext cx="2389188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Lucida Sans Unicode" pitchFamily="34" charset="0"/>
                  </a:rPr>
                  <a:t>Sequence fragment ends 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4316412" y="3094037"/>
              <a:ext cx="1371600" cy="152400"/>
              <a:chOff x="2819400" y="3090862"/>
              <a:chExt cx="1371600" cy="152400"/>
            </a:xfrm>
          </p:grpSpPr>
          <p:cxnSp>
            <p:nvCxnSpPr>
              <p:cNvPr id="144" name="Straight Connector 143"/>
              <p:cNvCxnSpPr/>
              <p:nvPr/>
            </p:nvCxnSpPr>
            <p:spPr bwMode="auto">
              <a:xfrm>
                <a:off x="2819400" y="30908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3048000" y="30908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 bwMode="auto">
              <a:xfrm>
                <a:off x="3276600" y="30908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3505200" y="30908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3733800" y="30908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 bwMode="auto">
              <a:xfrm>
                <a:off x="3962400" y="30908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 bwMode="auto">
              <a:xfrm>
                <a:off x="2971800" y="31670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3200400" y="31670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3429000" y="31670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auto">
              <a:xfrm>
                <a:off x="3657600" y="31670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3886200" y="31670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4114800" y="31670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2819400" y="32432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3048000" y="32432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3276600" y="32432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auto">
              <a:xfrm>
                <a:off x="3505200" y="32432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 bwMode="auto">
              <a:xfrm>
                <a:off x="3733800" y="32432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 bwMode="auto">
              <a:xfrm>
                <a:off x="3962400" y="3243262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Box 5"/>
          <p:cNvSpPr txBox="1"/>
          <p:nvPr/>
        </p:nvSpPr>
        <p:spPr>
          <a:xfrm>
            <a:off x="1399618" y="129540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Algerian" pitchFamily="82" charset="0"/>
              </a:rPr>
              <a:t>H0</a:t>
            </a:r>
            <a:endParaRPr lang="en-US" sz="2400" dirty="0">
              <a:solidFill>
                <a:srgbClr val="FF00FF"/>
              </a:solidFill>
              <a:latin typeface="Algerian" pitchFamily="82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3886200" y="129540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99FF"/>
                </a:solidFill>
                <a:latin typeface="Algerian" pitchFamily="82" charset="0"/>
              </a:rPr>
              <a:t>H1</a:t>
            </a:r>
            <a:endParaRPr lang="en-US" sz="2400" dirty="0">
              <a:solidFill>
                <a:srgbClr val="3399FF"/>
              </a:solidFill>
              <a:latin typeface="Algerian" pitchFamily="82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6200" y="374546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Algerian" pitchFamily="82" charset="0"/>
              </a:rPr>
              <a:t>H0</a:t>
            </a:r>
            <a:endParaRPr lang="en-US" sz="2400" dirty="0">
              <a:solidFill>
                <a:srgbClr val="FF00FF"/>
              </a:solidFill>
              <a:latin typeface="Algerian" pitchFamily="82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4267200" y="3745468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99FF"/>
                </a:solidFill>
                <a:latin typeface="Algerian" pitchFamily="82" charset="0"/>
              </a:rPr>
              <a:t>H1</a:t>
            </a:r>
            <a:endParaRPr lang="en-US" sz="2400" dirty="0">
              <a:solidFill>
                <a:srgbClr val="3399FF"/>
              </a:solidFill>
              <a:latin typeface="Algerian" pitchFamily="82" charset="0"/>
            </a:endParaRPr>
          </a:p>
        </p:txBody>
      </p:sp>
      <p:graphicFrame>
        <p:nvGraphicFramePr>
          <p:cNvPr id="292" name="Chart 2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6794577"/>
              </p:ext>
            </p:extLst>
          </p:nvPr>
        </p:nvGraphicFramePr>
        <p:xfrm>
          <a:off x="941388" y="5264599"/>
          <a:ext cx="2259012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3" name="Chart 2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3442008"/>
              </p:ext>
            </p:extLst>
          </p:nvPr>
        </p:nvGraphicFramePr>
        <p:xfrm>
          <a:off x="4184133" y="5257800"/>
          <a:ext cx="2274887" cy="129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221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Gregg et al., 2010 : parent-of-origin effect in hybrids of inbred mouse strains with known diploid genome</a:t>
            </a:r>
          </a:p>
          <a:p>
            <a:r>
              <a:rPr lang="en-US" sz="2400" dirty="0"/>
              <a:t>McManus et al., 2010 :  </a:t>
            </a:r>
            <a:r>
              <a:rPr lang="en-US" sz="2400" dirty="0" err="1"/>
              <a:t>cis</a:t>
            </a:r>
            <a:r>
              <a:rPr lang="en-US" sz="2400" dirty="0"/>
              <a:t>- and trans-regulatory effects in hybrids of drosophila species with known diploid genome</a:t>
            </a:r>
          </a:p>
          <a:p>
            <a:r>
              <a:rPr lang="en-US" sz="2400" dirty="0"/>
              <a:t>Heap et al., 2010 : allelic expression imbalance in human </a:t>
            </a:r>
            <a:r>
              <a:rPr lang="en-US" sz="2400" dirty="0" smtClean="0"/>
              <a:t>by </a:t>
            </a:r>
            <a:r>
              <a:rPr lang="en-US" sz="2400" dirty="0"/>
              <a:t>simple alleles coverage analysis for heterozygous SNP sites within transcripts</a:t>
            </a:r>
          </a:p>
          <a:p>
            <a:r>
              <a:rPr lang="en-US" sz="2400" dirty="0" err="1"/>
              <a:t>Turro</a:t>
            </a:r>
            <a:r>
              <a:rPr lang="en-US" sz="2400" dirty="0"/>
              <a:t> et al., 2011 : allele specific isoform expression through SNP calling and diploid </a:t>
            </a:r>
            <a:r>
              <a:rPr lang="en-US" sz="2400" dirty="0" err="1" smtClean="0"/>
              <a:t>transcriptome</a:t>
            </a:r>
            <a:r>
              <a:rPr lang="en-US" sz="2400" dirty="0" smtClean="0"/>
              <a:t> construction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884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PhASE</a:t>
            </a:r>
            <a:r>
              <a:rPr lang="en-US" dirty="0" smtClean="0"/>
              <a:t>: ASIE from RNA-</a:t>
            </a:r>
            <a:r>
              <a:rPr lang="en-US" dirty="0" err="1" smtClean="0"/>
              <a:t>Seq</a:t>
            </a:r>
            <a:r>
              <a:rPr lang="en-US" dirty="0" smtClean="0"/>
              <a:t> Reads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0" y="1150810"/>
            <a:ext cx="6743240" cy="5402390"/>
            <a:chOff x="990600" y="1150810"/>
            <a:chExt cx="6743240" cy="5402390"/>
          </a:xfrm>
        </p:grpSpPr>
        <p:grpSp>
          <p:nvGrpSpPr>
            <p:cNvPr id="3" name="Group 2"/>
            <p:cNvGrpSpPr/>
            <p:nvPr/>
          </p:nvGrpSpPr>
          <p:grpSpPr>
            <a:xfrm>
              <a:off x="990600" y="1150810"/>
              <a:ext cx="6716839" cy="5402390"/>
              <a:chOff x="990600" y="1150810"/>
              <a:chExt cx="6716839" cy="5402390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150810"/>
                <a:ext cx="6716839" cy="5402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1419430"/>
                <a:ext cx="1876425" cy="266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6050" y="1533730"/>
                <a:ext cx="971550" cy="504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1219200" y="4465510"/>
                <a:ext cx="299936" cy="258890"/>
                <a:chOff x="1447800" y="4531980"/>
                <a:chExt cx="299936" cy="25889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447800" y="4573619"/>
                  <a:ext cx="299936" cy="217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Down Arrow 9"/>
                <p:cNvSpPr/>
                <p:nvPr/>
              </p:nvSpPr>
              <p:spPr>
                <a:xfrm>
                  <a:off x="1595336" y="4531980"/>
                  <a:ext cx="152400" cy="258890"/>
                </a:xfrm>
                <a:prstGeom prst="downArrow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765" y="3751135"/>
              <a:ext cx="981075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149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Phasing SNVs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95300" y="1600200"/>
            <a:ext cx="8153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RefHap</a:t>
            </a:r>
            <a:endParaRPr lang="en-US" dirty="0"/>
          </a:p>
          <a:p>
            <a:pPr lvl="1"/>
            <a:r>
              <a:rPr lang="en-US" dirty="0"/>
              <a:t>Assigns a score to each pair of reads based on their common allele calls</a:t>
            </a:r>
          </a:p>
          <a:p>
            <a:pPr lvl="1"/>
            <a:r>
              <a:rPr lang="en-US" dirty="0"/>
              <a:t>Build a graph where reads are nodes and scores are edges</a:t>
            </a:r>
          </a:p>
          <a:p>
            <a:pPr lvl="1"/>
            <a:r>
              <a:rPr lang="en-US" dirty="0"/>
              <a:t>Finds a cut </a:t>
            </a:r>
            <a:r>
              <a:rPr lang="en-US" dirty="0" smtClean="0"/>
              <a:t>that </a:t>
            </a:r>
            <a:r>
              <a:rPr lang="en-US" dirty="0"/>
              <a:t>maximizes </a:t>
            </a:r>
            <a:r>
              <a:rPr lang="en-US" dirty="0" smtClean="0"/>
              <a:t>an </a:t>
            </a:r>
            <a:r>
              <a:rPr lang="en-US" dirty="0"/>
              <a:t>objective function and use to build haplotypes</a:t>
            </a:r>
          </a:p>
          <a:p>
            <a:r>
              <a:rPr lang="en-US" dirty="0"/>
              <a:t>Coverage Based Phasing</a:t>
            </a:r>
          </a:p>
          <a:p>
            <a:pPr lvl="1"/>
            <a:r>
              <a:rPr lang="en-US" dirty="0"/>
              <a:t>Phases SNVs not phased by </a:t>
            </a:r>
            <a:r>
              <a:rPr lang="en-US" dirty="0" err="1"/>
              <a:t>RefHap</a:t>
            </a:r>
            <a:r>
              <a:rPr lang="en-US" dirty="0"/>
              <a:t> (no read evidence) and connects blocks of phased SNVs </a:t>
            </a:r>
          </a:p>
          <a:p>
            <a:pPr lvl="1"/>
            <a:r>
              <a:rPr lang="en-US" dirty="0"/>
              <a:t>For two successive heterozygous SNVs </a:t>
            </a:r>
            <a:r>
              <a:rPr lang="en-US" dirty="0" err="1"/>
              <a:t>i</a:t>
            </a:r>
            <a:r>
              <a:rPr lang="en-US" dirty="0"/>
              <a:t> and j, the i's allele with highest coverage is paired with j's allele with highest coverage in the same haplotype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151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90" indent="-571500"/>
            <a:r>
              <a:rPr lang="en-US" sz="2800" dirty="0" smtClean="0"/>
              <a:t>Whole brain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Data - Sanger Institute Mouse Genomes Project</a:t>
            </a:r>
          </a:p>
          <a:p>
            <a:pPr marL="720090" indent="-571500"/>
            <a:r>
              <a:rPr lang="en-US" sz="2800" dirty="0" smtClean="0"/>
              <a:t>Synthetic hybrids with different levels of </a:t>
            </a:r>
            <a:r>
              <a:rPr lang="en-US" sz="2800" dirty="0" err="1" smtClean="0"/>
              <a:t>heterozygosity</a:t>
            </a:r>
            <a:r>
              <a:rPr lang="en-US" sz="2800" dirty="0" smtClean="0"/>
              <a:t> generated by pooling reads from C57/BL6 and four other strains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9118041"/>
              </p:ext>
            </p:extLst>
          </p:nvPr>
        </p:nvGraphicFramePr>
        <p:xfrm>
          <a:off x="1676400" y="4114800"/>
          <a:ext cx="5988050" cy="2057400"/>
        </p:xfrm>
        <a:graphic>
          <a:graphicData uri="http://schemas.openxmlformats.org/presentationml/2006/ole">
            <p:oleObj spid="_x0000_s10254" name="Worksheet" r:id="rId3" imgW="4657830" imgH="1600166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319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</a:t>
            </a:r>
            <a:r>
              <a:rPr lang="en-US" b="1" dirty="0" smtClean="0"/>
              <a:t> </a:t>
            </a:r>
            <a:r>
              <a:rPr lang="en-US" dirty="0"/>
              <a:t>hybrids read statistics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6102656"/>
              </p:ext>
            </p:extLst>
          </p:nvPr>
        </p:nvGraphicFramePr>
        <p:xfrm>
          <a:off x="609600" y="1600200"/>
          <a:ext cx="7993062" cy="3887787"/>
        </p:xfrm>
        <a:graphic>
          <a:graphicData uri="http://schemas.openxmlformats.org/presentationml/2006/ole">
            <p:oleObj spid="_x0000_s11278" name="Worksheet" r:id="rId3" imgW="6114971" imgH="2981416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6817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1"/>
            <a:ext cx="8229600" cy="152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Correlation between FPKM values, for alleles in C57BLxAJ synthetic hybrid </a:t>
            </a:r>
            <a:r>
              <a:rPr lang="en-US" sz="2800" dirty="0" err="1" smtClean="0"/>
              <a:t>vs</a:t>
            </a:r>
            <a:r>
              <a:rPr lang="en-US" sz="2800" dirty="0" smtClean="0"/>
              <a:t> corresponding separate strains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17" b="17722"/>
          <a:stretch/>
        </p:blipFill>
        <p:spPr>
          <a:xfrm>
            <a:off x="266700" y="1402080"/>
            <a:ext cx="8610600" cy="3017520"/>
          </a:xfrm>
          <a:prstGeom prst="rect">
            <a:avLst/>
          </a:prstGeom>
        </p:spPr>
      </p:pic>
      <p:sp>
        <p:nvSpPr>
          <p:cNvPr id="5" name="TextBox 192"/>
          <p:cNvSpPr txBox="1"/>
          <p:nvPr/>
        </p:nvSpPr>
        <p:spPr>
          <a:xfrm>
            <a:off x="717092" y="1932801"/>
            <a:ext cx="697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R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= 0.73</a:t>
            </a:r>
            <a:endParaRPr lang="en-US" sz="1200" dirty="0"/>
          </a:p>
        </p:txBody>
      </p:sp>
      <p:sp>
        <p:nvSpPr>
          <p:cNvPr id="6" name="TextBox 193"/>
          <p:cNvSpPr txBox="1"/>
          <p:nvPr/>
        </p:nvSpPr>
        <p:spPr>
          <a:xfrm>
            <a:off x="4735372" y="1905000"/>
            <a:ext cx="697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R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= 0.81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70851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Plugins developed and available on </a:t>
            </a:r>
            <a:r>
              <a:rPr lang="en-US" dirty="0"/>
              <a:t>the Torrent Browser Plugin </a:t>
            </a:r>
            <a:r>
              <a:rPr lang="en-US" dirty="0" smtClean="0"/>
              <a:t>Store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IsoEM</a:t>
            </a:r>
            <a:r>
              <a:rPr lang="en-US" dirty="0" smtClean="0"/>
              <a:t> plugin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SNVQ plugin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Ongoing </a:t>
            </a:r>
            <a:r>
              <a:rPr lang="en-US" dirty="0"/>
              <a:t>work on </a:t>
            </a:r>
            <a:r>
              <a:rPr lang="en-US" dirty="0" err="1"/>
              <a:t>transcriptome</a:t>
            </a:r>
            <a:r>
              <a:rPr lang="en-US" dirty="0"/>
              <a:t> </a:t>
            </a:r>
            <a:r>
              <a:rPr lang="en-US" dirty="0" smtClean="0"/>
              <a:t>analysis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RNA-</a:t>
            </a:r>
            <a:r>
              <a:rPr lang="en-US" dirty="0" err="1" smtClean="0"/>
              <a:t>PhASE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err="1"/>
              <a:t>Transcriptome</a:t>
            </a:r>
            <a:r>
              <a:rPr lang="en-US" dirty="0"/>
              <a:t> reconstruction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Ongoing </a:t>
            </a:r>
            <a:r>
              <a:rPr lang="en-US" dirty="0"/>
              <a:t>work on </a:t>
            </a:r>
            <a:r>
              <a:rPr lang="en-US" dirty="0" err="1"/>
              <a:t>quasispecies</a:t>
            </a:r>
            <a:r>
              <a:rPr lang="en-US" dirty="0"/>
              <a:t> </a:t>
            </a:r>
            <a:r>
              <a:rPr lang="en-US" dirty="0" smtClean="0"/>
              <a:t>reconstruction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Reconstruction from shotgun reads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Amplicon</a:t>
            </a:r>
            <a:r>
              <a:rPr lang="en-US" dirty="0" smtClean="0"/>
              <a:t> error correction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Reconstruction from </a:t>
            </a:r>
            <a:r>
              <a:rPr lang="en-US" dirty="0" err="1" smtClean="0"/>
              <a:t>amplicons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03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Correlation between FPKM values, for each strain, inferred from the separate strain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 reads vs. the pooled reads of the two strains (synthetic hybrid)</a:t>
            </a:r>
          </a:p>
          <a:p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780902"/>
            <a:ext cx="6392896" cy="18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9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2041842"/>
              </p:ext>
            </p:extLst>
          </p:nvPr>
        </p:nvGraphicFramePr>
        <p:xfrm>
          <a:off x="76200" y="1676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5742802"/>
              </p:ext>
            </p:extLst>
          </p:nvPr>
        </p:nvGraphicFramePr>
        <p:xfrm>
          <a:off x="4495800" y="1600200"/>
          <a:ext cx="4572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445014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Error Fractions at </a:t>
            </a:r>
            <a:r>
              <a:rPr lang="en-US" sz="2400" dirty="0" smtClean="0"/>
              <a:t>different </a:t>
            </a:r>
            <a:r>
              <a:rPr lang="en-US" sz="2400" dirty="0"/>
              <a:t>threshold </a:t>
            </a:r>
            <a:r>
              <a:rPr lang="en-US" sz="2400" dirty="0" smtClean="0"/>
              <a:t>values </a:t>
            </a:r>
            <a:r>
              <a:rPr lang="en-US" sz="2400" dirty="0"/>
              <a:t>for expression levels estimated for strains in synthetic hybrids vs. corresponding</a:t>
            </a:r>
          </a:p>
          <a:p>
            <a:r>
              <a:rPr lang="en-US" sz="2400" dirty="0"/>
              <a:t>separate strain</a:t>
            </a:r>
          </a:p>
        </p:txBody>
      </p:sp>
    </p:spTree>
    <p:extLst>
      <p:ext uri="{BB962C8B-B14F-4D97-AF65-F5344CB8AC3E}">
        <p14:creationId xmlns:p14="http://schemas.microsoft.com/office/powerpoint/2010/main" xmlns="" val="20758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PhASE</a:t>
            </a:r>
            <a:r>
              <a:rPr lang="en-US" dirty="0" smtClean="0"/>
              <a:t>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RNA-</a:t>
            </a:r>
            <a:r>
              <a:rPr lang="en-US" dirty="0" err="1"/>
              <a:t>PhASE</a:t>
            </a:r>
            <a:r>
              <a:rPr lang="en-US" dirty="0"/>
              <a:t> addresses limitations of existing ASE methods</a:t>
            </a:r>
          </a:p>
          <a:p>
            <a:pPr lvl="1"/>
            <a:r>
              <a:rPr lang="en-US" dirty="0"/>
              <a:t>Does not require availability of diploid genome/</a:t>
            </a:r>
            <a:r>
              <a:rPr lang="en-US" dirty="0" err="1"/>
              <a:t>transcriptome</a:t>
            </a:r>
            <a:endParaRPr lang="en-US" dirty="0"/>
          </a:p>
          <a:p>
            <a:pPr lvl="1"/>
            <a:r>
              <a:rPr lang="en-US" dirty="0"/>
              <a:t>Mapping the reads against the diploid </a:t>
            </a:r>
            <a:r>
              <a:rPr lang="en-US" dirty="0" err="1"/>
              <a:t>transcriptome</a:t>
            </a:r>
            <a:r>
              <a:rPr lang="en-US" dirty="0"/>
              <a:t> reconstructed on-the-fly resolves bias towards reference </a:t>
            </a:r>
            <a:r>
              <a:rPr lang="en-US" dirty="0" smtClean="0"/>
              <a:t>alleles</a:t>
            </a:r>
            <a:endParaRPr lang="en-US" dirty="0"/>
          </a:p>
          <a:p>
            <a:pPr lvl="1"/>
            <a:r>
              <a:rPr lang="en-US" dirty="0"/>
              <a:t>EM model improves inference accuracy by using all reads, including those that map to more than one isoform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8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Torrent Browser Plugin for RNA-</a:t>
            </a:r>
            <a:r>
              <a:rPr lang="en-US" dirty="0" err="1" smtClean="0"/>
              <a:t>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1: Incorporate all modules (SNVQ, </a:t>
            </a:r>
            <a:r>
              <a:rPr lang="en-US" dirty="0" err="1" smtClean="0"/>
              <a:t>IsoEM</a:t>
            </a:r>
            <a:r>
              <a:rPr lang="en-US" dirty="0" smtClean="0"/>
              <a:t>, </a:t>
            </a:r>
            <a:r>
              <a:rPr lang="en-US" dirty="0" err="1" smtClean="0"/>
              <a:t>RefHap</a:t>
            </a:r>
            <a:r>
              <a:rPr lang="en-US" dirty="0" smtClean="0"/>
              <a:t>) inside one plugin</a:t>
            </a:r>
          </a:p>
          <a:p>
            <a:r>
              <a:rPr lang="en-US" dirty="0" smtClean="0"/>
              <a:t>Option2: Incorporate existing plugins into a pipeline.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Would this be possible in the future?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3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Plugins developed and available 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Torrent Browser Plugin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Store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IsoEM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plugin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SNVQ plugin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Ongoing </a:t>
            </a:r>
            <a:r>
              <a:rPr lang="en-US" dirty="0"/>
              <a:t>work on </a:t>
            </a:r>
            <a:r>
              <a:rPr lang="en-US" dirty="0" err="1"/>
              <a:t>transcriptome</a:t>
            </a:r>
            <a:r>
              <a:rPr lang="en-US" dirty="0"/>
              <a:t> </a:t>
            </a:r>
            <a:r>
              <a:rPr lang="en-US" dirty="0" smtClean="0"/>
              <a:t>analysis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RNA-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PhASE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Transcriptome</a:t>
            </a:r>
            <a:r>
              <a:rPr lang="en-US" dirty="0" smtClean="0"/>
              <a:t> reconstruction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Ongoing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 on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quasispecies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reconstruction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Reconstruction from shotgun reads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Amplicon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error correction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Reconstruction from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amplicons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Transcriptome</a:t>
            </a:r>
            <a:r>
              <a:rPr lang="en-US" dirty="0" smtClean="0"/>
              <a:t>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/>
              <a:t>Given partial or incomplete </a:t>
            </a:r>
            <a:r>
              <a:rPr lang="en-US" dirty="0" smtClean="0"/>
              <a:t>information about </a:t>
            </a:r>
            <a:r>
              <a:rPr lang="en-US" dirty="0"/>
              <a:t>something, use that information </a:t>
            </a:r>
            <a:r>
              <a:rPr lang="en-US" dirty="0" smtClean="0"/>
              <a:t>to make </a:t>
            </a:r>
            <a:r>
              <a:rPr lang="en-US" dirty="0"/>
              <a:t>an informed guess about the </a:t>
            </a:r>
            <a:r>
              <a:rPr lang="en-US" dirty="0" smtClean="0"/>
              <a:t>missing or </a:t>
            </a:r>
            <a:r>
              <a:rPr lang="en-US" dirty="0"/>
              <a:t>unknown data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32B2-27CF-4F15-BBF8-DF384C9CA68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1682" name="AutoShape 2" descr="https://mail-attachment.googleusercontent.com/attachment/u/0/?ui=2&amp;ik=cff1ef727c&amp;view=att&amp;th=136850d88ad418a2&amp;attid=0.1&amp;disp=inline&amp;realattid=f_h0ohwbku0&amp;safe=1&amp;zw&amp;saduie=AG9B_P9P5kM0JZjcEmBt5i4v_KXu&amp;sadet=1333672175272&amp;sads=25o5M7AQoENsKhT5nHoefmPZgt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017" y="3733800"/>
            <a:ext cx="6580183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6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Transcriptome</a:t>
            </a:r>
            <a:r>
              <a:rPr lang="en-US" dirty="0" smtClean="0"/>
              <a:t> Reconstruction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GIR : Genome-independent reconstruction (</a:t>
            </a:r>
            <a:r>
              <a:rPr lang="en-US" sz="2800" i="1" dirty="0" smtClean="0"/>
              <a:t>de novo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k-</a:t>
            </a:r>
            <a:r>
              <a:rPr lang="en-US" sz="2400" dirty="0" err="1" smtClean="0"/>
              <a:t>mer</a:t>
            </a:r>
            <a:r>
              <a:rPr lang="en-US" sz="2400" dirty="0" smtClean="0"/>
              <a:t> graph </a:t>
            </a:r>
          </a:p>
          <a:p>
            <a:r>
              <a:rPr lang="en-US" sz="2800" dirty="0" smtClean="0"/>
              <a:t>GGR : Genome-guided reconstruction (</a:t>
            </a:r>
            <a:r>
              <a:rPr lang="en-US" sz="2800" i="1" dirty="0" err="1" smtClean="0"/>
              <a:t>ab</a:t>
            </a:r>
            <a:r>
              <a:rPr lang="en-US" sz="2800" i="1" dirty="0" smtClean="0"/>
              <a:t> initio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Spliced read mapping </a:t>
            </a:r>
          </a:p>
          <a:p>
            <a:pPr lvl="1"/>
            <a:r>
              <a:rPr lang="en-US" sz="2400" dirty="0" err="1" smtClean="0"/>
              <a:t>Exon</a:t>
            </a:r>
            <a:r>
              <a:rPr lang="en-US" sz="2400" dirty="0" smtClean="0"/>
              <a:t> identification</a:t>
            </a:r>
          </a:p>
          <a:p>
            <a:r>
              <a:rPr lang="en-US" sz="2800" dirty="0" smtClean="0"/>
              <a:t>AGR : Annotation-guided reconstruction</a:t>
            </a:r>
          </a:p>
          <a:p>
            <a:pPr lvl="1"/>
            <a:r>
              <a:rPr lang="en-US" sz="2400" dirty="0" smtClean="0"/>
              <a:t>Use existing annotation (known transcripts) </a:t>
            </a:r>
          </a:p>
          <a:p>
            <a:pPr lvl="1"/>
            <a:r>
              <a:rPr lang="en-US" sz="2400" dirty="0" smtClean="0"/>
              <a:t>Focus on discovering novel transcripts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32B2-27CF-4F15-BBF8-DF384C9CA68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9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6324600" cy="581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GGR </a:t>
            </a:r>
            <a:r>
              <a:rPr lang="en-US" dirty="0" err="1" smtClean="0"/>
              <a:t>vs</a:t>
            </a:r>
            <a:r>
              <a:rPr lang="en-US" dirty="0" smtClean="0"/>
              <a:t> GIR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32B2-27CF-4F15-BBF8-DF384C9CA68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4770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Garber, </a:t>
            </a:r>
            <a:r>
              <a:rPr lang="en-US" sz="1200" dirty="0"/>
              <a:t>M. </a:t>
            </a:r>
            <a:r>
              <a:rPr lang="en-US" sz="1200" i="1" dirty="0"/>
              <a:t>et al. </a:t>
            </a:r>
            <a:r>
              <a:rPr lang="en-US" sz="1200" i="1" dirty="0" smtClean="0"/>
              <a:t>Nat</a:t>
            </a:r>
            <a:r>
              <a:rPr lang="en-US" sz="1200" i="1" dirty="0"/>
              <a:t>. </a:t>
            </a:r>
            <a:r>
              <a:rPr lang="en-US" sz="1200" i="1" dirty="0" err="1"/>
              <a:t>Biotechnol</a:t>
            </a:r>
            <a:r>
              <a:rPr lang="en-US" sz="1200" i="1" dirty="0"/>
              <a:t>. </a:t>
            </a:r>
            <a:r>
              <a:rPr lang="en-US" sz="1200" dirty="0" smtClean="0"/>
              <a:t>June 2011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3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 approaches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GIR</a:t>
            </a:r>
          </a:p>
          <a:p>
            <a:pPr lvl="1"/>
            <a:r>
              <a:rPr lang="en-US" dirty="0" smtClean="0"/>
              <a:t>Trinity(2011), Velvet(2008), </a:t>
            </a:r>
            <a:r>
              <a:rPr lang="en-US" dirty="0" err="1" smtClean="0"/>
              <a:t>TransABySS</a:t>
            </a:r>
            <a:r>
              <a:rPr lang="en-US" dirty="0" smtClean="0"/>
              <a:t>(2008)</a:t>
            </a:r>
          </a:p>
          <a:p>
            <a:pPr lvl="2"/>
            <a:r>
              <a:rPr lang="en-US" dirty="0" smtClean="0"/>
              <a:t>de </a:t>
            </a:r>
            <a:r>
              <a:rPr lang="en-US" dirty="0" err="1" smtClean="0"/>
              <a:t>Brujin</a:t>
            </a:r>
            <a:r>
              <a:rPr lang="en-US" dirty="0" smtClean="0"/>
              <a:t> k-</a:t>
            </a:r>
            <a:r>
              <a:rPr lang="en-US" dirty="0" err="1" smtClean="0"/>
              <a:t>mer</a:t>
            </a:r>
            <a:r>
              <a:rPr lang="en-US" dirty="0" smtClean="0"/>
              <a:t> graph</a:t>
            </a:r>
          </a:p>
          <a:p>
            <a:r>
              <a:rPr lang="en-US" dirty="0" smtClean="0"/>
              <a:t>GGR</a:t>
            </a:r>
          </a:p>
          <a:p>
            <a:pPr lvl="1"/>
            <a:r>
              <a:rPr lang="en-US" dirty="0" smtClean="0"/>
              <a:t>Scripture(2010)</a:t>
            </a:r>
          </a:p>
          <a:p>
            <a:pPr lvl="2"/>
            <a:r>
              <a:rPr lang="en-US" dirty="0" smtClean="0"/>
              <a:t>Reports “all” transcripts</a:t>
            </a:r>
          </a:p>
          <a:p>
            <a:pPr lvl="1"/>
            <a:r>
              <a:rPr lang="en-US" dirty="0" smtClean="0"/>
              <a:t>Cufflinks(2010), </a:t>
            </a:r>
            <a:r>
              <a:rPr lang="en-US" dirty="0" err="1" smtClean="0"/>
              <a:t>IsoLasso</a:t>
            </a:r>
            <a:r>
              <a:rPr lang="en-US" dirty="0" smtClean="0"/>
              <a:t>(2011), SLIDE(2012)</a:t>
            </a:r>
          </a:p>
          <a:p>
            <a:pPr lvl="2"/>
            <a:r>
              <a:rPr lang="en-US" dirty="0" smtClean="0"/>
              <a:t>Minimizes set of transcripts explaining reads</a:t>
            </a:r>
          </a:p>
          <a:p>
            <a:r>
              <a:rPr lang="en-US" dirty="0" smtClean="0"/>
              <a:t>AGR</a:t>
            </a:r>
          </a:p>
          <a:p>
            <a:pPr lvl="1"/>
            <a:r>
              <a:rPr lang="en-US" dirty="0" smtClean="0"/>
              <a:t>RABT(2011)</a:t>
            </a:r>
          </a:p>
          <a:p>
            <a:pPr lvl="2"/>
            <a:r>
              <a:rPr lang="en-US" dirty="0" smtClean="0"/>
              <a:t>Simulate reads from annotated transcripts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32B2-27CF-4F15-BBF8-DF384C9CA68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54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Annotation-guided reconstruction</a:t>
            </a:r>
          </a:p>
          <a:p>
            <a:pPr lvl="1"/>
            <a:r>
              <a:rPr lang="en-US" dirty="0" smtClean="0"/>
              <a:t>DRUT</a:t>
            </a:r>
          </a:p>
          <a:p>
            <a:r>
              <a:rPr lang="en-US" dirty="0" smtClean="0"/>
              <a:t>Genome-guided reconstruction</a:t>
            </a:r>
          </a:p>
          <a:p>
            <a:pPr lvl="1"/>
            <a:r>
              <a:rPr lang="en-US" dirty="0" smtClean="0"/>
              <a:t>TRIP(in progress)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1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Plugins developed and available on </a:t>
            </a:r>
            <a:r>
              <a:rPr lang="en-US" dirty="0"/>
              <a:t>the Torrent Browser Plugin </a:t>
            </a:r>
            <a:r>
              <a:rPr lang="en-US" dirty="0" smtClean="0"/>
              <a:t>Store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IsoEM</a:t>
            </a:r>
            <a:r>
              <a:rPr lang="en-US" dirty="0" smtClean="0"/>
              <a:t> plugin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SNVQ plugin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Ongoing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 on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transcriptome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RNA-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PhASE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Transcriptome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reconstruction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Ongoing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 on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quasispecies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reconstruction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Reconstruction from shotgun reads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 err="1" smtClean="0">
                <a:solidFill>
                  <a:schemeClr val="bg1">
                    <a:lumMod val="75000"/>
                  </a:schemeClr>
                </a:solidFill>
              </a:rPr>
              <a:t>Amplicon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 error correction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Reconstruction from </a:t>
            </a:r>
            <a:r>
              <a:rPr lang="en-US" sz="3200" dirty="0" err="1" smtClean="0">
                <a:solidFill>
                  <a:schemeClr val="bg1">
                    <a:lumMod val="75000"/>
                  </a:schemeClr>
                </a:solidFill>
              </a:rPr>
              <a:t>amplicons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3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Annotation-guided reconstruction</a:t>
            </a:r>
          </a:p>
          <a:p>
            <a:pPr lvl="1"/>
            <a:r>
              <a:rPr lang="en-US" dirty="0" smtClean="0"/>
              <a:t>DRUT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Genome-guided reconstruction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TRIP(in progress)</a:t>
            </a:r>
          </a:p>
        </p:txBody>
      </p:sp>
    </p:spTree>
    <p:extLst>
      <p:ext uri="{BB962C8B-B14F-4D97-AF65-F5344CB8AC3E}">
        <p14:creationId xmlns:p14="http://schemas.microsoft.com/office/powerpoint/2010/main" xmlns="" val="923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DRUT : </a:t>
            </a:r>
            <a:r>
              <a:rPr lang="en-US" b="1" dirty="0" smtClean="0"/>
              <a:t>D</a:t>
            </a:r>
            <a:r>
              <a:rPr lang="en-US" dirty="0" smtClean="0"/>
              <a:t>iscovery </a:t>
            </a:r>
            <a:r>
              <a:rPr lang="en-US" dirty="0"/>
              <a:t>and </a:t>
            </a:r>
            <a:r>
              <a:rPr lang="en-US" b="1" dirty="0"/>
              <a:t>R</a:t>
            </a:r>
            <a:r>
              <a:rPr lang="en-US" dirty="0"/>
              <a:t>econstruction of </a:t>
            </a:r>
            <a:r>
              <a:rPr lang="en-US" b="1" dirty="0" err="1" smtClean="0"/>
              <a:t>U</a:t>
            </a:r>
            <a:r>
              <a:rPr lang="en-US" dirty="0" err="1" smtClean="0"/>
              <a:t>nannotated</a:t>
            </a:r>
            <a:r>
              <a:rPr lang="en-US" dirty="0" smtClean="0"/>
              <a:t> </a:t>
            </a:r>
            <a:r>
              <a:rPr lang="en-US" b="1" dirty="0" smtClean="0"/>
              <a:t>T</a:t>
            </a:r>
            <a:r>
              <a:rPr lang="en-US" dirty="0" smtClean="0"/>
              <a:t>ranscripts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a) </a:t>
            </a:r>
            <a:r>
              <a:rPr lang="en-US" sz="2000" b="1" dirty="0" smtClean="0"/>
              <a:t>Map</a:t>
            </a:r>
            <a:r>
              <a:rPr lang="en-US" sz="2000" dirty="0" smtClean="0"/>
              <a:t> reads to annotated</a:t>
            </a:r>
          </a:p>
          <a:p>
            <a:pPr>
              <a:buNone/>
            </a:pPr>
            <a:r>
              <a:rPr lang="en-US" sz="2000" dirty="0" smtClean="0"/>
              <a:t>transcripts (using Bowtie)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b) </a:t>
            </a:r>
            <a:r>
              <a:rPr lang="en-US" sz="2000" b="1" dirty="0" err="1" smtClean="0"/>
              <a:t>eVTEM</a:t>
            </a:r>
            <a:r>
              <a:rPr lang="en-US" sz="2000" b="1" dirty="0" smtClean="0"/>
              <a:t>: </a:t>
            </a:r>
            <a:r>
              <a:rPr lang="en-US" sz="2000" dirty="0" smtClean="0"/>
              <a:t>Identify </a:t>
            </a:r>
            <a:r>
              <a:rPr lang="en-US" sz="2000" dirty="0" err="1" smtClean="0"/>
              <a:t>overexpressed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exons</a:t>
            </a:r>
            <a:r>
              <a:rPr lang="en-US" sz="2000" dirty="0" smtClean="0"/>
              <a:t> (possibly from </a:t>
            </a:r>
            <a:r>
              <a:rPr lang="en-US" sz="2000" dirty="0" err="1" smtClean="0"/>
              <a:t>unannotated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transcripts)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c) </a:t>
            </a:r>
            <a:r>
              <a:rPr lang="en-US" sz="2000" b="1" dirty="0" smtClean="0"/>
              <a:t>Assemble Transcripts </a:t>
            </a:r>
            <a:r>
              <a:rPr lang="en-US" sz="2000" dirty="0" smtClean="0"/>
              <a:t>(e.g., Cufflinks)</a:t>
            </a:r>
          </a:p>
          <a:p>
            <a:pPr>
              <a:buNone/>
            </a:pPr>
            <a:r>
              <a:rPr lang="en-US" sz="2000" dirty="0" smtClean="0"/>
              <a:t>using reads from “</a:t>
            </a:r>
            <a:r>
              <a:rPr lang="en-US" sz="2000" dirty="0" err="1" smtClean="0"/>
              <a:t>overexpressed</a:t>
            </a:r>
            <a:r>
              <a:rPr lang="en-US" sz="2000" dirty="0" smtClean="0"/>
              <a:t>” </a:t>
            </a:r>
            <a:r>
              <a:rPr lang="en-US" sz="2000" dirty="0" err="1" smtClean="0"/>
              <a:t>exons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and unmapped reads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d) </a:t>
            </a:r>
            <a:r>
              <a:rPr lang="en-US" sz="2000" b="1" dirty="0" smtClean="0"/>
              <a:t>Output: </a:t>
            </a:r>
            <a:r>
              <a:rPr lang="en-US" sz="2000" dirty="0" smtClean="0"/>
              <a:t>annotated transcripts + novel </a:t>
            </a:r>
          </a:p>
          <a:p>
            <a:pPr>
              <a:buNone/>
            </a:pPr>
            <a:r>
              <a:rPr lang="en-US" sz="2000" dirty="0" smtClean="0"/>
              <a:t>transcripts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32B2-27CF-4F15-BBF8-DF384C9CA684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5075237" y="1330325"/>
          <a:ext cx="3840163" cy="5375275"/>
        </p:xfrm>
        <a:graphic>
          <a:graphicData uri="http://schemas.openxmlformats.org/presentationml/2006/ole">
            <p:oleObj spid="_x0000_s13323" name="Visio" r:id="rId3" imgW="3533796" imgH="4946533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283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DRUT : PPV and Sensitivity 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60960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1800" dirty="0" smtClean="0"/>
              <a:t>in every gene 1 transcript is not annotated; 100bp single reads; 100x coverage</a:t>
            </a:r>
          </a:p>
          <a:p>
            <a:pPr marL="342900" lvl="1" indent="-342900" algn="ctr">
              <a:buFont typeface="Arial" pitchFamily="34" charset="0"/>
              <a:buChar char="•"/>
            </a:pPr>
            <a:endParaRPr lang="en-US" sz="2000" dirty="0" smtClean="0"/>
          </a:p>
          <a:p>
            <a:pPr algn="ctr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32B2-27CF-4F15-BBF8-DF384C9CA68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543947" cy="379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947" y="1600200"/>
            <a:ext cx="4492633" cy="379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438400" y="2514600"/>
          <a:ext cx="1600200" cy="594360"/>
        </p:xfrm>
        <a:graphic>
          <a:graphicData uri="http://schemas.openxmlformats.org/presentationml/2006/ole">
            <p:oleObj spid="_x0000_s14356" name="Equation" r:id="rId5" imgW="1066337" imgH="393529" progId="Equation.3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6934200" y="3048000"/>
          <a:ext cx="1600200" cy="608857"/>
        </p:xfrm>
        <a:graphic>
          <a:graphicData uri="http://schemas.openxmlformats.org/presentationml/2006/ole">
            <p:oleObj spid="_x0000_s14357" name="Equation" r:id="rId6" imgW="1040948" imgH="39352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819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Annotation-guided reconstruction</a:t>
            </a:r>
          </a:p>
          <a:p>
            <a:pPr lvl="1"/>
            <a:r>
              <a:rPr lang="en-US" dirty="0" smtClean="0"/>
              <a:t>DRUT</a:t>
            </a:r>
          </a:p>
          <a:p>
            <a:r>
              <a:rPr lang="en-US" dirty="0" smtClean="0"/>
              <a:t>Genome-guided reconstruction</a:t>
            </a:r>
          </a:p>
          <a:p>
            <a:pPr lvl="1"/>
            <a:r>
              <a:rPr lang="en-US" dirty="0" smtClean="0"/>
              <a:t>TRIP(in progress)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23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Annotation-guided reconstruction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DRUT</a:t>
            </a:r>
          </a:p>
          <a:p>
            <a:r>
              <a:rPr lang="en-US" dirty="0" smtClean="0"/>
              <a:t>Genome-guided reconstruction</a:t>
            </a:r>
          </a:p>
          <a:p>
            <a:pPr lvl="1"/>
            <a:r>
              <a:rPr lang="en-US" dirty="0" smtClean="0"/>
              <a:t>TRIP(in progress)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08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0" y="1206500"/>
            <a:ext cx="7060068" cy="51943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Read length is currently much shorter then transcripts length</a:t>
            </a:r>
          </a:p>
          <a:p>
            <a:endParaRPr lang="en-US" dirty="0" smtClean="0"/>
          </a:p>
          <a:p>
            <a:r>
              <a:rPr lang="en-US" dirty="0" smtClean="0"/>
              <a:t>Statistical reconstruction method </a:t>
            </a:r>
          </a:p>
          <a:p>
            <a:pPr lvl="1"/>
            <a:r>
              <a:rPr lang="en-US" dirty="0" smtClean="0"/>
              <a:t>fragment length distribution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32B2-27CF-4F15-BBF8-DF384C9CA68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1506" name="Picture 2" descr="http://staticulator.files.wordpress.com/2011/08/challe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1048416" cy="1355951"/>
          </a:xfrm>
          <a:prstGeom prst="rect">
            <a:avLst/>
          </a:prstGeom>
          <a:noFill/>
        </p:spPr>
      </p:pic>
      <p:pic>
        <p:nvPicPr>
          <p:cNvPr id="21508" name="Picture 4" descr="http://www.defensehelp.com/images/Solutions_web%20comp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1382940" cy="90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64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914400" y="57531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7620000" y="57531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4267200" y="57531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048000" y="57531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5486400" y="57531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99190" y="579120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sp>
        <p:nvSpPr>
          <p:cNvPr id="231" name="Rounded Rectangle 230"/>
          <p:cNvSpPr/>
          <p:nvPr/>
        </p:nvSpPr>
        <p:spPr>
          <a:xfrm>
            <a:off x="228600" y="3505200"/>
            <a:ext cx="8382000" cy="213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2" name="Group 13"/>
          <p:cNvGrpSpPr/>
          <p:nvPr/>
        </p:nvGrpSpPr>
        <p:grpSpPr>
          <a:xfrm>
            <a:off x="299190" y="2667000"/>
            <a:ext cx="7930410" cy="499765"/>
            <a:chOff x="299190" y="2667000"/>
            <a:chExt cx="7930410" cy="499765"/>
          </a:xfrm>
        </p:grpSpPr>
        <p:sp>
          <p:nvSpPr>
            <p:cNvPr id="233" name="Rectangle 232"/>
            <p:cNvSpPr/>
            <p:nvPr/>
          </p:nvSpPr>
          <p:spPr>
            <a:xfrm>
              <a:off x="914400" y="26670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7620000" y="26670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267200" y="26670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1981200" y="26670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048000" y="26670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553200" y="26670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5486400" y="26670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0" name="Straight Arrow Connector 239"/>
            <p:cNvCxnSpPr>
              <a:stCxn id="233" idx="3"/>
              <a:endCxn id="236" idx="1"/>
            </p:cNvCxnSpPr>
            <p:nvPr/>
          </p:nvCxnSpPr>
          <p:spPr>
            <a:xfrm>
              <a:off x="1524000" y="2857500"/>
              <a:ext cx="457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>
              <a:stCxn id="236" idx="3"/>
              <a:endCxn id="237" idx="1"/>
            </p:cNvCxnSpPr>
            <p:nvPr/>
          </p:nvCxnSpPr>
          <p:spPr>
            <a:xfrm>
              <a:off x="2590800" y="28575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stCxn id="237" idx="3"/>
              <a:endCxn id="235" idx="1"/>
            </p:cNvCxnSpPr>
            <p:nvPr/>
          </p:nvCxnSpPr>
          <p:spPr>
            <a:xfrm>
              <a:off x="3657600" y="28575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35" idx="3"/>
              <a:endCxn id="239" idx="1"/>
            </p:cNvCxnSpPr>
            <p:nvPr/>
          </p:nvCxnSpPr>
          <p:spPr>
            <a:xfrm>
              <a:off x="4876800" y="28575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stCxn id="239" idx="3"/>
              <a:endCxn id="238" idx="1"/>
            </p:cNvCxnSpPr>
            <p:nvPr/>
          </p:nvCxnSpPr>
          <p:spPr>
            <a:xfrm>
              <a:off x="6096000" y="28575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>
              <a:stCxn id="238" idx="3"/>
              <a:endCxn id="234" idx="1"/>
            </p:cNvCxnSpPr>
            <p:nvPr/>
          </p:nvCxnSpPr>
          <p:spPr>
            <a:xfrm>
              <a:off x="7162800" y="28575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Box 245"/>
            <p:cNvSpPr txBox="1"/>
            <p:nvPr/>
          </p:nvSpPr>
          <p:spPr>
            <a:xfrm>
              <a:off x="299190" y="2705100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:</a:t>
              </a:r>
              <a:endParaRPr lang="en-US" sz="2400" dirty="0"/>
            </a:p>
          </p:txBody>
        </p:sp>
      </p:grpSp>
      <p:grpSp>
        <p:nvGrpSpPr>
          <p:cNvPr id="247" name="Group 28"/>
          <p:cNvGrpSpPr/>
          <p:nvPr/>
        </p:nvGrpSpPr>
        <p:grpSpPr>
          <a:xfrm>
            <a:off x="299190" y="3657600"/>
            <a:ext cx="7930410" cy="800100"/>
            <a:chOff x="299190" y="3924300"/>
            <a:chExt cx="7930410" cy="800100"/>
          </a:xfrm>
        </p:grpSpPr>
        <p:sp>
          <p:nvSpPr>
            <p:cNvPr id="248" name="Rectangle 247"/>
            <p:cNvSpPr/>
            <p:nvPr/>
          </p:nvSpPr>
          <p:spPr>
            <a:xfrm>
              <a:off x="914400" y="39243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620000" y="39243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267200" y="39243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048000" y="39243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553200" y="39243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486400" y="39243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4" name="Straight Arrow Connector 253"/>
            <p:cNvCxnSpPr>
              <a:stCxn id="251" idx="3"/>
              <a:endCxn id="250" idx="1"/>
            </p:cNvCxnSpPr>
            <p:nvPr/>
          </p:nvCxnSpPr>
          <p:spPr>
            <a:xfrm>
              <a:off x="3657600" y="41148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50" idx="3"/>
              <a:endCxn id="253" idx="1"/>
            </p:cNvCxnSpPr>
            <p:nvPr/>
          </p:nvCxnSpPr>
          <p:spPr>
            <a:xfrm>
              <a:off x="4876800" y="41148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253" idx="3"/>
              <a:endCxn id="252" idx="1"/>
            </p:cNvCxnSpPr>
            <p:nvPr/>
          </p:nvCxnSpPr>
          <p:spPr>
            <a:xfrm>
              <a:off x="6096000" y="41148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>
              <a:stCxn id="252" idx="3"/>
              <a:endCxn id="249" idx="1"/>
            </p:cNvCxnSpPr>
            <p:nvPr/>
          </p:nvCxnSpPr>
          <p:spPr>
            <a:xfrm>
              <a:off x="7162800" y="41148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TextBox 257"/>
            <p:cNvSpPr txBox="1"/>
            <p:nvPr/>
          </p:nvSpPr>
          <p:spPr>
            <a:xfrm>
              <a:off x="299190" y="3962400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:</a:t>
              </a:r>
              <a:endParaRPr lang="en-US" sz="2400" dirty="0"/>
            </a:p>
          </p:txBody>
        </p:sp>
        <p:grpSp>
          <p:nvGrpSpPr>
            <p:cNvPr id="259" name="Group 258"/>
            <p:cNvGrpSpPr/>
            <p:nvPr/>
          </p:nvGrpSpPr>
          <p:grpSpPr>
            <a:xfrm>
              <a:off x="1219200" y="4343400"/>
              <a:ext cx="2134394" cy="381000"/>
              <a:chOff x="1219200" y="1371600"/>
              <a:chExt cx="2134394" cy="381000"/>
            </a:xfrm>
          </p:grpSpPr>
          <p:cxnSp>
            <p:nvCxnSpPr>
              <p:cNvPr id="260" name="Straight Connector 259"/>
              <p:cNvCxnSpPr/>
              <p:nvPr/>
            </p:nvCxnSpPr>
            <p:spPr>
              <a:xfrm>
                <a:off x="1219200" y="1371600"/>
                <a:ext cx="10668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flipV="1">
                <a:off x="2286000" y="1372394"/>
                <a:ext cx="1067594" cy="3802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2" name="Group 43"/>
          <p:cNvGrpSpPr/>
          <p:nvPr/>
        </p:nvGrpSpPr>
        <p:grpSpPr>
          <a:xfrm>
            <a:off x="299190" y="4724400"/>
            <a:ext cx="7930410" cy="1106488"/>
            <a:chOff x="299190" y="4838700"/>
            <a:chExt cx="7930410" cy="1106488"/>
          </a:xfrm>
        </p:grpSpPr>
        <p:sp>
          <p:nvSpPr>
            <p:cNvPr id="263" name="Rectangle 262"/>
            <p:cNvSpPr/>
            <p:nvPr/>
          </p:nvSpPr>
          <p:spPr>
            <a:xfrm>
              <a:off x="914400" y="48387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620000" y="48387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267200" y="48387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981200" y="48387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3048000" y="48387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5486400" y="48387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69" name="Straight Arrow Connector 268"/>
            <p:cNvCxnSpPr>
              <a:stCxn id="263" idx="3"/>
              <a:endCxn id="266" idx="1"/>
            </p:cNvCxnSpPr>
            <p:nvPr/>
          </p:nvCxnSpPr>
          <p:spPr>
            <a:xfrm>
              <a:off x="1524000" y="5029200"/>
              <a:ext cx="457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>
              <a:stCxn id="266" idx="3"/>
              <a:endCxn id="267" idx="1"/>
            </p:cNvCxnSpPr>
            <p:nvPr/>
          </p:nvCxnSpPr>
          <p:spPr>
            <a:xfrm>
              <a:off x="2590800" y="50292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>
              <a:stCxn id="267" idx="3"/>
              <a:endCxn id="265" idx="1"/>
            </p:cNvCxnSpPr>
            <p:nvPr/>
          </p:nvCxnSpPr>
          <p:spPr>
            <a:xfrm>
              <a:off x="3657600" y="50292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>
              <a:stCxn id="265" idx="3"/>
              <a:endCxn id="268" idx="1"/>
            </p:cNvCxnSpPr>
            <p:nvPr/>
          </p:nvCxnSpPr>
          <p:spPr>
            <a:xfrm>
              <a:off x="4876800" y="50292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>
              <a:stCxn id="228" idx="3"/>
              <a:endCxn id="227" idx="1"/>
            </p:cNvCxnSpPr>
            <p:nvPr/>
          </p:nvCxnSpPr>
          <p:spPr>
            <a:xfrm>
              <a:off x="3657600" y="59436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>
              <a:stCxn id="227" idx="3"/>
              <a:endCxn id="229" idx="1"/>
            </p:cNvCxnSpPr>
            <p:nvPr/>
          </p:nvCxnSpPr>
          <p:spPr>
            <a:xfrm>
              <a:off x="4876800" y="59436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TextBox 274"/>
            <p:cNvSpPr txBox="1"/>
            <p:nvPr/>
          </p:nvSpPr>
          <p:spPr>
            <a:xfrm>
              <a:off x="299190" y="4876800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:</a:t>
              </a:r>
              <a:endParaRPr lang="en-US" sz="2400" dirty="0"/>
            </a:p>
          </p:txBody>
        </p:sp>
        <p:grpSp>
          <p:nvGrpSpPr>
            <p:cNvPr id="276" name="Group 275"/>
            <p:cNvGrpSpPr/>
            <p:nvPr/>
          </p:nvGrpSpPr>
          <p:grpSpPr>
            <a:xfrm>
              <a:off x="5791200" y="5257800"/>
              <a:ext cx="2134394" cy="381000"/>
              <a:chOff x="1219200" y="1371600"/>
              <a:chExt cx="2134394" cy="381000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>
                <a:off x="1219200" y="1371600"/>
                <a:ext cx="10668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/>
              <p:nvPr/>
            </p:nvCxnSpPr>
            <p:spPr>
              <a:xfrm flipV="1">
                <a:off x="2286000" y="1372394"/>
                <a:ext cx="1067594" cy="3802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9" name="Group 60"/>
          <p:cNvGrpSpPr/>
          <p:nvPr/>
        </p:nvGrpSpPr>
        <p:grpSpPr>
          <a:xfrm>
            <a:off x="5791200" y="6172200"/>
            <a:ext cx="2134394" cy="381000"/>
            <a:chOff x="1219200" y="1371600"/>
            <a:chExt cx="2134394" cy="381000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1219200" y="1371600"/>
              <a:ext cx="10668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V="1">
              <a:off x="2286000" y="1372394"/>
              <a:ext cx="1067594" cy="3802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63"/>
          <p:cNvGrpSpPr/>
          <p:nvPr/>
        </p:nvGrpSpPr>
        <p:grpSpPr>
          <a:xfrm>
            <a:off x="1219200" y="6172200"/>
            <a:ext cx="2134394" cy="381000"/>
            <a:chOff x="1219200" y="1371600"/>
            <a:chExt cx="2134394" cy="381000"/>
          </a:xfrm>
        </p:grpSpPr>
        <p:cxnSp>
          <p:nvCxnSpPr>
            <p:cNvPr id="283" name="Straight Connector 282"/>
            <p:cNvCxnSpPr/>
            <p:nvPr/>
          </p:nvCxnSpPr>
          <p:spPr>
            <a:xfrm>
              <a:off x="1219200" y="1371600"/>
              <a:ext cx="10668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V="1">
              <a:off x="2286000" y="1372394"/>
              <a:ext cx="1067594" cy="3802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66"/>
          <p:cNvGrpSpPr/>
          <p:nvPr/>
        </p:nvGrpSpPr>
        <p:grpSpPr>
          <a:xfrm>
            <a:off x="900969" y="463459"/>
            <a:ext cx="7315201" cy="1447800"/>
            <a:chOff x="762000" y="1905000"/>
            <a:chExt cx="7315201" cy="1447800"/>
          </a:xfrm>
        </p:grpSpPr>
        <p:sp>
          <p:nvSpPr>
            <p:cNvPr id="286" name="Rectangle 285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7467600" y="25908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4114800" y="25908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1828800" y="25908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2895600" y="25908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6400800" y="25908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5334000" y="2590800"/>
              <a:ext cx="609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93" name="Straight Arrow Connector 292"/>
            <p:cNvCxnSpPr>
              <a:stCxn id="286" idx="3"/>
              <a:endCxn id="289" idx="1"/>
            </p:cNvCxnSpPr>
            <p:nvPr/>
          </p:nvCxnSpPr>
          <p:spPr>
            <a:xfrm>
              <a:off x="1371600" y="2781300"/>
              <a:ext cx="457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>
              <a:stCxn id="289" idx="3"/>
              <a:endCxn id="290" idx="1"/>
            </p:cNvCxnSpPr>
            <p:nvPr/>
          </p:nvCxnSpPr>
          <p:spPr>
            <a:xfrm>
              <a:off x="2438400" y="27813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stCxn id="290" idx="3"/>
              <a:endCxn id="288" idx="1"/>
            </p:cNvCxnSpPr>
            <p:nvPr/>
          </p:nvCxnSpPr>
          <p:spPr>
            <a:xfrm>
              <a:off x="3505200" y="27813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288" idx="3"/>
              <a:endCxn id="292" idx="1"/>
            </p:cNvCxnSpPr>
            <p:nvPr/>
          </p:nvCxnSpPr>
          <p:spPr>
            <a:xfrm>
              <a:off x="4724400" y="27813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>
              <a:stCxn id="292" idx="3"/>
              <a:endCxn id="291" idx="1"/>
            </p:cNvCxnSpPr>
            <p:nvPr/>
          </p:nvCxnSpPr>
          <p:spPr>
            <a:xfrm>
              <a:off x="5943600" y="27813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>
              <a:stCxn id="291" idx="3"/>
              <a:endCxn id="287" idx="1"/>
            </p:cNvCxnSpPr>
            <p:nvPr/>
          </p:nvCxnSpPr>
          <p:spPr>
            <a:xfrm>
              <a:off x="7010400" y="27813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1371600" y="2438400"/>
              <a:ext cx="1524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0" name="Group 38"/>
            <p:cNvGrpSpPr/>
            <p:nvPr/>
          </p:nvGrpSpPr>
          <p:grpSpPr>
            <a:xfrm flipH="1">
              <a:off x="4114800" y="2362200"/>
              <a:ext cx="161924" cy="152400"/>
              <a:chOff x="3048000" y="4648200"/>
              <a:chExt cx="228600" cy="152400"/>
            </a:xfrm>
          </p:grpSpPr>
          <p:cxnSp>
            <p:nvCxnSpPr>
              <p:cNvPr id="440" name="Straight Connector 439"/>
              <p:cNvCxnSpPr/>
              <p:nvPr/>
            </p:nvCxnSpPr>
            <p:spPr>
              <a:xfrm flipH="1">
                <a:off x="3048000" y="4724400"/>
                <a:ext cx="2286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5400000">
                <a:off x="3200400" y="47244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1" name="Straight Connector 300"/>
            <p:cNvCxnSpPr/>
            <p:nvPr/>
          </p:nvCxnSpPr>
          <p:spPr>
            <a:xfrm>
              <a:off x="3200400" y="1981200"/>
              <a:ext cx="1066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3038475" y="2435227"/>
              <a:ext cx="1076325" cy="31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3" name="Group 260"/>
            <p:cNvGrpSpPr/>
            <p:nvPr/>
          </p:nvGrpSpPr>
          <p:grpSpPr>
            <a:xfrm>
              <a:off x="2889249" y="2359025"/>
              <a:ext cx="152401" cy="152400"/>
              <a:chOff x="3041649" y="4645025"/>
              <a:chExt cx="152401" cy="152400"/>
            </a:xfrm>
          </p:grpSpPr>
          <p:cxnSp>
            <p:nvCxnSpPr>
              <p:cNvPr id="438" name="Straight Connector 437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4" name="Group 261"/>
            <p:cNvGrpSpPr/>
            <p:nvPr/>
          </p:nvGrpSpPr>
          <p:grpSpPr>
            <a:xfrm flipH="1">
              <a:off x="1219200" y="2362200"/>
              <a:ext cx="152401" cy="152400"/>
              <a:chOff x="3041649" y="4645025"/>
              <a:chExt cx="152401" cy="152400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" name="Group 262"/>
            <p:cNvGrpSpPr/>
            <p:nvPr/>
          </p:nvGrpSpPr>
          <p:grpSpPr>
            <a:xfrm>
              <a:off x="4114800" y="2362200"/>
              <a:ext cx="304801" cy="152400"/>
              <a:chOff x="990600" y="4038600"/>
              <a:chExt cx="304801" cy="152400"/>
            </a:xfrm>
          </p:grpSpPr>
          <p:grpSp>
            <p:nvGrpSpPr>
              <p:cNvPr id="430" name="Group 262"/>
              <p:cNvGrpSpPr/>
              <p:nvPr/>
            </p:nvGrpSpPr>
            <p:grpSpPr>
              <a:xfrm flipH="1">
                <a:off x="990600" y="4038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434" name="Straight Connector 433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" name="Group 265"/>
              <p:cNvGrpSpPr/>
              <p:nvPr/>
            </p:nvGrpSpPr>
            <p:grpSpPr>
              <a:xfrm>
                <a:off x="1143000" y="4038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432" name="Straight Connector 431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6" name="Group 263"/>
            <p:cNvGrpSpPr/>
            <p:nvPr/>
          </p:nvGrpSpPr>
          <p:grpSpPr>
            <a:xfrm flipH="1">
              <a:off x="3276599" y="2133600"/>
              <a:ext cx="228601" cy="152400"/>
              <a:chOff x="3041649" y="4645025"/>
              <a:chExt cx="152401" cy="152400"/>
            </a:xfrm>
          </p:grpSpPr>
          <p:cxnSp>
            <p:nvCxnSpPr>
              <p:cNvPr id="428" name="Straight Connector 427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" name="Group 264"/>
            <p:cNvGrpSpPr/>
            <p:nvPr/>
          </p:nvGrpSpPr>
          <p:grpSpPr>
            <a:xfrm>
              <a:off x="4114800" y="2133600"/>
              <a:ext cx="152399" cy="152400"/>
              <a:chOff x="3041649" y="4645025"/>
              <a:chExt cx="152401" cy="152400"/>
            </a:xfrm>
          </p:grpSpPr>
          <p:cxnSp>
            <p:nvCxnSpPr>
              <p:cNvPr id="426" name="Straight Connector 425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8" name="Straight Connector 307"/>
            <p:cNvCxnSpPr/>
            <p:nvPr/>
          </p:nvCxnSpPr>
          <p:spPr>
            <a:xfrm>
              <a:off x="3505200" y="2209800"/>
              <a:ext cx="6096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" name="Group 292"/>
            <p:cNvGrpSpPr/>
            <p:nvPr/>
          </p:nvGrpSpPr>
          <p:grpSpPr>
            <a:xfrm>
              <a:off x="5334001" y="2133600"/>
              <a:ext cx="228601" cy="152400"/>
              <a:chOff x="3041649" y="4645025"/>
              <a:chExt cx="152401" cy="152400"/>
            </a:xfrm>
          </p:grpSpPr>
          <p:cxnSp>
            <p:nvCxnSpPr>
              <p:cNvPr id="424" name="Straight Connector 423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295"/>
            <p:cNvGrpSpPr/>
            <p:nvPr/>
          </p:nvGrpSpPr>
          <p:grpSpPr>
            <a:xfrm flipH="1">
              <a:off x="4572000" y="2133600"/>
              <a:ext cx="152400" cy="152400"/>
              <a:chOff x="3041649" y="4645025"/>
              <a:chExt cx="152401" cy="152400"/>
            </a:xfrm>
          </p:grpSpPr>
          <p:cxnSp>
            <p:nvCxnSpPr>
              <p:cNvPr id="422" name="Straight Connector 421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Straight Connector 310"/>
            <p:cNvCxnSpPr/>
            <p:nvPr/>
          </p:nvCxnSpPr>
          <p:spPr>
            <a:xfrm flipH="1">
              <a:off x="4724401" y="2209800"/>
              <a:ext cx="6096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4191000" y="220980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3" name="Group 270"/>
            <p:cNvGrpSpPr/>
            <p:nvPr/>
          </p:nvGrpSpPr>
          <p:grpSpPr>
            <a:xfrm>
              <a:off x="2971800" y="1905000"/>
              <a:ext cx="304801" cy="152400"/>
              <a:chOff x="990600" y="4038600"/>
              <a:chExt cx="304801" cy="152400"/>
            </a:xfrm>
          </p:grpSpPr>
          <p:grpSp>
            <p:nvGrpSpPr>
              <p:cNvPr id="416" name="Group 262"/>
              <p:cNvGrpSpPr/>
              <p:nvPr/>
            </p:nvGrpSpPr>
            <p:grpSpPr>
              <a:xfrm flipH="1">
                <a:off x="990600" y="4038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420" name="Straight Connector 419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" name="Group 265"/>
              <p:cNvGrpSpPr/>
              <p:nvPr/>
            </p:nvGrpSpPr>
            <p:grpSpPr>
              <a:xfrm>
                <a:off x="1143000" y="4038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418" name="Straight Connector 417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4" name="Group 271"/>
            <p:cNvGrpSpPr/>
            <p:nvPr/>
          </p:nvGrpSpPr>
          <p:grpSpPr>
            <a:xfrm>
              <a:off x="4267200" y="1905000"/>
              <a:ext cx="304801" cy="152400"/>
              <a:chOff x="990600" y="4038600"/>
              <a:chExt cx="304801" cy="152400"/>
            </a:xfrm>
          </p:grpSpPr>
          <p:grpSp>
            <p:nvGrpSpPr>
              <p:cNvPr id="410" name="Group 262"/>
              <p:cNvGrpSpPr/>
              <p:nvPr/>
            </p:nvGrpSpPr>
            <p:grpSpPr>
              <a:xfrm flipH="1">
                <a:off x="990600" y="4038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414" name="Straight Connector 413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" name="Group 265"/>
              <p:cNvGrpSpPr/>
              <p:nvPr/>
            </p:nvGrpSpPr>
            <p:grpSpPr>
              <a:xfrm>
                <a:off x="1143000" y="4038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412" name="Straight Connector 411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5" name="Group 272"/>
            <p:cNvGrpSpPr/>
            <p:nvPr/>
          </p:nvGrpSpPr>
          <p:grpSpPr>
            <a:xfrm>
              <a:off x="2971800" y="1905000"/>
              <a:ext cx="304801" cy="152400"/>
              <a:chOff x="2209800" y="4191000"/>
              <a:chExt cx="304801" cy="152400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>
                <a:off x="2209800" y="4267200"/>
                <a:ext cx="304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16200000" flipH="1">
                <a:off x="2133600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5400000">
                <a:off x="2438401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6" name="Group 273"/>
            <p:cNvGrpSpPr/>
            <p:nvPr/>
          </p:nvGrpSpPr>
          <p:grpSpPr>
            <a:xfrm>
              <a:off x="4267200" y="1905000"/>
              <a:ext cx="304801" cy="152400"/>
              <a:chOff x="2209800" y="4191000"/>
              <a:chExt cx="304801" cy="152400"/>
            </a:xfrm>
          </p:grpSpPr>
          <p:cxnSp>
            <p:nvCxnSpPr>
              <p:cNvPr id="404" name="Straight Connector 403"/>
              <p:cNvCxnSpPr/>
              <p:nvPr/>
            </p:nvCxnSpPr>
            <p:spPr>
              <a:xfrm>
                <a:off x="2209800" y="4267200"/>
                <a:ext cx="304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 rot="16200000" flipH="1">
                <a:off x="2133600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 rot="5400000">
                <a:off x="2438401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" name="Group 274"/>
            <p:cNvGrpSpPr/>
            <p:nvPr/>
          </p:nvGrpSpPr>
          <p:grpSpPr>
            <a:xfrm>
              <a:off x="4114800" y="2362200"/>
              <a:ext cx="304801" cy="152400"/>
              <a:chOff x="2209800" y="4191000"/>
              <a:chExt cx="304801" cy="152400"/>
            </a:xfrm>
          </p:grpSpPr>
          <p:cxnSp>
            <p:nvCxnSpPr>
              <p:cNvPr id="401" name="Straight Connector 400"/>
              <p:cNvCxnSpPr/>
              <p:nvPr/>
            </p:nvCxnSpPr>
            <p:spPr>
              <a:xfrm>
                <a:off x="2209800" y="4267200"/>
                <a:ext cx="304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16200000" flipH="1">
                <a:off x="2133600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5400000">
                <a:off x="2438401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8" name="Straight Connector 317"/>
            <p:cNvCxnSpPr/>
            <p:nvPr/>
          </p:nvCxnSpPr>
          <p:spPr>
            <a:xfrm flipV="1">
              <a:off x="1981200" y="2209800"/>
              <a:ext cx="990600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" name="Group 276"/>
            <p:cNvGrpSpPr/>
            <p:nvPr/>
          </p:nvGrpSpPr>
          <p:grpSpPr>
            <a:xfrm>
              <a:off x="1219200" y="2133600"/>
              <a:ext cx="762001" cy="152400"/>
              <a:chOff x="1371600" y="2971800"/>
              <a:chExt cx="762001" cy="152400"/>
            </a:xfrm>
          </p:grpSpPr>
          <p:cxnSp>
            <p:nvCxnSpPr>
              <p:cNvPr id="394" name="Straight Connector 393"/>
              <p:cNvCxnSpPr/>
              <p:nvPr/>
            </p:nvCxnSpPr>
            <p:spPr>
              <a:xfrm>
                <a:off x="1524000" y="3048000"/>
                <a:ext cx="4572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52"/>
              <p:cNvGrpSpPr/>
              <p:nvPr/>
            </p:nvGrpSpPr>
            <p:grpSpPr>
              <a:xfrm>
                <a:off x="1981200" y="29718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399" name="Straight Connector 398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6" name="Group 353"/>
              <p:cNvGrpSpPr/>
              <p:nvPr/>
            </p:nvGrpSpPr>
            <p:grpSpPr>
              <a:xfrm flipH="1">
                <a:off x="1371600" y="29718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397" name="Straight Connector 396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0" name="Group 277"/>
            <p:cNvGrpSpPr/>
            <p:nvPr/>
          </p:nvGrpSpPr>
          <p:grpSpPr>
            <a:xfrm>
              <a:off x="2895600" y="2133600"/>
              <a:ext cx="304801" cy="152400"/>
              <a:chOff x="990600" y="4038600"/>
              <a:chExt cx="304801" cy="152400"/>
            </a:xfrm>
          </p:grpSpPr>
          <p:grpSp>
            <p:nvGrpSpPr>
              <p:cNvPr id="388" name="Group 262"/>
              <p:cNvGrpSpPr/>
              <p:nvPr/>
            </p:nvGrpSpPr>
            <p:grpSpPr>
              <a:xfrm flipH="1">
                <a:off x="990600" y="4038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392" name="Straight Connector 391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" name="Group 265"/>
              <p:cNvGrpSpPr/>
              <p:nvPr/>
            </p:nvGrpSpPr>
            <p:grpSpPr>
              <a:xfrm>
                <a:off x="1143000" y="4038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390" name="Straight Connector 389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1" name="Group 278"/>
            <p:cNvGrpSpPr/>
            <p:nvPr/>
          </p:nvGrpSpPr>
          <p:grpSpPr>
            <a:xfrm>
              <a:off x="2895600" y="2133600"/>
              <a:ext cx="304801" cy="152400"/>
              <a:chOff x="2209800" y="4191000"/>
              <a:chExt cx="304801" cy="152400"/>
            </a:xfrm>
          </p:grpSpPr>
          <p:cxnSp>
            <p:nvCxnSpPr>
              <p:cNvPr id="385" name="Straight Connector 384"/>
              <p:cNvCxnSpPr/>
              <p:nvPr/>
            </p:nvCxnSpPr>
            <p:spPr>
              <a:xfrm>
                <a:off x="2209800" y="4267200"/>
                <a:ext cx="304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133600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5400000">
                <a:off x="2438401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Group 279"/>
            <p:cNvGrpSpPr/>
            <p:nvPr/>
          </p:nvGrpSpPr>
          <p:grpSpPr>
            <a:xfrm>
              <a:off x="838200" y="1905000"/>
              <a:ext cx="1524001" cy="152400"/>
              <a:chOff x="990600" y="2743200"/>
              <a:chExt cx="1524001" cy="152400"/>
            </a:xfrm>
          </p:grpSpPr>
          <p:cxnSp>
            <p:nvCxnSpPr>
              <p:cNvPr id="369" name="Straight Connector 368"/>
              <p:cNvCxnSpPr/>
              <p:nvPr/>
            </p:nvCxnSpPr>
            <p:spPr>
              <a:xfrm>
                <a:off x="1295400" y="2819400"/>
                <a:ext cx="914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0" name="Group 327"/>
              <p:cNvGrpSpPr/>
              <p:nvPr/>
            </p:nvGrpSpPr>
            <p:grpSpPr>
              <a:xfrm>
                <a:off x="990600" y="2743200"/>
                <a:ext cx="304801" cy="152400"/>
                <a:chOff x="990600" y="4038600"/>
                <a:chExt cx="304801" cy="152400"/>
              </a:xfrm>
            </p:grpSpPr>
            <p:grpSp>
              <p:nvGrpSpPr>
                <p:cNvPr id="379" name="Group 336"/>
                <p:cNvGrpSpPr/>
                <p:nvPr/>
              </p:nvGrpSpPr>
              <p:grpSpPr>
                <a:xfrm flipH="1">
                  <a:off x="990600" y="4038600"/>
                  <a:ext cx="152401" cy="152400"/>
                  <a:chOff x="3041649" y="4645025"/>
                  <a:chExt cx="152401" cy="152400"/>
                </a:xfrm>
              </p:grpSpPr>
              <p:cxnSp>
                <p:nvCxnSpPr>
                  <p:cNvPr id="383" name="Straight Connector 382"/>
                  <p:cNvCxnSpPr/>
                  <p:nvPr/>
                </p:nvCxnSpPr>
                <p:spPr>
                  <a:xfrm flipH="1">
                    <a:off x="3041649" y="4721225"/>
                    <a:ext cx="152401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Straight Connector 383"/>
                  <p:cNvCxnSpPr/>
                  <p:nvPr/>
                </p:nvCxnSpPr>
                <p:spPr>
                  <a:xfrm rot="5400000">
                    <a:off x="3117850" y="4721225"/>
                    <a:ext cx="15240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0" name="Group 337"/>
                <p:cNvGrpSpPr/>
                <p:nvPr/>
              </p:nvGrpSpPr>
              <p:grpSpPr>
                <a:xfrm>
                  <a:off x="1143000" y="4038600"/>
                  <a:ext cx="152401" cy="152400"/>
                  <a:chOff x="3041649" y="4645025"/>
                  <a:chExt cx="152401" cy="152400"/>
                </a:xfrm>
              </p:grpSpPr>
              <p:cxnSp>
                <p:nvCxnSpPr>
                  <p:cNvPr id="381" name="Straight Connector 380"/>
                  <p:cNvCxnSpPr/>
                  <p:nvPr/>
                </p:nvCxnSpPr>
                <p:spPr>
                  <a:xfrm flipH="1">
                    <a:off x="3041649" y="4721225"/>
                    <a:ext cx="152401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Straight Connector 381"/>
                  <p:cNvCxnSpPr/>
                  <p:nvPr/>
                </p:nvCxnSpPr>
                <p:spPr>
                  <a:xfrm rot="5400000">
                    <a:off x="3117850" y="4721225"/>
                    <a:ext cx="15240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1" name="Group 328"/>
              <p:cNvGrpSpPr/>
              <p:nvPr/>
            </p:nvGrpSpPr>
            <p:grpSpPr>
              <a:xfrm>
                <a:off x="2209800" y="2743200"/>
                <a:ext cx="304801" cy="152400"/>
                <a:chOff x="2209800" y="4191000"/>
                <a:chExt cx="304801" cy="152400"/>
              </a:xfrm>
            </p:grpSpPr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2209800" y="4267200"/>
                  <a:ext cx="3048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16200000" flipH="1">
                  <a:off x="2133600" y="4267200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rot="5400000">
                  <a:off x="2438401" y="4267200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2" name="Group 329"/>
              <p:cNvGrpSpPr/>
              <p:nvPr/>
            </p:nvGrpSpPr>
            <p:grpSpPr>
              <a:xfrm>
                <a:off x="990600" y="2743200"/>
                <a:ext cx="304801" cy="152400"/>
                <a:chOff x="2209800" y="4191000"/>
                <a:chExt cx="304801" cy="152400"/>
              </a:xfrm>
            </p:grpSpPr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2209800" y="4267200"/>
                  <a:ext cx="3048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6200000" flipH="1">
                  <a:off x="2133600" y="4267200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5400000">
                  <a:off x="2438401" y="4267200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3" name="Group 280"/>
            <p:cNvGrpSpPr/>
            <p:nvPr/>
          </p:nvGrpSpPr>
          <p:grpSpPr>
            <a:xfrm>
              <a:off x="4114800" y="2362200"/>
              <a:ext cx="304801" cy="152400"/>
              <a:chOff x="2209800" y="4191000"/>
              <a:chExt cx="304801" cy="152400"/>
            </a:xfrm>
          </p:grpSpPr>
          <p:cxnSp>
            <p:nvCxnSpPr>
              <p:cNvPr id="366" name="Straight Connector 365"/>
              <p:cNvCxnSpPr/>
              <p:nvPr/>
            </p:nvCxnSpPr>
            <p:spPr>
              <a:xfrm>
                <a:off x="2209800" y="4267200"/>
                <a:ext cx="304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133600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>
                <a:off x="2438401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4" name="Group 281"/>
            <p:cNvGrpSpPr/>
            <p:nvPr/>
          </p:nvGrpSpPr>
          <p:grpSpPr>
            <a:xfrm>
              <a:off x="4267200" y="1905000"/>
              <a:ext cx="304801" cy="152400"/>
              <a:chOff x="2209800" y="4191000"/>
              <a:chExt cx="304801" cy="152400"/>
            </a:xfrm>
          </p:grpSpPr>
          <p:cxnSp>
            <p:nvCxnSpPr>
              <p:cNvPr id="363" name="Straight Connector 362"/>
              <p:cNvCxnSpPr/>
              <p:nvPr/>
            </p:nvCxnSpPr>
            <p:spPr>
              <a:xfrm>
                <a:off x="2209800" y="4267200"/>
                <a:ext cx="304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 rot="16200000" flipH="1">
                <a:off x="2133600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rot="5400000">
                <a:off x="2438401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5" name="Group 282"/>
            <p:cNvGrpSpPr/>
            <p:nvPr/>
          </p:nvGrpSpPr>
          <p:grpSpPr>
            <a:xfrm>
              <a:off x="5791200" y="2362200"/>
              <a:ext cx="1981201" cy="152400"/>
              <a:chOff x="1371600" y="4419600"/>
              <a:chExt cx="1981201" cy="152400"/>
            </a:xfrm>
          </p:grpSpPr>
          <p:cxnSp>
            <p:nvCxnSpPr>
              <p:cNvPr id="344" name="Straight Connector 343"/>
              <p:cNvCxnSpPr/>
              <p:nvPr/>
            </p:nvCxnSpPr>
            <p:spPr>
              <a:xfrm flipV="1">
                <a:off x="2133600" y="4495800"/>
                <a:ext cx="990600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1524000" y="4495800"/>
                <a:ext cx="4572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6" name="Group 252"/>
              <p:cNvGrpSpPr/>
              <p:nvPr/>
            </p:nvGrpSpPr>
            <p:grpSpPr>
              <a:xfrm>
                <a:off x="1981200" y="4419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361" name="Straight Connector 360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" name="Group 255"/>
              <p:cNvGrpSpPr/>
              <p:nvPr/>
            </p:nvGrpSpPr>
            <p:grpSpPr>
              <a:xfrm flipH="1">
                <a:off x="1371600" y="4419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359" name="Straight Connector 358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8" name="Group 285"/>
              <p:cNvGrpSpPr/>
              <p:nvPr/>
            </p:nvGrpSpPr>
            <p:grpSpPr>
              <a:xfrm>
                <a:off x="3048000" y="4419600"/>
                <a:ext cx="304801" cy="152400"/>
                <a:chOff x="990600" y="4038600"/>
                <a:chExt cx="304801" cy="152400"/>
              </a:xfrm>
            </p:grpSpPr>
            <p:grpSp>
              <p:nvGrpSpPr>
                <p:cNvPr id="353" name="Group 262"/>
                <p:cNvGrpSpPr/>
                <p:nvPr/>
              </p:nvGrpSpPr>
              <p:grpSpPr>
                <a:xfrm flipH="1">
                  <a:off x="990600" y="4038600"/>
                  <a:ext cx="152401" cy="152400"/>
                  <a:chOff x="3041649" y="4645025"/>
                  <a:chExt cx="152401" cy="152400"/>
                </a:xfrm>
              </p:grpSpPr>
              <p:cxnSp>
                <p:nvCxnSpPr>
                  <p:cNvPr id="357" name="Straight Connector 356"/>
                  <p:cNvCxnSpPr/>
                  <p:nvPr/>
                </p:nvCxnSpPr>
                <p:spPr>
                  <a:xfrm flipH="1">
                    <a:off x="3041649" y="4721225"/>
                    <a:ext cx="152401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Straight Connector 357"/>
                  <p:cNvCxnSpPr/>
                  <p:nvPr/>
                </p:nvCxnSpPr>
                <p:spPr>
                  <a:xfrm rot="5400000">
                    <a:off x="3117850" y="4721225"/>
                    <a:ext cx="15240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4" name="Group 265"/>
                <p:cNvGrpSpPr/>
                <p:nvPr/>
              </p:nvGrpSpPr>
              <p:grpSpPr>
                <a:xfrm>
                  <a:off x="1143000" y="4038600"/>
                  <a:ext cx="152401" cy="152400"/>
                  <a:chOff x="3041649" y="4645025"/>
                  <a:chExt cx="152401" cy="152400"/>
                </a:xfrm>
              </p:grpSpPr>
              <p:cxnSp>
                <p:nvCxnSpPr>
                  <p:cNvPr id="355" name="Straight Connector 354"/>
                  <p:cNvCxnSpPr/>
                  <p:nvPr/>
                </p:nvCxnSpPr>
                <p:spPr>
                  <a:xfrm flipH="1">
                    <a:off x="3041649" y="4721225"/>
                    <a:ext cx="152401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Straight Connector 355"/>
                  <p:cNvCxnSpPr/>
                  <p:nvPr/>
                </p:nvCxnSpPr>
                <p:spPr>
                  <a:xfrm rot="5400000">
                    <a:off x="3117850" y="4721225"/>
                    <a:ext cx="152400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49" name="Group 342"/>
              <p:cNvGrpSpPr/>
              <p:nvPr/>
            </p:nvGrpSpPr>
            <p:grpSpPr>
              <a:xfrm>
                <a:off x="3048000" y="4419600"/>
                <a:ext cx="304801" cy="152400"/>
                <a:chOff x="2209800" y="4191000"/>
                <a:chExt cx="304801" cy="152400"/>
              </a:xfrm>
            </p:grpSpPr>
            <p:cxnSp>
              <p:nvCxnSpPr>
                <p:cNvPr id="350" name="Straight Connector 349"/>
                <p:cNvCxnSpPr/>
                <p:nvPr/>
              </p:nvCxnSpPr>
              <p:spPr>
                <a:xfrm>
                  <a:off x="2209800" y="4267200"/>
                  <a:ext cx="3048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/>
                <p:cNvCxnSpPr/>
                <p:nvPr/>
              </p:nvCxnSpPr>
              <p:spPr>
                <a:xfrm rot="16200000" flipH="1">
                  <a:off x="2133600" y="4267200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/>
                <p:cNvCxnSpPr/>
                <p:nvPr/>
              </p:nvCxnSpPr>
              <p:spPr>
                <a:xfrm rot="5400000">
                  <a:off x="2438401" y="4267200"/>
                  <a:ext cx="1524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26" name="Straight Connector 325"/>
            <p:cNvCxnSpPr/>
            <p:nvPr/>
          </p:nvCxnSpPr>
          <p:spPr>
            <a:xfrm>
              <a:off x="7543800" y="19812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5943600" y="1981200"/>
              <a:ext cx="1524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8" name="Group 252"/>
            <p:cNvGrpSpPr/>
            <p:nvPr/>
          </p:nvGrpSpPr>
          <p:grpSpPr>
            <a:xfrm>
              <a:off x="7467600" y="1905000"/>
              <a:ext cx="76201" cy="152400"/>
              <a:chOff x="3041649" y="4645025"/>
              <a:chExt cx="152401" cy="152400"/>
            </a:xfrm>
          </p:grpSpPr>
          <p:cxnSp>
            <p:nvCxnSpPr>
              <p:cNvPr id="342" name="Straight Connector 341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9" name="Group 255"/>
            <p:cNvGrpSpPr/>
            <p:nvPr/>
          </p:nvGrpSpPr>
          <p:grpSpPr>
            <a:xfrm flipH="1">
              <a:off x="5714999" y="1905000"/>
              <a:ext cx="228598" cy="152400"/>
              <a:chOff x="3041649" y="4645025"/>
              <a:chExt cx="152401" cy="152400"/>
            </a:xfrm>
          </p:grpSpPr>
          <p:cxnSp>
            <p:nvCxnSpPr>
              <p:cNvPr id="340" name="Straight Connector 339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Group 342"/>
            <p:cNvGrpSpPr/>
            <p:nvPr/>
          </p:nvGrpSpPr>
          <p:grpSpPr>
            <a:xfrm>
              <a:off x="7772400" y="1905000"/>
              <a:ext cx="304801" cy="152400"/>
              <a:chOff x="2209800" y="4191000"/>
              <a:chExt cx="304801" cy="152400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>
                <a:off x="2209800" y="4267200"/>
                <a:ext cx="304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6200000" flipH="1">
                <a:off x="2133600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5400000">
                <a:off x="2438401" y="4267200"/>
                <a:ext cx="1524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oup 288"/>
            <p:cNvGrpSpPr/>
            <p:nvPr/>
          </p:nvGrpSpPr>
          <p:grpSpPr>
            <a:xfrm>
              <a:off x="1066800" y="2971800"/>
              <a:ext cx="2134394" cy="381000"/>
              <a:chOff x="1219200" y="1371600"/>
              <a:chExt cx="2134394" cy="381000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>
                <a:off x="1219200" y="1371600"/>
                <a:ext cx="10668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Arrow Connector 335"/>
              <p:cNvCxnSpPr/>
              <p:nvPr/>
            </p:nvCxnSpPr>
            <p:spPr>
              <a:xfrm flipV="1">
                <a:off x="2286000" y="1372394"/>
                <a:ext cx="1067594" cy="3802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2" name="Group 289"/>
            <p:cNvGrpSpPr/>
            <p:nvPr/>
          </p:nvGrpSpPr>
          <p:grpSpPr>
            <a:xfrm>
              <a:off x="5638800" y="2971800"/>
              <a:ext cx="2134394" cy="381000"/>
              <a:chOff x="1219200" y="1371600"/>
              <a:chExt cx="2134394" cy="381000"/>
            </a:xfrm>
          </p:grpSpPr>
          <p:cxnSp>
            <p:nvCxnSpPr>
              <p:cNvPr id="333" name="Straight Connector 332"/>
              <p:cNvCxnSpPr/>
              <p:nvPr/>
            </p:nvCxnSpPr>
            <p:spPr>
              <a:xfrm>
                <a:off x="1219200" y="1371600"/>
                <a:ext cx="10668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Arrow Connector 333"/>
              <p:cNvCxnSpPr/>
              <p:nvPr/>
            </p:nvCxnSpPr>
            <p:spPr>
              <a:xfrm flipV="1">
                <a:off x="2286000" y="1372394"/>
                <a:ext cx="1067594" cy="3802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2" name="Rounded Rectangle 441"/>
          <p:cNvSpPr/>
          <p:nvPr/>
        </p:nvSpPr>
        <p:spPr>
          <a:xfrm>
            <a:off x="533400" y="2519065"/>
            <a:ext cx="8382000" cy="32721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3" name="Rectangle 442"/>
          <p:cNvSpPr/>
          <p:nvPr/>
        </p:nvSpPr>
        <p:spPr>
          <a:xfrm>
            <a:off x="2016313" y="6477000"/>
            <a:ext cx="4530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Exon 2 and 6 are “distant” exons : how to phase them?</a:t>
            </a:r>
            <a:endParaRPr lang="en-US" sz="1400" dirty="0"/>
          </a:p>
        </p:txBody>
      </p:sp>
      <p:sp>
        <p:nvSpPr>
          <p:cNvPr id="444" name="Rounded Rectangle 443"/>
          <p:cNvSpPr/>
          <p:nvPr/>
        </p:nvSpPr>
        <p:spPr>
          <a:xfrm>
            <a:off x="762000" y="2288233"/>
            <a:ext cx="8382000" cy="40363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5" name="Slide Number Placeholder 98"/>
          <p:cNvSpPr>
            <a:spLocks noGrp="1"/>
          </p:cNvSpPr>
          <p:nvPr>
            <p:ph type="sldNum" sz="quarter" idx="12"/>
          </p:nvPr>
        </p:nvSpPr>
        <p:spPr>
          <a:xfrm>
            <a:off x="457200" y="6373328"/>
            <a:ext cx="2133600" cy="365125"/>
          </a:xfrm>
        </p:spPr>
        <p:txBody>
          <a:bodyPr/>
          <a:lstStyle/>
          <a:p>
            <a:fld id="{003732B2-27CF-4F15-BBF8-DF384C9CA68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46" name="Title 4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66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442" grpId="0" animBg="1"/>
      <p:bldP spid="4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pPr algn="l"/>
            <a:r>
              <a:rPr lang="en-US" b="1" dirty="0" smtClean="0"/>
              <a:t>TRIP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err="1" smtClean="0"/>
              <a:t>T</a:t>
            </a:r>
            <a:r>
              <a:rPr lang="en-US" sz="2000" dirty="0" err="1" smtClean="0"/>
              <a:t>ransciptome</a:t>
            </a:r>
            <a:r>
              <a:rPr lang="en-US" sz="2000" dirty="0" smtClean="0"/>
              <a:t> </a:t>
            </a:r>
            <a:r>
              <a:rPr lang="en-US" sz="2000" b="1" dirty="0" smtClean="0"/>
              <a:t>R</a:t>
            </a:r>
            <a:r>
              <a:rPr lang="en-US" sz="2000" dirty="0" smtClean="0"/>
              <a:t>econstruction using </a:t>
            </a:r>
            <a:r>
              <a:rPr lang="en-US" sz="2000" b="1" dirty="0" smtClean="0"/>
              <a:t>I</a:t>
            </a:r>
            <a:r>
              <a:rPr lang="en-US" sz="2000" dirty="0" smtClean="0"/>
              <a:t>nteger </a:t>
            </a:r>
            <a:r>
              <a:rPr lang="en-US" sz="2000" b="1" dirty="0" smtClean="0"/>
              <a:t>P</a:t>
            </a:r>
            <a:r>
              <a:rPr lang="en-US" sz="2000" dirty="0" smtClean="0"/>
              <a:t>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96570"/>
            <a:ext cx="5177533" cy="477882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Map the RNA-</a:t>
            </a:r>
            <a:r>
              <a:rPr lang="en-US" dirty="0" err="1" smtClean="0"/>
              <a:t>Seq</a:t>
            </a:r>
            <a:r>
              <a:rPr lang="en-US" dirty="0" smtClean="0"/>
              <a:t> reads to genome</a:t>
            </a:r>
          </a:p>
          <a:p>
            <a:r>
              <a:rPr lang="en-US" dirty="0" smtClean="0"/>
              <a:t>Construct Splice Graph - G(V,E)</a:t>
            </a:r>
          </a:p>
          <a:p>
            <a:pPr lvl="1"/>
            <a:r>
              <a:rPr lang="en-US" dirty="0" smtClean="0"/>
              <a:t>V : </a:t>
            </a:r>
            <a:r>
              <a:rPr lang="en-US" dirty="0" err="1" smtClean="0"/>
              <a:t>exons</a:t>
            </a:r>
            <a:endParaRPr lang="en-US" dirty="0" smtClean="0"/>
          </a:p>
          <a:p>
            <a:pPr lvl="1"/>
            <a:r>
              <a:rPr lang="en-US" dirty="0" smtClean="0"/>
              <a:t>E: splicing events</a:t>
            </a:r>
          </a:p>
          <a:p>
            <a:r>
              <a:rPr lang="en-US" dirty="0" smtClean="0"/>
              <a:t>Candidate transcripts</a:t>
            </a:r>
          </a:p>
          <a:p>
            <a:pPr lvl="1"/>
            <a:r>
              <a:rPr lang="en-US" dirty="0" smtClean="0"/>
              <a:t>depth-first-search (DFS)</a:t>
            </a:r>
          </a:p>
          <a:p>
            <a:r>
              <a:rPr lang="en-US" dirty="0" smtClean="0"/>
              <a:t>Filter candidate transcripts</a:t>
            </a:r>
          </a:p>
          <a:p>
            <a:pPr lvl="1"/>
            <a:r>
              <a:rPr lang="en-US" dirty="0" smtClean="0"/>
              <a:t>fragment length distribution (FLD)</a:t>
            </a:r>
          </a:p>
          <a:p>
            <a:pPr lvl="1"/>
            <a:r>
              <a:rPr lang="en-US" dirty="0" smtClean="0"/>
              <a:t>integer programming</a:t>
            </a:r>
            <a:endParaRPr lang="en-US" dirty="0"/>
          </a:p>
        </p:txBody>
      </p:sp>
      <p:sp>
        <p:nvSpPr>
          <p:cNvPr id="207872" name="Slide Number Placeholder 2078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32B2-27CF-4F15-BBF8-DF384C9CA684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995714" y="957942"/>
            <a:ext cx="6995886" cy="290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 12"/>
          <p:cNvGrpSpPr/>
          <p:nvPr/>
        </p:nvGrpSpPr>
        <p:grpSpPr>
          <a:xfrm>
            <a:off x="5860221" y="1554842"/>
            <a:ext cx="3084130" cy="457200"/>
            <a:chOff x="995361" y="2195286"/>
            <a:chExt cx="7239001" cy="6096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528761" y="2728686"/>
              <a:ext cx="1524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271961" y="2728686"/>
              <a:ext cx="1619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4195761" y="27286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57561" y="2271486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95636" y="2725513"/>
              <a:ext cx="1076325" cy="31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046410" y="2725511"/>
              <a:ext cx="152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22611" y="2725511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76361" y="2728686"/>
              <a:ext cx="1524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1300161" y="27286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62"/>
            <p:cNvGrpSpPr/>
            <p:nvPr/>
          </p:nvGrpSpPr>
          <p:grpSpPr>
            <a:xfrm flipH="1">
              <a:off x="4271961" y="2652486"/>
              <a:ext cx="152401" cy="152400"/>
              <a:chOff x="3041649" y="4645025"/>
              <a:chExt cx="152401" cy="152400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65"/>
            <p:cNvGrpSpPr/>
            <p:nvPr/>
          </p:nvGrpSpPr>
          <p:grpSpPr>
            <a:xfrm>
              <a:off x="4424361" y="2652486"/>
              <a:ext cx="152401" cy="152400"/>
              <a:chOff x="3041649" y="4645025"/>
              <a:chExt cx="152401" cy="152400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>
              <a:off x="3433760" y="2500086"/>
              <a:ext cx="2286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357560" y="25000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271961" y="2500086"/>
              <a:ext cx="1523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348160" y="25000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662361" y="2500086"/>
              <a:ext cx="6096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491162" y="2500086"/>
              <a:ext cx="2286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643563" y="25000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729161" y="2500086"/>
              <a:ext cx="152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4652961" y="25000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81562" y="2500086"/>
              <a:ext cx="6096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48161" y="2500086"/>
              <a:ext cx="457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62"/>
            <p:cNvGrpSpPr/>
            <p:nvPr/>
          </p:nvGrpSpPr>
          <p:grpSpPr>
            <a:xfrm flipH="1">
              <a:off x="3128961" y="2195286"/>
              <a:ext cx="152401" cy="152400"/>
              <a:chOff x="3041649" y="4645025"/>
              <a:chExt cx="152401" cy="15240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65"/>
            <p:cNvGrpSpPr/>
            <p:nvPr/>
          </p:nvGrpSpPr>
          <p:grpSpPr>
            <a:xfrm>
              <a:off x="3281361" y="2195286"/>
              <a:ext cx="152401" cy="152400"/>
              <a:chOff x="3041649" y="4645025"/>
              <a:chExt cx="152401" cy="15240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62"/>
            <p:cNvGrpSpPr/>
            <p:nvPr/>
          </p:nvGrpSpPr>
          <p:grpSpPr>
            <a:xfrm flipH="1">
              <a:off x="4424361" y="2195286"/>
              <a:ext cx="152401" cy="152400"/>
              <a:chOff x="3041649" y="4645025"/>
              <a:chExt cx="152401" cy="152400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65"/>
            <p:cNvGrpSpPr/>
            <p:nvPr/>
          </p:nvGrpSpPr>
          <p:grpSpPr>
            <a:xfrm>
              <a:off x="4576761" y="2195286"/>
              <a:ext cx="152401" cy="152400"/>
              <a:chOff x="3041649" y="4645025"/>
              <a:chExt cx="152401" cy="1524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3128961" y="2271486"/>
              <a:ext cx="30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3052761" y="22714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357562" y="22714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24361" y="2271486"/>
              <a:ext cx="30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4348161" y="22714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652962" y="22714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271961" y="2728686"/>
              <a:ext cx="30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4195761" y="27286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500562" y="27286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138361" y="2500086"/>
              <a:ext cx="990600" cy="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528761" y="2500086"/>
              <a:ext cx="4572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352"/>
            <p:cNvGrpSpPr/>
            <p:nvPr/>
          </p:nvGrpSpPr>
          <p:grpSpPr>
            <a:xfrm>
              <a:off x="1985961" y="2423886"/>
              <a:ext cx="152401" cy="152400"/>
              <a:chOff x="3041649" y="4645025"/>
              <a:chExt cx="152401" cy="152400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53"/>
            <p:cNvGrpSpPr/>
            <p:nvPr/>
          </p:nvGrpSpPr>
          <p:grpSpPr>
            <a:xfrm flipH="1">
              <a:off x="1376361" y="2423886"/>
              <a:ext cx="152401" cy="152400"/>
              <a:chOff x="3041649" y="4645025"/>
              <a:chExt cx="152401" cy="152400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62"/>
            <p:cNvGrpSpPr/>
            <p:nvPr/>
          </p:nvGrpSpPr>
          <p:grpSpPr>
            <a:xfrm flipH="1">
              <a:off x="3052761" y="2423886"/>
              <a:ext cx="152401" cy="152400"/>
              <a:chOff x="3041649" y="4645025"/>
              <a:chExt cx="152401" cy="15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65"/>
            <p:cNvGrpSpPr/>
            <p:nvPr/>
          </p:nvGrpSpPr>
          <p:grpSpPr>
            <a:xfrm>
              <a:off x="3205161" y="2423886"/>
              <a:ext cx="152401" cy="152400"/>
              <a:chOff x="3041649" y="4645025"/>
              <a:chExt cx="152401" cy="15240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>
              <a:off x="3052761" y="2500086"/>
              <a:ext cx="30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2976561" y="25000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3281362" y="25000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300161" y="2271486"/>
              <a:ext cx="914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oup 327"/>
            <p:cNvGrpSpPr/>
            <p:nvPr/>
          </p:nvGrpSpPr>
          <p:grpSpPr>
            <a:xfrm>
              <a:off x="995361" y="2195286"/>
              <a:ext cx="304801" cy="152400"/>
              <a:chOff x="990600" y="4038600"/>
              <a:chExt cx="304801" cy="152400"/>
            </a:xfrm>
          </p:grpSpPr>
          <p:grpSp>
            <p:nvGrpSpPr>
              <p:cNvPr id="229" name="Group 336"/>
              <p:cNvGrpSpPr/>
              <p:nvPr/>
            </p:nvGrpSpPr>
            <p:grpSpPr>
              <a:xfrm flipH="1">
                <a:off x="990600" y="4038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337"/>
              <p:cNvGrpSpPr/>
              <p:nvPr/>
            </p:nvGrpSpPr>
            <p:grpSpPr>
              <a:xfrm>
                <a:off x="1143000" y="4038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1" name="Group 328"/>
            <p:cNvGrpSpPr/>
            <p:nvPr/>
          </p:nvGrpSpPr>
          <p:grpSpPr>
            <a:xfrm>
              <a:off x="2214561" y="2195286"/>
              <a:ext cx="304801" cy="152400"/>
              <a:chOff x="2209800" y="4191000"/>
              <a:chExt cx="304801" cy="152400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2209800" y="4267200"/>
                <a:ext cx="304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2133600" y="4267200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2438401" y="4267200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329"/>
            <p:cNvGrpSpPr/>
            <p:nvPr/>
          </p:nvGrpSpPr>
          <p:grpSpPr>
            <a:xfrm>
              <a:off x="995361" y="2195286"/>
              <a:ext cx="304801" cy="152400"/>
              <a:chOff x="2209800" y="4191000"/>
              <a:chExt cx="304801" cy="1524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2209800" y="4267200"/>
                <a:ext cx="304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6200000" flipH="1">
                <a:off x="2133600" y="4267200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2438401" y="4267200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>
              <a:off x="4271961" y="2728686"/>
              <a:ext cx="30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195761" y="27286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500562" y="27286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424361" y="2271486"/>
              <a:ext cx="30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348161" y="22714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652962" y="22714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6710361" y="2728686"/>
              <a:ext cx="990600" cy="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100761" y="2728686"/>
              <a:ext cx="4572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3" name="Group 252"/>
            <p:cNvGrpSpPr/>
            <p:nvPr/>
          </p:nvGrpSpPr>
          <p:grpSpPr>
            <a:xfrm>
              <a:off x="6557961" y="2652486"/>
              <a:ext cx="152401" cy="152400"/>
              <a:chOff x="3041649" y="4645025"/>
              <a:chExt cx="152401" cy="1524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55"/>
            <p:cNvGrpSpPr/>
            <p:nvPr/>
          </p:nvGrpSpPr>
          <p:grpSpPr>
            <a:xfrm flipH="1">
              <a:off x="5948361" y="2652486"/>
              <a:ext cx="152401" cy="152400"/>
              <a:chOff x="3041649" y="4645025"/>
              <a:chExt cx="152401" cy="15240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85"/>
            <p:cNvGrpSpPr/>
            <p:nvPr/>
          </p:nvGrpSpPr>
          <p:grpSpPr>
            <a:xfrm>
              <a:off x="7624761" y="2652486"/>
              <a:ext cx="304801" cy="152400"/>
              <a:chOff x="990600" y="4038600"/>
              <a:chExt cx="304801" cy="152400"/>
            </a:xfrm>
          </p:grpSpPr>
          <p:grpSp>
            <p:nvGrpSpPr>
              <p:cNvPr id="236" name="Group 262"/>
              <p:cNvGrpSpPr/>
              <p:nvPr/>
            </p:nvGrpSpPr>
            <p:grpSpPr>
              <a:xfrm flipH="1">
                <a:off x="990600" y="4038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65"/>
              <p:cNvGrpSpPr/>
              <p:nvPr/>
            </p:nvGrpSpPr>
            <p:grpSpPr>
              <a:xfrm>
                <a:off x="1143000" y="4038600"/>
                <a:ext cx="152401" cy="152400"/>
                <a:chOff x="3041649" y="4645025"/>
                <a:chExt cx="152401" cy="152400"/>
              </a:xfrm>
            </p:grpSpPr>
            <p:cxnSp>
              <p:nvCxnSpPr>
                <p:cNvPr id="88" name="Straight Connector 75"/>
                <p:cNvCxnSpPr/>
                <p:nvPr/>
              </p:nvCxnSpPr>
              <p:spPr>
                <a:xfrm flipH="1">
                  <a:off x="3041649" y="4721225"/>
                  <a:ext cx="152401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3117850" y="4721225"/>
                  <a:ext cx="1524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8" name="Group 342"/>
            <p:cNvGrpSpPr/>
            <p:nvPr/>
          </p:nvGrpSpPr>
          <p:grpSpPr>
            <a:xfrm>
              <a:off x="7624761" y="2652486"/>
              <a:ext cx="304801" cy="152400"/>
              <a:chOff x="2209800" y="4191000"/>
              <a:chExt cx="304801" cy="1524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2209800" y="4267200"/>
                <a:ext cx="304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2133600" y="4267200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2438401" y="4267200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>
              <a:off x="7700961" y="2271486"/>
              <a:ext cx="381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47"/>
            <p:cNvCxnSpPr/>
            <p:nvPr/>
          </p:nvCxnSpPr>
          <p:spPr>
            <a:xfrm>
              <a:off x="6100761" y="2271486"/>
              <a:ext cx="1524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7624761" y="2271486"/>
              <a:ext cx="762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7624762" y="22714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0"/>
            <p:cNvCxnSpPr/>
            <p:nvPr/>
          </p:nvCxnSpPr>
          <p:spPr>
            <a:xfrm>
              <a:off x="5872160" y="2271486"/>
              <a:ext cx="2285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61"/>
            <p:cNvCxnSpPr/>
            <p:nvPr/>
          </p:nvCxnSpPr>
          <p:spPr>
            <a:xfrm rot="16200000" flipH="1">
              <a:off x="5795960" y="22714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929561" y="2271486"/>
              <a:ext cx="30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58"/>
            <p:cNvCxnSpPr/>
            <p:nvPr/>
          </p:nvCxnSpPr>
          <p:spPr>
            <a:xfrm rot="16200000" flipH="1">
              <a:off x="7853361" y="22714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59"/>
            <p:cNvCxnSpPr/>
            <p:nvPr/>
          </p:nvCxnSpPr>
          <p:spPr>
            <a:xfrm rot="5400000">
              <a:off x="8158162" y="2271486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 bwMode="auto">
          <a:xfrm>
            <a:off x="5875163" y="2115398"/>
            <a:ext cx="3077279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5767433" y="2147910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Genome</a:t>
            </a:r>
            <a:endParaRPr lang="en-US" sz="1200" dirty="0"/>
          </a:p>
        </p:txBody>
      </p:sp>
      <p:grpSp>
        <p:nvGrpSpPr>
          <p:cNvPr id="239" name="Group 130"/>
          <p:cNvGrpSpPr/>
          <p:nvPr/>
        </p:nvGrpSpPr>
        <p:grpSpPr>
          <a:xfrm>
            <a:off x="6060176" y="2636883"/>
            <a:ext cx="2692697" cy="289560"/>
            <a:chOff x="1045910" y="5037186"/>
            <a:chExt cx="7345681" cy="817278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 bwMode="auto">
            <a:xfrm>
              <a:off x="1045910" y="503718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 bwMode="auto">
            <a:xfrm>
              <a:off x="229559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 bwMode="auto">
            <a:xfrm>
              <a:off x="348431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 bwMode="auto">
            <a:xfrm>
              <a:off x="453587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 bwMode="auto">
            <a:xfrm>
              <a:off x="5785549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 bwMode="auto">
            <a:xfrm>
              <a:off x="689807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 bwMode="auto">
            <a:xfrm>
              <a:off x="811727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39" name="Straight Connector 138"/>
            <p:cNvCxnSpPr>
              <a:stCxn id="132" idx="5"/>
            </p:cNvCxnSpPr>
            <p:nvPr/>
          </p:nvCxnSpPr>
          <p:spPr>
            <a:xfrm rot="16200000" flipH="1">
              <a:off x="1565957" y="4985432"/>
              <a:ext cx="567492" cy="1139293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2419350" y="5326746"/>
              <a:ext cx="1211406" cy="5120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41" name="Straight Connector 140"/>
            <p:cNvCxnSpPr>
              <a:stCxn id="136" idx="5"/>
            </p:cNvCxnSpPr>
            <p:nvPr/>
          </p:nvCxnSpPr>
          <p:spPr>
            <a:xfrm rot="16200000" flipH="1">
              <a:off x="6282538" y="5023730"/>
              <a:ext cx="567889" cy="1093573"/>
            </a:xfrm>
            <a:prstGeom prst="lin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42" name="Straight Arrow Connector 141"/>
            <p:cNvCxnSpPr>
              <a:endCxn id="138" idx="3"/>
            </p:cNvCxnSpPr>
            <p:nvPr/>
          </p:nvCxnSpPr>
          <p:spPr>
            <a:xfrm flipV="1">
              <a:off x="7113269" y="5286573"/>
              <a:ext cx="1044175" cy="5678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43" name="Straight Arrow Connector 142"/>
            <p:cNvCxnSpPr>
              <a:stCxn id="132" idx="6"/>
              <a:endCxn id="133" idx="2"/>
            </p:cNvCxnSpPr>
            <p:nvPr/>
          </p:nvCxnSpPr>
          <p:spPr>
            <a:xfrm>
              <a:off x="1320230" y="5174346"/>
              <a:ext cx="975360" cy="15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44" name="Straight Arrow Connector 143"/>
            <p:cNvCxnSpPr>
              <a:endCxn id="134" idx="2"/>
            </p:cNvCxnSpPr>
            <p:nvPr/>
          </p:nvCxnSpPr>
          <p:spPr>
            <a:xfrm>
              <a:off x="2569911" y="5174346"/>
              <a:ext cx="914400" cy="15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45" name="Straight Arrow Connector 144"/>
            <p:cNvCxnSpPr>
              <a:endCxn id="135" idx="2"/>
            </p:cNvCxnSpPr>
            <p:nvPr/>
          </p:nvCxnSpPr>
          <p:spPr>
            <a:xfrm>
              <a:off x="3758631" y="5189586"/>
              <a:ext cx="77723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46" name="Straight Arrow Connector 145"/>
            <p:cNvCxnSpPr>
              <a:endCxn id="136" idx="2"/>
            </p:cNvCxnSpPr>
            <p:nvPr/>
          </p:nvCxnSpPr>
          <p:spPr>
            <a:xfrm flipV="1">
              <a:off x="4810190" y="5189586"/>
              <a:ext cx="97535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47" name="Straight Arrow Connector 146"/>
            <p:cNvCxnSpPr>
              <a:endCxn id="137" idx="2"/>
            </p:cNvCxnSpPr>
            <p:nvPr/>
          </p:nvCxnSpPr>
          <p:spPr>
            <a:xfrm flipV="1">
              <a:off x="6059869" y="5189586"/>
              <a:ext cx="8382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48" name="Straight Arrow Connector 147"/>
            <p:cNvCxnSpPr>
              <a:stCxn id="137" idx="6"/>
            </p:cNvCxnSpPr>
            <p:nvPr/>
          </p:nvCxnSpPr>
          <p:spPr>
            <a:xfrm>
              <a:off x="7172390" y="5189586"/>
              <a:ext cx="944881" cy="47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240" name="Group 59"/>
          <p:cNvGrpSpPr/>
          <p:nvPr/>
        </p:nvGrpSpPr>
        <p:grpSpPr>
          <a:xfrm>
            <a:off x="6155131" y="3389347"/>
            <a:ext cx="2603107" cy="124292"/>
            <a:chOff x="1045910" y="5037186"/>
            <a:chExt cx="7345681" cy="289560"/>
          </a:xfrm>
        </p:grpSpPr>
        <p:sp>
          <p:nvSpPr>
            <p:cNvPr id="189" name="Oval 188"/>
            <p:cNvSpPr>
              <a:spLocks noChangeAspect="1"/>
            </p:cNvSpPr>
            <p:nvPr/>
          </p:nvSpPr>
          <p:spPr bwMode="auto">
            <a:xfrm>
              <a:off x="1045910" y="503718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 bwMode="auto">
            <a:xfrm>
              <a:off x="229559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348431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 bwMode="auto">
            <a:xfrm>
              <a:off x="453587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 bwMode="auto">
            <a:xfrm>
              <a:off x="5785549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 bwMode="auto">
            <a:xfrm>
              <a:off x="689807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811727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96" name="Straight Arrow Connector 195"/>
            <p:cNvCxnSpPr>
              <a:stCxn id="189" idx="6"/>
              <a:endCxn id="190" idx="2"/>
            </p:cNvCxnSpPr>
            <p:nvPr/>
          </p:nvCxnSpPr>
          <p:spPr>
            <a:xfrm>
              <a:off x="1320230" y="5174346"/>
              <a:ext cx="975360" cy="15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7" name="Straight Arrow Connector 196"/>
            <p:cNvCxnSpPr>
              <a:endCxn id="191" idx="2"/>
            </p:cNvCxnSpPr>
            <p:nvPr/>
          </p:nvCxnSpPr>
          <p:spPr>
            <a:xfrm>
              <a:off x="2569911" y="5174346"/>
              <a:ext cx="914400" cy="15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8" name="Straight Arrow Connector 197"/>
            <p:cNvCxnSpPr>
              <a:endCxn id="192" idx="2"/>
            </p:cNvCxnSpPr>
            <p:nvPr/>
          </p:nvCxnSpPr>
          <p:spPr>
            <a:xfrm>
              <a:off x="3758631" y="5189586"/>
              <a:ext cx="77723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9" name="Straight Arrow Connector 198"/>
            <p:cNvCxnSpPr>
              <a:endCxn id="193" idx="2"/>
            </p:cNvCxnSpPr>
            <p:nvPr/>
          </p:nvCxnSpPr>
          <p:spPr>
            <a:xfrm flipV="1">
              <a:off x="4810190" y="5189586"/>
              <a:ext cx="97535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0" name="Straight Arrow Connector 199"/>
            <p:cNvCxnSpPr>
              <a:endCxn id="194" idx="2"/>
            </p:cNvCxnSpPr>
            <p:nvPr/>
          </p:nvCxnSpPr>
          <p:spPr>
            <a:xfrm flipV="1">
              <a:off x="6059869" y="5189586"/>
              <a:ext cx="8382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1" name="Straight Arrow Connector 200"/>
            <p:cNvCxnSpPr>
              <a:stCxn id="194" idx="6"/>
            </p:cNvCxnSpPr>
            <p:nvPr/>
          </p:nvCxnSpPr>
          <p:spPr>
            <a:xfrm>
              <a:off x="7172390" y="5189586"/>
              <a:ext cx="944881" cy="47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41" name="Group 92"/>
          <p:cNvGrpSpPr/>
          <p:nvPr/>
        </p:nvGrpSpPr>
        <p:grpSpPr>
          <a:xfrm>
            <a:off x="6167112" y="3845323"/>
            <a:ext cx="2603107" cy="344099"/>
            <a:chOff x="1045910" y="5037186"/>
            <a:chExt cx="7345681" cy="801639"/>
          </a:xfrm>
        </p:grpSpPr>
        <p:sp>
          <p:nvSpPr>
            <p:cNvPr id="177" name="Oval 176"/>
            <p:cNvSpPr>
              <a:spLocks noChangeAspect="1"/>
            </p:cNvSpPr>
            <p:nvPr/>
          </p:nvSpPr>
          <p:spPr bwMode="auto">
            <a:xfrm>
              <a:off x="1045910" y="503718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 bwMode="auto">
            <a:xfrm>
              <a:off x="348431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 bwMode="auto">
            <a:xfrm>
              <a:off x="453587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 bwMode="auto">
            <a:xfrm>
              <a:off x="5785549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 bwMode="auto">
            <a:xfrm>
              <a:off x="689807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 bwMode="auto">
            <a:xfrm>
              <a:off x="811727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83" name="Straight Connector 182"/>
            <p:cNvCxnSpPr>
              <a:stCxn id="177" idx="5"/>
            </p:cNvCxnSpPr>
            <p:nvPr/>
          </p:nvCxnSpPr>
          <p:spPr>
            <a:xfrm rot="16200000" flipH="1">
              <a:off x="1565957" y="4985432"/>
              <a:ext cx="567492" cy="1139293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V="1">
              <a:off x="2419350" y="5326746"/>
              <a:ext cx="1211406" cy="5120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5" name="Straight Arrow Connector 184"/>
            <p:cNvCxnSpPr>
              <a:endCxn id="179" idx="2"/>
            </p:cNvCxnSpPr>
            <p:nvPr/>
          </p:nvCxnSpPr>
          <p:spPr>
            <a:xfrm>
              <a:off x="3758631" y="5189586"/>
              <a:ext cx="77723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6" name="Straight Arrow Connector 185"/>
            <p:cNvCxnSpPr>
              <a:endCxn id="180" idx="2"/>
            </p:cNvCxnSpPr>
            <p:nvPr/>
          </p:nvCxnSpPr>
          <p:spPr>
            <a:xfrm flipV="1">
              <a:off x="4810190" y="5189586"/>
              <a:ext cx="97535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7" name="Straight Arrow Connector 186"/>
            <p:cNvCxnSpPr>
              <a:endCxn id="181" idx="2"/>
            </p:cNvCxnSpPr>
            <p:nvPr/>
          </p:nvCxnSpPr>
          <p:spPr>
            <a:xfrm flipV="1">
              <a:off x="6059869" y="5189586"/>
              <a:ext cx="8382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8" name="Straight Arrow Connector 187"/>
            <p:cNvCxnSpPr>
              <a:stCxn id="181" idx="6"/>
            </p:cNvCxnSpPr>
            <p:nvPr/>
          </p:nvCxnSpPr>
          <p:spPr>
            <a:xfrm>
              <a:off x="7172390" y="5189586"/>
              <a:ext cx="944881" cy="47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42" name="Group 110"/>
          <p:cNvGrpSpPr/>
          <p:nvPr/>
        </p:nvGrpSpPr>
        <p:grpSpPr>
          <a:xfrm>
            <a:off x="6167112" y="4421109"/>
            <a:ext cx="2603107" cy="350812"/>
            <a:chOff x="1045910" y="5037186"/>
            <a:chExt cx="7345681" cy="817278"/>
          </a:xfrm>
        </p:grpSpPr>
        <p:sp>
          <p:nvSpPr>
            <p:cNvPr id="165" name="Oval 164"/>
            <p:cNvSpPr>
              <a:spLocks noChangeAspect="1"/>
            </p:cNvSpPr>
            <p:nvPr/>
          </p:nvSpPr>
          <p:spPr bwMode="auto">
            <a:xfrm>
              <a:off x="1045910" y="503718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" name="Oval 165"/>
            <p:cNvSpPr>
              <a:spLocks noChangeAspect="1"/>
            </p:cNvSpPr>
            <p:nvPr/>
          </p:nvSpPr>
          <p:spPr bwMode="auto">
            <a:xfrm>
              <a:off x="229559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" name="Oval 166"/>
            <p:cNvSpPr>
              <a:spLocks noChangeAspect="1"/>
            </p:cNvSpPr>
            <p:nvPr/>
          </p:nvSpPr>
          <p:spPr bwMode="auto">
            <a:xfrm>
              <a:off x="348431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" name="Oval 167"/>
            <p:cNvSpPr>
              <a:spLocks noChangeAspect="1"/>
            </p:cNvSpPr>
            <p:nvPr/>
          </p:nvSpPr>
          <p:spPr bwMode="auto">
            <a:xfrm>
              <a:off x="453587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 bwMode="auto">
            <a:xfrm>
              <a:off x="5785549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 bwMode="auto">
            <a:xfrm>
              <a:off x="811727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71" name="Straight Connector 170"/>
            <p:cNvCxnSpPr>
              <a:stCxn id="169" idx="5"/>
            </p:cNvCxnSpPr>
            <p:nvPr/>
          </p:nvCxnSpPr>
          <p:spPr>
            <a:xfrm rot="16200000" flipH="1">
              <a:off x="6282538" y="5023730"/>
              <a:ext cx="567889" cy="1093573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2" name="Straight Arrow Connector 171"/>
            <p:cNvCxnSpPr>
              <a:endCxn id="170" idx="3"/>
            </p:cNvCxnSpPr>
            <p:nvPr/>
          </p:nvCxnSpPr>
          <p:spPr>
            <a:xfrm flipV="1">
              <a:off x="7113269" y="5286573"/>
              <a:ext cx="1044175" cy="5678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3" name="Straight Arrow Connector 172"/>
            <p:cNvCxnSpPr>
              <a:stCxn id="165" idx="6"/>
              <a:endCxn id="166" idx="2"/>
            </p:cNvCxnSpPr>
            <p:nvPr/>
          </p:nvCxnSpPr>
          <p:spPr>
            <a:xfrm>
              <a:off x="1320230" y="5174346"/>
              <a:ext cx="975360" cy="15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4" name="Straight Arrow Connector 173"/>
            <p:cNvCxnSpPr>
              <a:endCxn id="167" idx="2"/>
            </p:cNvCxnSpPr>
            <p:nvPr/>
          </p:nvCxnSpPr>
          <p:spPr>
            <a:xfrm>
              <a:off x="2569911" y="5174346"/>
              <a:ext cx="914400" cy="15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5" name="Straight Arrow Connector 174"/>
            <p:cNvCxnSpPr>
              <a:endCxn id="168" idx="2"/>
            </p:cNvCxnSpPr>
            <p:nvPr/>
          </p:nvCxnSpPr>
          <p:spPr>
            <a:xfrm>
              <a:off x="3758631" y="5189586"/>
              <a:ext cx="77723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6" name="Straight Arrow Connector 175"/>
            <p:cNvCxnSpPr>
              <a:endCxn id="169" idx="2"/>
            </p:cNvCxnSpPr>
            <p:nvPr/>
          </p:nvCxnSpPr>
          <p:spPr>
            <a:xfrm flipV="1">
              <a:off x="4810190" y="5189586"/>
              <a:ext cx="97535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43" name="Group 128"/>
          <p:cNvGrpSpPr/>
          <p:nvPr/>
        </p:nvGrpSpPr>
        <p:grpSpPr>
          <a:xfrm>
            <a:off x="6199515" y="4922016"/>
            <a:ext cx="2603107" cy="350812"/>
            <a:chOff x="1045910" y="5037186"/>
            <a:chExt cx="7345681" cy="817278"/>
          </a:xfrm>
        </p:grpSpPr>
        <p:sp>
          <p:nvSpPr>
            <p:cNvPr id="154" name="Oval 153"/>
            <p:cNvSpPr>
              <a:spLocks noChangeAspect="1"/>
            </p:cNvSpPr>
            <p:nvPr/>
          </p:nvSpPr>
          <p:spPr bwMode="auto">
            <a:xfrm>
              <a:off x="1045910" y="503718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 bwMode="auto">
            <a:xfrm>
              <a:off x="348431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 bwMode="auto">
            <a:xfrm>
              <a:off x="453587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 bwMode="auto">
            <a:xfrm>
              <a:off x="5785549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 bwMode="auto">
            <a:xfrm>
              <a:off x="811727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59" name="Straight Connector 158"/>
            <p:cNvCxnSpPr>
              <a:stCxn id="154" idx="5"/>
            </p:cNvCxnSpPr>
            <p:nvPr/>
          </p:nvCxnSpPr>
          <p:spPr>
            <a:xfrm rot="16200000" flipH="1">
              <a:off x="1565957" y="4985432"/>
              <a:ext cx="567492" cy="1139293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V="1">
              <a:off x="2419350" y="5326746"/>
              <a:ext cx="1211406" cy="5120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Straight Connector 160"/>
            <p:cNvCxnSpPr>
              <a:stCxn id="157" idx="5"/>
            </p:cNvCxnSpPr>
            <p:nvPr/>
          </p:nvCxnSpPr>
          <p:spPr>
            <a:xfrm rot="16200000" flipH="1">
              <a:off x="6282538" y="5023730"/>
              <a:ext cx="567889" cy="1093573"/>
            </a:xfrm>
            <a:prstGeom prst="lin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Straight Arrow Connector 161"/>
            <p:cNvCxnSpPr>
              <a:endCxn id="158" idx="3"/>
            </p:cNvCxnSpPr>
            <p:nvPr/>
          </p:nvCxnSpPr>
          <p:spPr>
            <a:xfrm flipV="1">
              <a:off x="7113269" y="5286573"/>
              <a:ext cx="1044175" cy="5678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3" name="Straight Arrow Connector 162"/>
            <p:cNvCxnSpPr>
              <a:endCxn id="156" idx="2"/>
            </p:cNvCxnSpPr>
            <p:nvPr/>
          </p:nvCxnSpPr>
          <p:spPr>
            <a:xfrm>
              <a:off x="3758631" y="5189586"/>
              <a:ext cx="77723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Straight Arrow Connector 163"/>
            <p:cNvCxnSpPr>
              <a:endCxn id="157" idx="2"/>
            </p:cNvCxnSpPr>
            <p:nvPr/>
          </p:nvCxnSpPr>
          <p:spPr>
            <a:xfrm flipV="1">
              <a:off x="4810190" y="5189586"/>
              <a:ext cx="97535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44" name="Group 59"/>
          <p:cNvGrpSpPr/>
          <p:nvPr/>
        </p:nvGrpSpPr>
        <p:grpSpPr>
          <a:xfrm>
            <a:off x="6219939" y="5960746"/>
            <a:ext cx="2603107" cy="124292"/>
            <a:chOff x="1045910" y="5037186"/>
            <a:chExt cx="7345681" cy="289560"/>
          </a:xfrm>
        </p:grpSpPr>
        <p:sp>
          <p:nvSpPr>
            <p:cNvPr id="203" name="Oval 202"/>
            <p:cNvSpPr>
              <a:spLocks noChangeAspect="1"/>
            </p:cNvSpPr>
            <p:nvPr/>
          </p:nvSpPr>
          <p:spPr bwMode="auto">
            <a:xfrm>
              <a:off x="1045910" y="503718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 bwMode="auto">
            <a:xfrm>
              <a:off x="229559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 bwMode="auto">
            <a:xfrm>
              <a:off x="348431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 bwMode="auto">
            <a:xfrm>
              <a:off x="453587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 bwMode="auto">
            <a:xfrm>
              <a:off x="5785549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" name="Oval 207"/>
            <p:cNvSpPr>
              <a:spLocks noChangeAspect="1"/>
            </p:cNvSpPr>
            <p:nvPr/>
          </p:nvSpPr>
          <p:spPr bwMode="auto">
            <a:xfrm>
              <a:off x="689807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" name="Oval 208"/>
            <p:cNvSpPr>
              <a:spLocks noChangeAspect="1"/>
            </p:cNvSpPr>
            <p:nvPr/>
          </p:nvSpPr>
          <p:spPr bwMode="auto">
            <a:xfrm>
              <a:off x="811727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0" name="Straight Arrow Connector 209"/>
            <p:cNvCxnSpPr>
              <a:stCxn id="203" idx="6"/>
              <a:endCxn id="204" idx="2"/>
            </p:cNvCxnSpPr>
            <p:nvPr/>
          </p:nvCxnSpPr>
          <p:spPr>
            <a:xfrm>
              <a:off x="1320230" y="5174346"/>
              <a:ext cx="975360" cy="15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11" name="Straight Arrow Connector 210"/>
            <p:cNvCxnSpPr>
              <a:endCxn id="205" idx="2"/>
            </p:cNvCxnSpPr>
            <p:nvPr/>
          </p:nvCxnSpPr>
          <p:spPr>
            <a:xfrm>
              <a:off x="2569911" y="5174346"/>
              <a:ext cx="914400" cy="15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12" name="Straight Arrow Connector 211"/>
            <p:cNvCxnSpPr>
              <a:endCxn id="206" idx="2"/>
            </p:cNvCxnSpPr>
            <p:nvPr/>
          </p:nvCxnSpPr>
          <p:spPr>
            <a:xfrm>
              <a:off x="3758631" y="5189586"/>
              <a:ext cx="77723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13" name="Straight Arrow Connector 212"/>
            <p:cNvCxnSpPr>
              <a:endCxn id="207" idx="2"/>
            </p:cNvCxnSpPr>
            <p:nvPr/>
          </p:nvCxnSpPr>
          <p:spPr>
            <a:xfrm flipV="1">
              <a:off x="4810190" y="5189586"/>
              <a:ext cx="97535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14" name="Straight Arrow Connector 213"/>
            <p:cNvCxnSpPr>
              <a:endCxn id="208" idx="2"/>
            </p:cNvCxnSpPr>
            <p:nvPr/>
          </p:nvCxnSpPr>
          <p:spPr>
            <a:xfrm flipV="1">
              <a:off x="6059869" y="5189586"/>
              <a:ext cx="8382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15" name="Straight Arrow Connector 214"/>
            <p:cNvCxnSpPr>
              <a:stCxn id="208" idx="6"/>
            </p:cNvCxnSpPr>
            <p:nvPr/>
          </p:nvCxnSpPr>
          <p:spPr>
            <a:xfrm>
              <a:off x="7172390" y="5189586"/>
              <a:ext cx="944881" cy="47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245" name="Group 128"/>
          <p:cNvGrpSpPr/>
          <p:nvPr/>
        </p:nvGrpSpPr>
        <p:grpSpPr>
          <a:xfrm>
            <a:off x="6238106" y="6301594"/>
            <a:ext cx="2603107" cy="350812"/>
            <a:chOff x="1045910" y="5037186"/>
            <a:chExt cx="7345681" cy="817278"/>
          </a:xfrm>
        </p:grpSpPr>
        <p:sp>
          <p:nvSpPr>
            <p:cNvPr id="217" name="Oval 216"/>
            <p:cNvSpPr>
              <a:spLocks noChangeAspect="1"/>
            </p:cNvSpPr>
            <p:nvPr/>
          </p:nvSpPr>
          <p:spPr bwMode="auto">
            <a:xfrm>
              <a:off x="1045910" y="503718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 bwMode="auto">
            <a:xfrm>
              <a:off x="348431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 bwMode="auto">
            <a:xfrm>
              <a:off x="4535870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 bwMode="auto">
            <a:xfrm>
              <a:off x="5785549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 bwMode="auto">
            <a:xfrm>
              <a:off x="8117271" y="5052426"/>
              <a:ext cx="274320" cy="27432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22" name="Straight Connector 221"/>
            <p:cNvCxnSpPr>
              <a:stCxn id="217" idx="5"/>
            </p:cNvCxnSpPr>
            <p:nvPr/>
          </p:nvCxnSpPr>
          <p:spPr>
            <a:xfrm rot="16200000" flipH="1">
              <a:off x="1565957" y="4985432"/>
              <a:ext cx="567492" cy="1139293"/>
            </a:xfrm>
            <a:prstGeom prst="lin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V="1">
              <a:off x="2419350" y="5326746"/>
              <a:ext cx="1211406" cy="5120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24" name="Straight Connector 223"/>
            <p:cNvCxnSpPr>
              <a:stCxn id="220" idx="5"/>
            </p:cNvCxnSpPr>
            <p:nvPr/>
          </p:nvCxnSpPr>
          <p:spPr>
            <a:xfrm rot="16200000" flipH="1">
              <a:off x="6282538" y="5023730"/>
              <a:ext cx="567889" cy="1093573"/>
            </a:xfrm>
            <a:prstGeom prst="lin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25" name="Straight Arrow Connector 224"/>
            <p:cNvCxnSpPr>
              <a:endCxn id="221" idx="3"/>
            </p:cNvCxnSpPr>
            <p:nvPr/>
          </p:nvCxnSpPr>
          <p:spPr>
            <a:xfrm flipV="1">
              <a:off x="7113269" y="5286573"/>
              <a:ext cx="1044175" cy="5678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26" name="Straight Arrow Connector 225"/>
            <p:cNvCxnSpPr>
              <a:endCxn id="219" idx="2"/>
            </p:cNvCxnSpPr>
            <p:nvPr/>
          </p:nvCxnSpPr>
          <p:spPr>
            <a:xfrm>
              <a:off x="3758631" y="5189586"/>
              <a:ext cx="77723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27" name="Straight Arrow Connector 226"/>
            <p:cNvCxnSpPr>
              <a:endCxn id="220" idx="2"/>
            </p:cNvCxnSpPr>
            <p:nvPr/>
          </p:nvCxnSpPr>
          <p:spPr>
            <a:xfrm flipV="1">
              <a:off x="4810190" y="5189586"/>
              <a:ext cx="97535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pic>
        <p:nvPicPr>
          <p:cNvPr id="207874" name="Picture 2" descr="https://encrypted-tbn3.google.com/images?q=tbn:ANd9GcTwqGu9yY6XiAiD7PKvw5z26_cRBslFhFKYwF3JkEY03wjXDs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65508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53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representation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304800" y="1600200"/>
            <a:ext cx="8534400" cy="2286000"/>
            <a:chOff x="577880" y="2276850"/>
            <a:chExt cx="8144079" cy="2203049"/>
          </a:xfrm>
        </p:grpSpPr>
        <p:cxnSp>
          <p:nvCxnSpPr>
            <p:cNvPr id="68" name="Straight Connector 67"/>
            <p:cNvCxnSpPr>
              <a:stCxn id="94" idx="1"/>
            </p:cNvCxnSpPr>
            <p:nvPr/>
          </p:nvCxnSpPr>
          <p:spPr>
            <a:xfrm rot="10800000" flipV="1">
              <a:off x="1230765" y="2429859"/>
              <a:ext cx="0" cy="1413055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3429000" y="3276600"/>
              <a:ext cx="1066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5372100" y="3314700"/>
              <a:ext cx="9906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95" idx="1"/>
            </p:cNvCxnSpPr>
            <p:nvPr/>
          </p:nvCxnSpPr>
          <p:spPr>
            <a:xfrm rot="10800000" flipV="1">
              <a:off x="6553200" y="2429860"/>
              <a:ext cx="0" cy="138014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95" idx="3"/>
            </p:cNvCxnSpPr>
            <p:nvPr/>
          </p:nvCxnSpPr>
          <p:spPr>
            <a:xfrm>
              <a:off x="8374095" y="2429860"/>
              <a:ext cx="1" cy="1421594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1230765" y="2743200"/>
              <a:ext cx="192535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</a:t>
              </a:r>
              <a:r>
                <a:rPr lang="en-US" sz="1000" b="1" baseline="-25000" dirty="0" smtClean="0">
                  <a:solidFill>
                    <a:schemeClr val="bg1"/>
                  </a:solidFill>
                </a:rPr>
                <a:t>1</a:t>
              </a:r>
              <a:endParaRPr lang="en-US" sz="10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962400" y="2743200"/>
              <a:ext cx="19050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="1" baseline="-25000" dirty="0" smtClean="0">
                  <a:solidFill>
                    <a:schemeClr val="bg1"/>
                  </a:solidFill>
                </a:rPr>
                <a:t>3</a:t>
              </a:r>
              <a:endParaRPr lang="en-US" sz="11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553200" y="2743200"/>
              <a:ext cx="1820895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</a:t>
              </a:r>
              <a:r>
                <a:rPr lang="en-US" sz="1000" b="1" baseline="-25000" dirty="0" smtClean="0">
                  <a:solidFill>
                    <a:schemeClr val="bg1"/>
                  </a:solidFill>
                </a:rPr>
                <a:t>5</a:t>
              </a:r>
              <a:endParaRPr lang="en-US" sz="11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45245" y="3121760"/>
              <a:ext cx="131087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="1" baseline="-25000" dirty="0" smtClean="0">
                  <a:solidFill>
                    <a:schemeClr val="bg1"/>
                  </a:solidFill>
                </a:rPr>
                <a:t>2</a:t>
              </a:r>
              <a:endParaRPr lang="en-US" sz="11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10405" y="3121760"/>
              <a:ext cx="622928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</a:t>
              </a:r>
              <a:r>
                <a:rPr lang="en-US" sz="1100" b="1" baseline="-25000" dirty="0" smtClean="0">
                  <a:solidFill>
                    <a:schemeClr val="bg1"/>
                  </a:solidFill>
                </a:rPr>
                <a:t>4</a:t>
              </a:r>
              <a:endParaRPr lang="en-US" sz="11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553200" y="3124200"/>
              <a:ext cx="7620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</a:t>
              </a:r>
              <a:r>
                <a:rPr lang="en-US" sz="1000" b="1" baseline="-25000" dirty="0" smtClean="0">
                  <a:solidFill>
                    <a:schemeClr val="bg1"/>
                  </a:solidFill>
                </a:rPr>
                <a:t>6</a:t>
              </a:r>
              <a:endParaRPr lang="en-US" sz="1000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115550" y="3736240"/>
              <a:ext cx="74121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115550" y="3889860"/>
              <a:ext cx="495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</a:t>
              </a:r>
              <a:r>
                <a:rPr lang="en-US" sz="1400" baseline="-25000" dirty="0" smtClean="0"/>
                <a:t>pse1</a:t>
              </a:r>
              <a:endParaRPr lang="en-US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730030" y="3813050"/>
              <a:ext cx="501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-25000" dirty="0" smtClean="0"/>
                <a:t>pse1</a:t>
              </a:r>
            </a:p>
            <a:p>
              <a:r>
                <a:rPr lang="en-US" sz="1400" dirty="0" smtClean="0"/>
                <a:t>S</a:t>
              </a:r>
              <a:r>
                <a:rPr lang="en-US" sz="1400" baseline="-25000" dirty="0" smtClean="0"/>
                <a:t>pse2</a:t>
              </a:r>
              <a:endParaRPr lang="en-US" sz="1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997395" y="3928265"/>
              <a:ext cx="5014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-25000" dirty="0" smtClean="0"/>
                <a:t>pse2</a:t>
              </a:r>
            </a:p>
          </p:txBody>
        </p:sp>
        <p:cxnSp>
          <p:nvCxnSpPr>
            <p:cNvPr id="83" name="Straight Connector 82"/>
            <p:cNvCxnSpPr>
              <a:stCxn id="94" idx="3"/>
            </p:cNvCxnSpPr>
            <p:nvPr/>
          </p:nvCxnSpPr>
          <p:spPr>
            <a:xfrm flipH="1">
              <a:off x="3151017" y="2429860"/>
              <a:ext cx="5098" cy="137831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3803900" y="3889860"/>
              <a:ext cx="495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</a:t>
              </a:r>
              <a:r>
                <a:rPr lang="en-US" sz="1400" baseline="-25000" dirty="0" smtClean="0"/>
                <a:t>pse3</a:t>
              </a:r>
              <a:endParaRPr lang="en-US" sz="14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456785" y="3813050"/>
              <a:ext cx="501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-25000" dirty="0" smtClean="0"/>
                <a:t>pse3</a:t>
              </a:r>
            </a:p>
            <a:p>
              <a:r>
                <a:rPr lang="en-US" sz="1400" dirty="0" smtClean="0"/>
                <a:t>S</a:t>
              </a:r>
              <a:r>
                <a:rPr lang="en-US" sz="1400" baseline="-25000" dirty="0" smtClean="0"/>
                <a:t>pse4</a:t>
              </a:r>
              <a:endParaRPr lang="en-US" sz="1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71265" y="3813050"/>
              <a:ext cx="501484" cy="666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-25000" dirty="0" smtClean="0"/>
                <a:t>pse4</a:t>
              </a:r>
            </a:p>
            <a:p>
              <a:r>
                <a:rPr lang="en-US" sz="1400" dirty="0" smtClean="0"/>
                <a:t>S</a:t>
              </a:r>
              <a:r>
                <a:rPr lang="en-US" sz="1400" baseline="-25000" dirty="0" smtClean="0"/>
                <a:t>pse5</a:t>
              </a:r>
            </a:p>
            <a:p>
              <a:endParaRPr lang="en-US" sz="1400" baseline="-25000" dirty="0" smtClean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24150" y="3928265"/>
              <a:ext cx="5014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-25000" dirty="0" smtClean="0"/>
                <a:t>pse5</a:t>
              </a:r>
              <a:endParaRPr lang="en-US" sz="1400" dirty="0" smtClean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415440" y="3928265"/>
              <a:ext cx="495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</a:t>
              </a:r>
              <a:r>
                <a:rPr lang="en-US" sz="1400" baseline="-25000" dirty="0" smtClean="0"/>
                <a:t>pse6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183540" y="3813050"/>
              <a:ext cx="501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-25000" dirty="0" smtClean="0"/>
                <a:t>pse6</a:t>
              </a:r>
              <a:endParaRPr lang="en-US" sz="1400" dirty="0" smtClean="0"/>
            </a:p>
            <a:p>
              <a:r>
                <a:rPr lang="en-US" sz="1400" dirty="0" smtClean="0"/>
                <a:t>S</a:t>
              </a:r>
              <a:r>
                <a:rPr lang="en-US" sz="1400" baseline="-25000" dirty="0" smtClean="0"/>
                <a:t>pse7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220475" y="3966670"/>
              <a:ext cx="5014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</a:t>
              </a:r>
              <a:r>
                <a:rPr lang="en-US" sz="1400" baseline="-25000" dirty="0" smtClean="0"/>
                <a:t>pse7</a:t>
              </a:r>
              <a:endParaRPr lang="en-US" sz="1400" dirty="0" smtClean="0"/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16200000" flipH="1">
              <a:off x="4689009" y="3273586"/>
              <a:ext cx="1077052" cy="53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071017" y="3270612"/>
              <a:ext cx="1072290" cy="6487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77880" y="3352190"/>
              <a:ext cx="6912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Pseudo-</a:t>
              </a:r>
              <a:r>
                <a:rPr lang="en-US" sz="1100" dirty="0" err="1" smtClean="0"/>
                <a:t>exons</a:t>
              </a:r>
              <a:r>
                <a:rPr lang="en-US" sz="1100" dirty="0" smtClean="0"/>
                <a:t>:</a:t>
              </a:r>
              <a:endParaRPr lang="en-US" sz="11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230765" y="2353660"/>
              <a:ext cx="192535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e</a:t>
              </a:r>
              <a:r>
                <a:rPr lang="en-US" sz="1000" b="1" baseline="-25000" dirty="0" smtClean="0">
                  <a:solidFill>
                    <a:schemeClr val="bg1"/>
                  </a:solidFill>
                </a:rPr>
                <a:t>1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553200" y="2353660"/>
              <a:ext cx="1820895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</a:t>
              </a:r>
              <a:r>
                <a:rPr lang="en-US" sz="1000" b="1" baseline="-25000" dirty="0" smtClean="0">
                  <a:solidFill>
                    <a:schemeClr val="bg1"/>
                  </a:solidFill>
                </a:rPr>
                <a:t>5</a:t>
              </a:r>
              <a:endParaRPr lang="en-US" sz="1100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>
              <a:off x="1100618" y="3098287"/>
              <a:ext cx="148925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4" idx="3"/>
              <a:endCxn id="95" idx="1"/>
            </p:cNvCxnSpPr>
            <p:nvPr/>
          </p:nvCxnSpPr>
          <p:spPr>
            <a:xfrm>
              <a:off x="3156115" y="2429860"/>
              <a:ext cx="33970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3" idx="3"/>
              <a:endCxn id="74" idx="1"/>
            </p:cNvCxnSpPr>
            <p:nvPr/>
          </p:nvCxnSpPr>
          <p:spPr>
            <a:xfrm>
              <a:off x="3156115" y="2819400"/>
              <a:ext cx="8062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4" idx="3"/>
              <a:endCxn id="75" idx="1"/>
            </p:cNvCxnSpPr>
            <p:nvPr/>
          </p:nvCxnSpPr>
          <p:spPr>
            <a:xfrm>
              <a:off x="5867400" y="281940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77" idx="3"/>
              <a:endCxn id="78" idx="1"/>
            </p:cNvCxnSpPr>
            <p:nvPr/>
          </p:nvCxnSpPr>
          <p:spPr>
            <a:xfrm>
              <a:off x="5233333" y="3197960"/>
              <a:ext cx="1319867" cy="24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76" idx="3"/>
              <a:endCxn id="77" idx="1"/>
            </p:cNvCxnSpPr>
            <p:nvPr/>
          </p:nvCxnSpPr>
          <p:spPr>
            <a:xfrm>
              <a:off x="3156115" y="3197960"/>
              <a:ext cx="14542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1230765" y="3505811"/>
              <a:ext cx="576075" cy="2292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pse</a:t>
              </a:r>
              <a:r>
                <a:rPr lang="en-US" sz="1400" b="1" baseline="-25000" dirty="0" smtClean="0">
                  <a:solidFill>
                    <a:schemeClr val="tx1"/>
                  </a:solidFill>
                </a:rPr>
                <a:t>1</a:t>
              </a:r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883650" y="3505810"/>
              <a:ext cx="1228960" cy="2292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pse</a:t>
              </a:r>
              <a:r>
                <a:rPr lang="en-US" sz="1400" b="1" baseline="-25000" dirty="0" smtClean="0">
                  <a:solidFill>
                    <a:schemeClr val="tx1"/>
                  </a:solidFill>
                </a:rPr>
                <a:t>2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995925" y="3505810"/>
              <a:ext cx="576075" cy="2292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pse</a:t>
              </a:r>
              <a:r>
                <a:rPr lang="en-US" sz="1400" b="1" baseline="-25000" dirty="0" smtClean="0">
                  <a:solidFill>
                    <a:schemeClr val="tx1"/>
                  </a:solidFill>
                </a:rPr>
                <a:t>3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610406" y="3505810"/>
              <a:ext cx="576075" cy="22921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pse</a:t>
              </a:r>
              <a:r>
                <a:rPr lang="en-US" sz="1400" b="1" baseline="-25000" dirty="0" smtClean="0">
                  <a:solidFill>
                    <a:schemeClr val="tx1"/>
                  </a:solidFill>
                </a:rPr>
                <a:t>4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263290" y="3505810"/>
              <a:ext cx="576075" cy="2292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pse</a:t>
              </a:r>
              <a:r>
                <a:rPr lang="en-US" sz="1400" b="1" baseline="-25000" dirty="0" smtClean="0">
                  <a:solidFill>
                    <a:schemeClr val="tx1"/>
                  </a:solidFill>
                </a:rPr>
                <a:t>5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607465" y="3505810"/>
              <a:ext cx="652885" cy="2292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pse</a:t>
              </a:r>
              <a:r>
                <a:rPr lang="en-US" sz="1400" b="1" baseline="-25000" dirty="0" smtClean="0">
                  <a:solidFill>
                    <a:schemeClr val="tx1"/>
                  </a:solidFill>
                </a:rPr>
                <a:t>6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75565" y="3505810"/>
              <a:ext cx="998530" cy="2292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pse</a:t>
              </a:r>
              <a:r>
                <a:rPr lang="en-US" sz="1400" b="1" baseline="-25000" dirty="0" smtClean="0">
                  <a:solidFill>
                    <a:schemeClr val="tx1"/>
                  </a:solidFill>
                </a:rPr>
                <a:t>7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rot="16200000" flipH="1">
              <a:off x="6578807" y="3073607"/>
              <a:ext cx="1456340" cy="16445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1096348" y="2833722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1096348" y="2411267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3021361" y="2411267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3021360" y="2795316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3021360" y="3184130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1710828" y="3217772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3823103" y="2795317"/>
              <a:ext cx="2688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3765494" y="2814521"/>
              <a:ext cx="38405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5676220" y="2814522"/>
              <a:ext cx="38405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4475988" y="3217772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095231" y="3198724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6425118" y="2411267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6415593" y="2838484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6425118" y="3203484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8239678" y="2411267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8239678" y="2833722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7178626" y="3184130"/>
              <a:ext cx="26883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616285" y="2276850"/>
              <a:ext cx="433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:</a:t>
              </a:r>
              <a:endParaRPr lang="en-US" sz="14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16285" y="2622495"/>
              <a:ext cx="433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:</a:t>
              </a:r>
              <a:endParaRPr lang="en-US" sz="14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16285" y="3006545"/>
              <a:ext cx="433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Tr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:</a:t>
              </a:r>
              <a:endParaRPr lang="en-US" sz="1400" dirty="0"/>
            </a:p>
          </p:txBody>
        </p:sp>
      </p:grpSp>
      <p:sp>
        <p:nvSpPr>
          <p:cNvPr id="130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4191000"/>
            <a:ext cx="82296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+mj-lt"/>
              </a:rPr>
              <a:t>Pseudo-</a:t>
            </a:r>
            <a:r>
              <a:rPr lang="en-US" sz="2400" dirty="0" err="1" smtClean="0">
                <a:latin typeface="+mj-lt"/>
              </a:rPr>
              <a:t>exons</a:t>
            </a:r>
            <a:r>
              <a:rPr lang="en-US" sz="2400" dirty="0" smtClean="0">
                <a:latin typeface="+mj-lt"/>
              </a:rPr>
              <a:t> - regions of a gene between consecutive transcriptional or splicing events</a:t>
            </a:r>
          </a:p>
          <a:p>
            <a:r>
              <a:rPr lang="en-US" sz="2400" dirty="0" smtClean="0">
                <a:latin typeface="+mj-lt"/>
              </a:rPr>
              <a:t>Gene  - </a:t>
            </a:r>
            <a:r>
              <a:rPr lang="en-US" sz="2400" dirty="0">
                <a:latin typeface="+mj-lt"/>
              </a:rPr>
              <a:t>set </a:t>
            </a:r>
            <a:r>
              <a:rPr lang="en-US" sz="2400" dirty="0" smtClean="0">
                <a:latin typeface="+mj-lt"/>
              </a:rPr>
              <a:t>of non-overlapping pseudo-</a:t>
            </a:r>
            <a:r>
              <a:rPr lang="en-US" sz="2400" dirty="0" err="1" smtClean="0">
                <a:latin typeface="+mj-lt"/>
              </a:rPr>
              <a:t>exons</a:t>
            </a: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Splice Graph</a:t>
            </a:r>
            <a:endParaRPr lang="en-US" dirty="0"/>
          </a:p>
        </p:txBody>
      </p:sp>
      <p:grpSp>
        <p:nvGrpSpPr>
          <p:cNvPr id="233" name="Group 232"/>
          <p:cNvGrpSpPr/>
          <p:nvPr/>
        </p:nvGrpSpPr>
        <p:grpSpPr>
          <a:xfrm>
            <a:off x="1316147" y="5943600"/>
            <a:ext cx="6224581" cy="687129"/>
            <a:chOff x="1773037" y="5679208"/>
            <a:chExt cx="6224581" cy="687129"/>
          </a:xfrm>
        </p:grpSpPr>
        <p:sp>
          <p:nvSpPr>
            <p:cNvPr id="234" name="Oval 233"/>
            <p:cNvSpPr>
              <a:spLocks noChangeAspect="1"/>
            </p:cNvSpPr>
            <p:nvPr/>
          </p:nvSpPr>
          <p:spPr bwMode="auto">
            <a:xfrm>
              <a:off x="1773037" y="5692771"/>
              <a:ext cx="219857" cy="24252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" name="Oval 234"/>
            <p:cNvSpPr>
              <a:spLocks noChangeAspect="1"/>
            </p:cNvSpPr>
            <p:nvPr/>
          </p:nvSpPr>
          <p:spPr bwMode="auto">
            <a:xfrm>
              <a:off x="2653938" y="5692771"/>
              <a:ext cx="219857" cy="24252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 bwMode="auto">
            <a:xfrm>
              <a:off x="3230322" y="5679208"/>
              <a:ext cx="219857" cy="242528"/>
            </a:xfrm>
            <a:prstGeom prst="ellipse">
              <a:avLst/>
            </a:prstGeom>
            <a:solidFill>
              <a:srgbClr val="92D05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" name="Oval 236"/>
            <p:cNvSpPr>
              <a:spLocks noChangeAspect="1"/>
            </p:cNvSpPr>
            <p:nvPr/>
          </p:nvSpPr>
          <p:spPr bwMode="auto">
            <a:xfrm>
              <a:off x="5017826" y="5692771"/>
              <a:ext cx="219857" cy="242528"/>
            </a:xfrm>
            <a:prstGeom prst="ellipse">
              <a:avLst/>
            </a:prstGeom>
            <a:solidFill>
              <a:srgbClr val="92D05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>
              <a:off x="5847324" y="5692771"/>
              <a:ext cx="219857" cy="242528"/>
            </a:xfrm>
            <a:prstGeom prst="ellipse">
              <a:avLst/>
            </a:prstGeom>
            <a:solidFill>
              <a:srgbClr val="92D05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9" name="Oval 238"/>
            <p:cNvSpPr>
              <a:spLocks noChangeAspect="1"/>
            </p:cNvSpPr>
            <p:nvPr/>
          </p:nvSpPr>
          <p:spPr bwMode="auto">
            <a:xfrm>
              <a:off x="6849370" y="5679276"/>
              <a:ext cx="219857" cy="242528"/>
            </a:xfrm>
            <a:prstGeom prst="ellipse">
              <a:avLst/>
            </a:prstGeom>
            <a:solidFill>
              <a:srgbClr val="92D05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 bwMode="auto">
            <a:xfrm>
              <a:off x="7777761" y="5679208"/>
              <a:ext cx="219857" cy="242528"/>
            </a:xfrm>
            <a:prstGeom prst="ellipse">
              <a:avLst/>
            </a:prstGeom>
            <a:solidFill>
              <a:srgbClr val="92D05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41" name="Straight Connector 240"/>
            <p:cNvCxnSpPr>
              <a:stCxn id="234" idx="5"/>
            </p:cNvCxnSpPr>
            <p:nvPr/>
          </p:nvCxnSpPr>
          <p:spPr>
            <a:xfrm rot="16200000" flipH="1">
              <a:off x="2064491" y="5795987"/>
              <a:ext cx="355863" cy="5634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endCxn id="236" idx="3"/>
            </p:cNvCxnSpPr>
            <p:nvPr/>
          </p:nvCxnSpPr>
          <p:spPr>
            <a:xfrm flipV="1">
              <a:off x="2524148" y="5886219"/>
              <a:ext cx="738371" cy="369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5"/>
            </p:cNvCxnSpPr>
            <p:nvPr/>
          </p:nvCxnSpPr>
          <p:spPr>
            <a:xfrm>
              <a:off x="6034984" y="5899782"/>
              <a:ext cx="967066" cy="466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40" idx="3"/>
            </p:cNvCxnSpPr>
            <p:nvPr/>
          </p:nvCxnSpPr>
          <p:spPr>
            <a:xfrm flipV="1">
              <a:off x="7002050" y="5886219"/>
              <a:ext cx="807908" cy="480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>
              <a:stCxn id="234" idx="6"/>
              <a:endCxn id="235" idx="2"/>
            </p:cNvCxnSpPr>
            <p:nvPr/>
          </p:nvCxnSpPr>
          <p:spPr>
            <a:xfrm>
              <a:off x="1992894" y="5814035"/>
              <a:ext cx="6610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endCxn id="236" idx="2"/>
            </p:cNvCxnSpPr>
            <p:nvPr/>
          </p:nvCxnSpPr>
          <p:spPr>
            <a:xfrm flipV="1">
              <a:off x="2873796" y="5800472"/>
              <a:ext cx="356526" cy="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>
              <a:stCxn id="236" idx="6"/>
              <a:endCxn id="251" idx="2"/>
            </p:cNvCxnSpPr>
            <p:nvPr/>
          </p:nvCxnSpPr>
          <p:spPr>
            <a:xfrm>
              <a:off x="3450179" y="5800472"/>
              <a:ext cx="313808" cy="77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stCxn id="237" idx="6"/>
              <a:endCxn id="238" idx="2"/>
            </p:cNvCxnSpPr>
            <p:nvPr/>
          </p:nvCxnSpPr>
          <p:spPr>
            <a:xfrm>
              <a:off x="5237683" y="5814035"/>
              <a:ext cx="60964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stCxn id="238" idx="6"/>
              <a:endCxn id="239" idx="2"/>
            </p:cNvCxnSpPr>
            <p:nvPr/>
          </p:nvCxnSpPr>
          <p:spPr>
            <a:xfrm flipV="1">
              <a:off x="6067181" y="5800540"/>
              <a:ext cx="782189" cy="134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>
              <a:stCxn id="239" idx="6"/>
            </p:cNvCxnSpPr>
            <p:nvPr/>
          </p:nvCxnSpPr>
          <p:spPr>
            <a:xfrm>
              <a:off x="7069227" y="5800540"/>
              <a:ext cx="708534" cy="76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/>
            <p:cNvSpPr>
              <a:spLocks noChangeAspect="1"/>
            </p:cNvSpPr>
            <p:nvPr/>
          </p:nvSpPr>
          <p:spPr bwMode="auto">
            <a:xfrm>
              <a:off x="3763987" y="5686953"/>
              <a:ext cx="219857" cy="242528"/>
            </a:xfrm>
            <a:prstGeom prst="ellipse">
              <a:avLst/>
            </a:prstGeom>
            <a:solidFill>
              <a:srgbClr val="92D05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 bwMode="auto">
            <a:xfrm>
              <a:off x="4247304" y="5679208"/>
              <a:ext cx="219857" cy="242528"/>
            </a:xfrm>
            <a:prstGeom prst="ellipse">
              <a:avLst/>
            </a:prstGeom>
            <a:solidFill>
              <a:srgbClr val="92D050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3" name="Straight Arrow Connector 252"/>
            <p:cNvCxnSpPr>
              <a:stCxn id="251" idx="6"/>
              <a:endCxn id="252" idx="2"/>
            </p:cNvCxnSpPr>
            <p:nvPr/>
          </p:nvCxnSpPr>
          <p:spPr>
            <a:xfrm flipV="1">
              <a:off x="3983844" y="5800472"/>
              <a:ext cx="263460" cy="77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51" idx="5"/>
            </p:cNvCxnSpPr>
            <p:nvPr/>
          </p:nvCxnSpPr>
          <p:spPr>
            <a:xfrm rot="16200000" flipH="1">
              <a:off x="4098392" y="5747219"/>
              <a:ext cx="284259" cy="5777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endCxn id="237" idx="3"/>
            </p:cNvCxnSpPr>
            <p:nvPr/>
          </p:nvCxnSpPr>
          <p:spPr>
            <a:xfrm flipV="1">
              <a:off x="4526529" y="5899782"/>
              <a:ext cx="523494" cy="278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532"/>
          <p:cNvGrpSpPr/>
          <p:nvPr/>
        </p:nvGrpSpPr>
        <p:grpSpPr>
          <a:xfrm>
            <a:off x="685800" y="1219200"/>
            <a:ext cx="7662113" cy="4186381"/>
            <a:chOff x="1004884" y="1549853"/>
            <a:chExt cx="6943362" cy="3793675"/>
          </a:xfrm>
        </p:grpSpPr>
        <p:cxnSp>
          <p:nvCxnSpPr>
            <p:cNvPr id="257" name="Straight Connector 256"/>
            <p:cNvCxnSpPr/>
            <p:nvPr/>
          </p:nvCxnSpPr>
          <p:spPr bwMode="auto">
            <a:xfrm rot="5400000">
              <a:off x="972626" y="3441983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/>
            <p:cNvCxnSpPr/>
            <p:nvPr/>
          </p:nvCxnSpPr>
          <p:spPr bwMode="auto">
            <a:xfrm rot="5400000">
              <a:off x="515425" y="3441983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/>
            <p:cNvCxnSpPr/>
            <p:nvPr/>
          </p:nvCxnSpPr>
          <p:spPr bwMode="auto">
            <a:xfrm rot="5400000">
              <a:off x="-84652" y="3441982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/>
            <p:nvPr/>
          </p:nvCxnSpPr>
          <p:spPr bwMode="auto">
            <a:xfrm rot="5400000">
              <a:off x="5198556" y="3438527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 rot="5400000">
              <a:off x="1277426" y="3441983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/>
            <p:cNvCxnSpPr/>
            <p:nvPr/>
          </p:nvCxnSpPr>
          <p:spPr bwMode="auto">
            <a:xfrm rot="5400000">
              <a:off x="6049446" y="3465349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/>
            <p:cNvCxnSpPr/>
            <p:nvPr/>
          </p:nvCxnSpPr>
          <p:spPr bwMode="auto">
            <a:xfrm rot="5400000">
              <a:off x="1725105" y="3441983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>
            <a:xfrm flipV="1">
              <a:off x="2041521" y="2438400"/>
              <a:ext cx="752478" cy="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V="1">
              <a:off x="2051044" y="2133601"/>
              <a:ext cx="752478" cy="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" name="Group 292"/>
            <p:cNvGrpSpPr/>
            <p:nvPr/>
          </p:nvGrpSpPr>
          <p:grpSpPr>
            <a:xfrm>
              <a:off x="5800718" y="2696017"/>
              <a:ext cx="1416062" cy="152400"/>
              <a:chOff x="3041649" y="4645025"/>
              <a:chExt cx="152401" cy="152400"/>
            </a:xfrm>
          </p:grpSpPr>
          <p:cxnSp>
            <p:nvCxnSpPr>
              <p:cNvPr id="357" name="Straight Connector 356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353"/>
            <p:cNvGrpSpPr/>
            <p:nvPr/>
          </p:nvGrpSpPr>
          <p:grpSpPr>
            <a:xfrm flipH="1">
              <a:off x="1593842" y="2057401"/>
              <a:ext cx="457201" cy="152400"/>
              <a:chOff x="3041649" y="4645025"/>
              <a:chExt cx="152401" cy="152400"/>
            </a:xfrm>
          </p:grpSpPr>
          <p:cxnSp>
            <p:nvCxnSpPr>
              <p:cNvPr id="355" name="Straight Connector 354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8" name="Straight Connector 267"/>
            <p:cNvCxnSpPr/>
            <p:nvPr/>
          </p:nvCxnSpPr>
          <p:spPr bwMode="auto">
            <a:xfrm>
              <a:off x="1004884" y="1915886"/>
              <a:ext cx="6943362" cy="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9" name="TextBox 268"/>
            <p:cNvSpPr txBox="1"/>
            <p:nvPr/>
          </p:nvSpPr>
          <p:spPr>
            <a:xfrm>
              <a:off x="1120060" y="1549853"/>
              <a:ext cx="976460" cy="362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Genome</a:t>
              </a:r>
              <a:endParaRPr lang="en-US" sz="2000" dirty="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1441444" y="4786307"/>
              <a:ext cx="600077" cy="1905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251202" y="4798675"/>
              <a:ext cx="387350" cy="19100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4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508245" y="4798675"/>
              <a:ext cx="285756" cy="19100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803523" y="4798676"/>
              <a:ext cx="447678" cy="1902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274" name="Group 288"/>
            <p:cNvGrpSpPr/>
            <p:nvPr/>
          </p:nvGrpSpPr>
          <p:grpSpPr>
            <a:xfrm>
              <a:off x="1736720" y="4988889"/>
              <a:ext cx="1290642" cy="354639"/>
              <a:chOff x="637376" y="1131264"/>
              <a:chExt cx="1290642" cy="354639"/>
            </a:xfrm>
          </p:grpSpPr>
          <p:cxnSp>
            <p:nvCxnSpPr>
              <p:cNvPr id="353" name="Straight Connector 352"/>
              <p:cNvCxnSpPr/>
              <p:nvPr/>
            </p:nvCxnSpPr>
            <p:spPr>
              <a:xfrm>
                <a:off x="637376" y="1143342"/>
                <a:ext cx="654054" cy="34255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>
                <a:endCxn id="273" idx="2"/>
              </p:cNvCxnSpPr>
              <p:nvPr/>
            </p:nvCxnSpPr>
            <p:spPr>
              <a:xfrm flipV="1">
                <a:off x="1291431" y="1131264"/>
                <a:ext cx="636587" cy="35463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353"/>
            <p:cNvGrpSpPr/>
            <p:nvPr/>
          </p:nvGrpSpPr>
          <p:grpSpPr>
            <a:xfrm flipH="1">
              <a:off x="1736719" y="2696029"/>
              <a:ext cx="304802" cy="152400"/>
              <a:chOff x="3041649" y="4645025"/>
              <a:chExt cx="152401" cy="152400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 353"/>
            <p:cNvGrpSpPr/>
            <p:nvPr/>
          </p:nvGrpSpPr>
          <p:grpSpPr>
            <a:xfrm flipH="1">
              <a:off x="1441441" y="2362201"/>
              <a:ext cx="609602" cy="152400"/>
              <a:chOff x="3041649" y="4645025"/>
              <a:chExt cx="152401" cy="152400"/>
            </a:xfrm>
          </p:grpSpPr>
          <p:cxnSp>
            <p:nvCxnSpPr>
              <p:cNvPr id="349" name="Straight Connector 348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8" name="Straight Connector 277"/>
            <p:cNvCxnSpPr/>
            <p:nvPr/>
          </p:nvCxnSpPr>
          <p:spPr>
            <a:xfrm>
              <a:off x="2803522" y="2133601"/>
              <a:ext cx="4572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9" name="Group 260"/>
            <p:cNvGrpSpPr/>
            <p:nvPr/>
          </p:nvGrpSpPr>
          <p:grpSpPr>
            <a:xfrm>
              <a:off x="2813045" y="2362201"/>
              <a:ext cx="304799" cy="152400"/>
              <a:chOff x="3041649" y="4645025"/>
              <a:chExt cx="152401" cy="152400"/>
            </a:xfrm>
          </p:grpSpPr>
          <p:cxnSp>
            <p:nvCxnSpPr>
              <p:cNvPr id="347" name="Straight Connector 346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0" name="Straight Connector 279"/>
            <p:cNvCxnSpPr/>
            <p:nvPr/>
          </p:nvCxnSpPr>
          <p:spPr bwMode="auto">
            <a:xfrm rot="5400000">
              <a:off x="2111919" y="3439064"/>
              <a:ext cx="3062788" cy="952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/>
            <p:cNvCxnSpPr/>
            <p:nvPr/>
          </p:nvCxnSpPr>
          <p:spPr bwMode="auto">
            <a:xfrm rot="5400000">
              <a:off x="2495039" y="3438527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>
            <a:xfrm flipV="1">
              <a:off x="2813044" y="2772225"/>
              <a:ext cx="825507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V="1">
              <a:off x="2041521" y="2772228"/>
              <a:ext cx="752478" cy="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 bwMode="auto">
            <a:xfrm rot="5400000">
              <a:off x="2834756" y="3454063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>
            <a:xfrm>
              <a:off x="4360852" y="2772229"/>
              <a:ext cx="582619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3557586" y="2772225"/>
              <a:ext cx="895352" cy="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 bwMode="auto">
            <a:xfrm rot="5400000">
              <a:off x="3407852" y="3465349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/>
            <p:cNvCxnSpPr/>
            <p:nvPr/>
          </p:nvCxnSpPr>
          <p:spPr bwMode="auto">
            <a:xfrm rot="5400000">
              <a:off x="3666597" y="3465349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/>
            <p:cNvCxnSpPr/>
            <p:nvPr/>
          </p:nvCxnSpPr>
          <p:spPr>
            <a:xfrm>
              <a:off x="5141895" y="2772218"/>
              <a:ext cx="371478" cy="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4746610" y="2772219"/>
              <a:ext cx="492133" cy="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 bwMode="auto">
            <a:xfrm rot="5400000">
              <a:off x="4033312" y="3453269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2" name="Straight Connector 291"/>
            <p:cNvCxnSpPr/>
            <p:nvPr/>
          </p:nvCxnSpPr>
          <p:spPr bwMode="auto">
            <a:xfrm rot="5400000">
              <a:off x="4334943" y="3453269"/>
              <a:ext cx="3061714" cy="952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/>
            <p:nvPr/>
          </p:nvCxnSpPr>
          <p:spPr>
            <a:xfrm flipV="1">
              <a:off x="5360974" y="2772224"/>
              <a:ext cx="752478" cy="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4370375" y="2145680"/>
              <a:ext cx="582619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3278179" y="2133601"/>
              <a:ext cx="1092196" cy="1207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6" name="Group 292"/>
            <p:cNvGrpSpPr/>
            <p:nvPr/>
          </p:nvGrpSpPr>
          <p:grpSpPr>
            <a:xfrm>
              <a:off x="5870560" y="2069482"/>
              <a:ext cx="1052753" cy="152400"/>
              <a:chOff x="3041649" y="4645025"/>
              <a:chExt cx="152401" cy="152400"/>
            </a:xfrm>
          </p:grpSpPr>
          <p:cxnSp>
            <p:nvCxnSpPr>
              <p:cNvPr id="345" name="Straight Connector 344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7" name="Straight Connector 296"/>
            <p:cNvCxnSpPr/>
            <p:nvPr/>
          </p:nvCxnSpPr>
          <p:spPr>
            <a:xfrm flipV="1">
              <a:off x="4740254" y="2145683"/>
              <a:ext cx="1130307" cy="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8" name="Group 392"/>
            <p:cNvGrpSpPr/>
            <p:nvPr/>
          </p:nvGrpSpPr>
          <p:grpSpPr>
            <a:xfrm>
              <a:off x="2899566" y="3000819"/>
              <a:ext cx="436556" cy="152405"/>
              <a:chOff x="3032120" y="2848425"/>
              <a:chExt cx="304799" cy="152405"/>
            </a:xfrm>
          </p:grpSpPr>
          <p:cxnSp>
            <p:nvCxnSpPr>
              <p:cNvPr id="342" name="Straight Connector 341"/>
              <p:cNvCxnSpPr/>
              <p:nvPr/>
            </p:nvCxnSpPr>
            <p:spPr>
              <a:xfrm flipH="1">
                <a:off x="3032120" y="2924625"/>
                <a:ext cx="30479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>
                <a:off x="3260719" y="29246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5400000">
                <a:off x="2955920" y="2924630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393"/>
            <p:cNvGrpSpPr/>
            <p:nvPr/>
          </p:nvGrpSpPr>
          <p:grpSpPr>
            <a:xfrm>
              <a:off x="2498721" y="3290888"/>
              <a:ext cx="1531937" cy="152405"/>
              <a:chOff x="3032120" y="2848425"/>
              <a:chExt cx="304799" cy="152405"/>
            </a:xfrm>
          </p:grpSpPr>
          <p:cxnSp>
            <p:nvCxnSpPr>
              <p:cNvPr id="339" name="Straight Connector 338"/>
              <p:cNvCxnSpPr/>
              <p:nvPr/>
            </p:nvCxnSpPr>
            <p:spPr>
              <a:xfrm flipH="1">
                <a:off x="3032120" y="2924625"/>
                <a:ext cx="30479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>
                <a:off x="3260719" y="2924625"/>
                <a:ext cx="1524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5400000">
                <a:off x="2955920" y="2924630"/>
                <a:ext cx="1524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" name="Group 353"/>
            <p:cNvGrpSpPr/>
            <p:nvPr/>
          </p:nvGrpSpPr>
          <p:grpSpPr>
            <a:xfrm flipH="1">
              <a:off x="3090859" y="3554828"/>
              <a:ext cx="557214" cy="152400"/>
              <a:chOff x="3041649" y="4645025"/>
              <a:chExt cx="152401" cy="152400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1" name="Straight Connector 300"/>
            <p:cNvCxnSpPr/>
            <p:nvPr/>
          </p:nvCxnSpPr>
          <p:spPr>
            <a:xfrm>
              <a:off x="4360852" y="3631025"/>
              <a:ext cx="582619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V="1">
              <a:off x="3598851" y="3631027"/>
              <a:ext cx="752478" cy="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3" name="Group 292"/>
            <p:cNvGrpSpPr/>
            <p:nvPr/>
          </p:nvGrpSpPr>
          <p:grpSpPr>
            <a:xfrm>
              <a:off x="5856278" y="3554824"/>
              <a:ext cx="1719264" cy="152400"/>
              <a:chOff x="3041649" y="4645025"/>
              <a:chExt cx="152401" cy="152400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4" name="Straight Connector 303"/>
            <p:cNvCxnSpPr/>
            <p:nvPr/>
          </p:nvCxnSpPr>
          <p:spPr>
            <a:xfrm>
              <a:off x="4933947" y="3631024"/>
              <a:ext cx="1071552" cy="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5" name="Group 292"/>
            <p:cNvGrpSpPr/>
            <p:nvPr/>
          </p:nvGrpSpPr>
          <p:grpSpPr>
            <a:xfrm>
              <a:off x="6734171" y="4012580"/>
              <a:ext cx="850893" cy="152400"/>
              <a:chOff x="3102985" y="4645025"/>
              <a:chExt cx="91066" cy="152400"/>
            </a:xfrm>
          </p:grpSpPr>
          <p:cxnSp>
            <p:nvCxnSpPr>
              <p:cNvPr id="333" name="Straight Connector 332"/>
              <p:cNvCxnSpPr/>
              <p:nvPr/>
            </p:nvCxnSpPr>
            <p:spPr>
              <a:xfrm rot="10800000">
                <a:off x="3102985" y="4721225"/>
                <a:ext cx="91066" cy="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Group 353"/>
            <p:cNvGrpSpPr/>
            <p:nvPr/>
          </p:nvGrpSpPr>
          <p:grpSpPr>
            <a:xfrm flipH="1">
              <a:off x="5360974" y="4012580"/>
              <a:ext cx="207955" cy="152400"/>
              <a:chOff x="3041649" y="4645025"/>
              <a:chExt cx="152401" cy="152400"/>
            </a:xfrm>
          </p:grpSpPr>
          <p:cxnSp>
            <p:nvCxnSpPr>
              <p:cNvPr id="331" name="Straight Connector 330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7" name="Straight Connector 306"/>
            <p:cNvCxnSpPr/>
            <p:nvPr/>
          </p:nvCxnSpPr>
          <p:spPr>
            <a:xfrm>
              <a:off x="5469724" y="4088779"/>
              <a:ext cx="1264450" cy="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" name="Group 353"/>
            <p:cNvGrpSpPr/>
            <p:nvPr/>
          </p:nvGrpSpPr>
          <p:grpSpPr>
            <a:xfrm flipH="1">
              <a:off x="4638669" y="3165299"/>
              <a:ext cx="304802" cy="152400"/>
              <a:chOff x="3041649" y="4645025"/>
              <a:chExt cx="152401" cy="152400"/>
            </a:xfrm>
          </p:grpSpPr>
          <p:cxnSp>
            <p:nvCxnSpPr>
              <p:cNvPr id="329" name="Straight Connector 328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292"/>
            <p:cNvGrpSpPr/>
            <p:nvPr/>
          </p:nvGrpSpPr>
          <p:grpSpPr>
            <a:xfrm>
              <a:off x="5202215" y="3165304"/>
              <a:ext cx="267509" cy="152400"/>
              <a:chOff x="3041649" y="4645025"/>
              <a:chExt cx="152401" cy="152400"/>
            </a:xfrm>
          </p:grpSpPr>
          <p:cxnSp>
            <p:nvCxnSpPr>
              <p:cNvPr id="327" name="Straight Connector 326"/>
              <p:cNvCxnSpPr/>
              <p:nvPr/>
            </p:nvCxnSpPr>
            <p:spPr>
              <a:xfrm flipH="1">
                <a:off x="3041649" y="4721225"/>
                <a:ext cx="15240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5400000">
                <a:off x="3117850" y="4721225"/>
                <a:ext cx="1524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0" name="Straight Connector 309"/>
            <p:cNvCxnSpPr/>
            <p:nvPr/>
          </p:nvCxnSpPr>
          <p:spPr>
            <a:xfrm>
              <a:off x="4825198" y="3241498"/>
              <a:ext cx="473865" cy="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Rectangle 310"/>
            <p:cNvSpPr/>
            <p:nvPr/>
          </p:nvSpPr>
          <p:spPr>
            <a:xfrm>
              <a:off x="3642188" y="4797602"/>
              <a:ext cx="378946" cy="19128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5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370374" y="4785233"/>
              <a:ext cx="563573" cy="18891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202216" y="4785233"/>
              <a:ext cx="371478" cy="18891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7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861039" y="4785233"/>
              <a:ext cx="863613" cy="21573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8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734176" y="4787896"/>
              <a:ext cx="841367" cy="21307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9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316" name="Group 288"/>
            <p:cNvGrpSpPr/>
            <p:nvPr/>
          </p:nvGrpSpPr>
          <p:grpSpPr>
            <a:xfrm>
              <a:off x="3444877" y="4879689"/>
              <a:ext cx="925497" cy="463836"/>
              <a:chOff x="738979" y="791080"/>
              <a:chExt cx="925497" cy="463836"/>
            </a:xfrm>
          </p:grpSpPr>
          <p:cxnSp>
            <p:nvCxnSpPr>
              <p:cNvPr id="325" name="Straight Connector 324"/>
              <p:cNvCxnSpPr>
                <a:stCxn id="271" idx="2"/>
              </p:cNvCxnSpPr>
              <p:nvPr/>
            </p:nvCxnSpPr>
            <p:spPr>
              <a:xfrm>
                <a:off x="738979" y="901073"/>
                <a:ext cx="393698" cy="35384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Arrow Connector 325"/>
              <p:cNvCxnSpPr>
                <a:endCxn id="312" idx="1"/>
              </p:cNvCxnSpPr>
              <p:nvPr/>
            </p:nvCxnSpPr>
            <p:spPr>
              <a:xfrm flipV="1">
                <a:off x="1132680" y="791080"/>
                <a:ext cx="531796" cy="4638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7" name="Straight Arrow Connector 316"/>
            <p:cNvCxnSpPr>
              <a:stCxn id="312" idx="3"/>
              <a:endCxn id="313" idx="1"/>
            </p:cNvCxnSpPr>
            <p:nvPr/>
          </p:nvCxnSpPr>
          <p:spPr>
            <a:xfrm>
              <a:off x="4933947" y="4879689"/>
              <a:ext cx="268269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>
              <a:stCxn id="313" idx="3"/>
              <a:endCxn id="314" idx="1"/>
            </p:cNvCxnSpPr>
            <p:nvPr/>
          </p:nvCxnSpPr>
          <p:spPr>
            <a:xfrm>
              <a:off x="5573695" y="4879689"/>
              <a:ext cx="287344" cy="134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" name="Group 288"/>
            <p:cNvGrpSpPr/>
            <p:nvPr/>
          </p:nvGrpSpPr>
          <p:grpSpPr>
            <a:xfrm>
              <a:off x="5387955" y="4974145"/>
              <a:ext cx="1828825" cy="369381"/>
              <a:chOff x="313524" y="885536"/>
              <a:chExt cx="1828825" cy="369381"/>
            </a:xfrm>
          </p:grpSpPr>
          <p:cxnSp>
            <p:nvCxnSpPr>
              <p:cNvPr id="323" name="Straight Connector 322"/>
              <p:cNvCxnSpPr>
                <a:stCxn id="313" idx="2"/>
              </p:cNvCxnSpPr>
              <p:nvPr/>
            </p:nvCxnSpPr>
            <p:spPr>
              <a:xfrm>
                <a:off x="313524" y="885536"/>
                <a:ext cx="819153" cy="36938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Arrow Connector 323"/>
              <p:cNvCxnSpPr/>
              <p:nvPr/>
            </p:nvCxnSpPr>
            <p:spPr>
              <a:xfrm flipV="1">
                <a:off x="1132681" y="912359"/>
                <a:ext cx="1009668" cy="34255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0" name="Group 288"/>
            <p:cNvGrpSpPr/>
            <p:nvPr/>
          </p:nvGrpSpPr>
          <p:grpSpPr>
            <a:xfrm>
              <a:off x="4943470" y="4462464"/>
              <a:ext cx="912808" cy="418302"/>
              <a:chOff x="699288" y="125925"/>
              <a:chExt cx="912808" cy="418302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 rot="5400000" flipH="1" flipV="1">
                <a:off x="698889" y="126324"/>
                <a:ext cx="418302" cy="41750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/>
              <p:nvPr/>
            </p:nvCxnSpPr>
            <p:spPr>
              <a:xfrm>
                <a:off x="1116792" y="125925"/>
                <a:ext cx="495304" cy="32276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3" name="Group 531"/>
          <p:cNvGrpSpPr/>
          <p:nvPr/>
        </p:nvGrpSpPr>
        <p:grpSpPr>
          <a:xfrm>
            <a:off x="7239000" y="533400"/>
            <a:ext cx="4223330" cy="3799075"/>
            <a:chOff x="-3063739" y="2189256"/>
            <a:chExt cx="3827156" cy="3442699"/>
          </a:xfrm>
        </p:grpSpPr>
        <p:sp>
          <p:nvSpPr>
            <p:cNvPr id="364" name="Rectangle 363"/>
            <p:cNvSpPr/>
            <p:nvPr/>
          </p:nvSpPr>
          <p:spPr>
            <a:xfrm>
              <a:off x="-3063739" y="2810724"/>
              <a:ext cx="225430" cy="18891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596016" y="5339105"/>
              <a:ext cx="167401" cy="29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-2812848" y="2189256"/>
              <a:ext cx="1475409" cy="87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exons</a:t>
              </a:r>
              <a:endParaRPr lang="en-US" sz="2000" dirty="0" smtClean="0"/>
            </a:p>
            <a:p>
              <a:pPr>
                <a:lnSpc>
                  <a:spcPct val="150000"/>
                </a:lnSpc>
              </a:pPr>
              <a:r>
                <a:rPr lang="en-US" sz="2000" dirty="0" smtClean="0"/>
                <a:t>pseudo-</a:t>
              </a:r>
              <a:r>
                <a:rPr lang="en-US" sz="2000" dirty="0" err="1" smtClean="0"/>
                <a:t>exons</a:t>
              </a:r>
              <a:endParaRPr lang="en-US" sz="2000" dirty="0"/>
            </a:p>
          </p:txBody>
        </p:sp>
      </p:grpSp>
      <p:sp>
        <p:nvSpPr>
          <p:cNvPr id="367" name="Rectangle 366"/>
          <p:cNvSpPr/>
          <p:nvPr/>
        </p:nvSpPr>
        <p:spPr>
          <a:xfrm>
            <a:off x="7218834" y="762000"/>
            <a:ext cx="248766" cy="2084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003732B2-27CF-4F15-BBF8-DF384C9CA68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6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IsoEM</a:t>
            </a:r>
            <a:r>
              <a:rPr lang="en-US" sz="4000" dirty="0" smtClean="0"/>
              <a:t>: </a:t>
            </a:r>
            <a:r>
              <a:rPr lang="en-US" sz="4000" dirty="0" err="1" smtClean="0"/>
              <a:t>Isoform</a:t>
            </a:r>
            <a:r>
              <a:rPr lang="en-US" sz="4000" dirty="0" smtClean="0"/>
              <a:t> Expression Level Estimation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28425" cy="2129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95300" y="3352800"/>
            <a:ext cx="81534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Expectation-Maximization algorithm</a:t>
            </a:r>
          </a:p>
          <a:p>
            <a:r>
              <a:rPr lang="en-US" dirty="0" smtClean="0"/>
              <a:t>Unified probabilistic model incorporating</a:t>
            </a:r>
          </a:p>
          <a:p>
            <a:pPr lvl="1"/>
            <a:r>
              <a:rPr lang="en-US" dirty="0" smtClean="0"/>
              <a:t>Single and/or paired reads</a:t>
            </a:r>
          </a:p>
          <a:p>
            <a:pPr lvl="1"/>
            <a:r>
              <a:rPr lang="en-US" dirty="0" smtClean="0"/>
              <a:t>Fragment length distribution</a:t>
            </a:r>
          </a:p>
          <a:p>
            <a:pPr lvl="1"/>
            <a:r>
              <a:rPr lang="en-US" dirty="0" smtClean="0"/>
              <a:t>Strand information</a:t>
            </a:r>
          </a:p>
          <a:p>
            <a:pPr lvl="1"/>
            <a:r>
              <a:rPr lang="en-US" dirty="0" smtClean="0"/>
              <a:t>Base quality scores</a:t>
            </a:r>
          </a:p>
        </p:txBody>
      </p:sp>
    </p:spTree>
    <p:extLst>
      <p:ext uri="{BB962C8B-B14F-4D97-AF65-F5344CB8AC3E}">
        <p14:creationId xmlns:p14="http://schemas.microsoft.com/office/powerpoint/2010/main" xmlns="" val="26047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filter?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smallest set of putative transcripts that yields a good statistical fit between</a:t>
            </a:r>
          </a:p>
          <a:p>
            <a:pPr lvl="1"/>
            <a:r>
              <a:rPr lang="en-US" dirty="0" smtClean="0"/>
              <a:t>empirically determined during </a:t>
            </a:r>
            <a:r>
              <a:rPr lang="en-US" b="1" dirty="0" smtClean="0"/>
              <a:t>library preparation</a:t>
            </a:r>
          </a:p>
          <a:p>
            <a:pPr lvl="1"/>
            <a:r>
              <a:rPr lang="en-US" dirty="0" smtClean="0"/>
              <a:t>implied by “</a:t>
            </a:r>
            <a:r>
              <a:rPr lang="en-US" b="1" dirty="0" smtClean="0"/>
              <a:t>mapping”</a:t>
            </a:r>
            <a:r>
              <a:rPr lang="en-US" dirty="0" smtClean="0"/>
              <a:t> read pairs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32B2-27CF-4F15-BBF8-DF384C9CA68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4903445" y="5824529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7037045" y="5824529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5287699" y="5583538"/>
            <a:ext cx="2167760" cy="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28"/>
          <p:cNvGrpSpPr/>
          <p:nvPr/>
        </p:nvGrpSpPr>
        <p:grpSpPr>
          <a:xfrm>
            <a:off x="7226064" y="5507338"/>
            <a:ext cx="233150" cy="152400"/>
            <a:chOff x="2209799" y="4191000"/>
            <a:chExt cx="133229" cy="15240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209799" y="4267200"/>
              <a:ext cx="13108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2133600" y="426720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2266828" y="426720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88"/>
          <p:cNvGrpSpPr/>
          <p:nvPr/>
        </p:nvGrpSpPr>
        <p:grpSpPr>
          <a:xfrm>
            <a:off x="5208245" y="6205529"/>
            <a:ext cx="2134394" cy="381000"/>
            <a:chOff x="1219200" y="1371600"/>
            <a:chExt cx="2134394" cy="381000"/>
          </a:xfrm>
        </p:grpSpPr>
        <p:cxnSp>
          <p:nvCxnSpPr>
            <p:cNvPr id="180" name="Straight Connector 179"/>
            <p:cNvCxnSpPr/>
            <p:nvPr/>
          </p:nvCxnSpPr>
          <p:spPr>
            <a:xfrm>
              <a:off x="1219200" y="1371600"/>
              <a:ext cx="10668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2286000" y="1372394"/>
              <a:ext cx="1067594" cy="3802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28"/>
          <p:cNvGrpSpPr/>
          <p:nvPr/>
        </p:nvGrpSpPr>
        <p:grpSpPr>
          <a:xfrm>
            <a:off x="5058304" y="5509610"/>
            <a:ext cx="233150" cy="152400"/>
            <a:chOff x="2209799" y="4191000"/>
            <a:chExt cx="133229" cy="152400"/>
          </a:xfrm>
        </p:grpSpPr>
        <p:cxnSp>
          <p:nvCxnSpPr>
            <p:cNvPr id="183" name="Straight Connector 182"/>
            <p:cNvCxnSpPr/>
            <p:nvPr/>
          </p:nvCxnSpPr>
          <p:spPr>
            <a:xfrm>
              <a:off x="2209799" y="4267200"/>
              <a:ext cx="13108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2133600" y="426720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2266828" y="426720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Rectangle 185"/>
          <p:cNvSpPr/>
          <p:nvPr/>
        </p:nvSpPr>
        <p:spPr>
          <a:xfrm>
            <a:off x="4903445" y="4155872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970245" y="4155872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7037045" y="4155872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9" name="Straight Arrow Connector 188"/>
          <p:cNvCxnSpPr>
            <a:stCxn id="186" idx="3"/>
            <a:endCxn id="187" idx="1"/>
          </p:cNvCxnSpPr>
          <p:nvPr/>
        </p:nvCxnSpPr>
        <p:spPr>
          <a:xfrm>
            <a:off x="5513045" y="4346372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87" idx="3"/>
            <a:endCxn id="188" idx="1"/>
          </p:cNvCxnSpPr>
          <p:nvPr/>
        </p:nvCxnSpPr>
        <p:spPr>
          <a:xfrm>
            <a:off x="6579845" y="4346372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5287699" y="3914881"/>
            <a:ext cx="2167760" cy="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28"/>
          <p:cNvGrpSpPr/>
          <p:nvPr/>
        </p:nvGrpSpPr>
        <p:grpSpPr>
          <a:xfrm>
            <a:off x="7226064" y="3838681"/>
            <a:ext cx="233150" cy="152400"/>
            <a:chOff x="2209799" y="4191000"/>
            <a:chExt cx="133229" cy="152400"/>
          </a:xfrm>
        </p:grpSpPr>
        <p:cxnSp>
          <p:nvCxnSpPr>
            <p:cNvPr id="193" name="Straight Connector 192"/>
            <p:cNvCxnSpPr/>
            <p:nvPr/>
          </p:nvCxnSpPr>
          <p:spPr>
            <a:xfrm>
              <a:off x="2209799" y="4267200"/>
              <a:ext cx="13108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H="1">
              <a:off x="2133600" y="426720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>
              <a:off x="2266828" y="426720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28"/>
          <p:cNvGrpSpPr/>
          <p:nvPr/>
        </p:nvGrpSpPr>
        <p:grpSpPr>
          <a:xfrm>
            <a:off x="5058304" y="3840953"/>
            <a:ext cx="233150" cy="152400"/>
            <a:chOff x="2209799" y="4191000"/>
            <a:chExt cx="133229" cy="152400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2209799" y="4267200"/>
              <a:ext cx="13108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16200000" flipH="1">
              <a:off x="2133600" y="426720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2266828" y="426720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TextBox 202"/>
          <p:cNvSpPr txBox="1"/>
          <p:nvPr/>
        </p:nvSpPr>
        <p:spPr>
          <a:xfrm>
            <a:off x="5970245" y="3604513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5970245" y="5186445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4903445" y="4536872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5970245" y="4557006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209" name="TextBox 208"/>
          <p:cNvSpPr txBox="1"/>
          <p:nvPr/>
        </p:nvSpPr>
        <p:spPr>
          <a:xfrm>
            <a:off x="7037045" y="4540115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212" name="TextBox 211"/>
          <p:cNvSpPr txBox="1"/>
          <p:nvPr/>
        </p:nvSpPr>
        <p:spPr>
          <a:xfrm>
            <a:off x="4904239" y="6345252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213" name="TextBox 212"/>
          <p:cNvSpPr txBox="1"/>
          <p:nvPr/>
        </p:nvSpPr>
        <p:spPr>
          <a:xfrm>
            <a:off x="7037839" y="6348495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</a:t>
            </a:r>
            <a:endParaRPr lang="en-US" dirty="0"/>
          </a:p>
        </p:txBody>
      </p:sp>
      <p:graphicFrame>
        <p:nvGraphicFramePr>
          <p:cNvPr id="223" name="Chart 222"/>
          <p:cNvGraphicFramePr/>
          <p:nvPr/>
        </p:nvGraphicFramePr>
        <p:xfrm>
          <a:off x="1295400" y="3581400"/>
          <a:ext cx="1768929" cy="134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219200" y="6248400"/>
            <a:ext cx="248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latin typeface="+mj-lt"/>
                <a:cs typeface="Calibri" pitchFamily="34" charset="0"/>
              </a:rPr>
              <a:t>Mean : 500; Std. dev. 50</a:t>
            </a:r>
            <a:endParaRPr lang="en-US" sz="1400" i="0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43" name="Chart 42"/>
          <p:cNvGraphicFramePr/>
          <p:nvPr/>
        </p:nvGraphicFramePr>
        <p:xfrm>
          <a:off x="1295400" y="4953000"/>
          <a:ext cx="1768929" cy="134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246902" y="4800600"/>
            <a:ext cx="248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latin typeface="+mj-lt"/>
                <a:cs typeface="Calibri" pitchFamily="34" charset="0"/>
              </a:rPr>
              <a:t>Mean : 500; Std. dev. 50</a:t>
            </a:r>
            <a:endParaRPr lang="en-US" sz="1400" i="0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45" name="Diagram 44"/>
          <p:cNvGraphicFramePr/>
          <p:nvPr/>
        </p:nvGraphicFramePr>
        <p:xfrm>
          <a:off x="6553200" y="0"/>
          <a:ext cx="25908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5968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IP Formulation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/>
              <a:t>Objective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sz="3400" b="1" dirty="0" smtClean="0"/>
              <a:t>Constraints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sz="3400" b="1" dirty="0" smtClean="0"/>
          </a:p>
          <a:p>
            <a:pPr>
              <a:buNone/>
            </a:pPr>
            <a:endParaRPr lang="en-US" sz="3400" b="1" dirty="0" smtClean="0"/>
          </a:p>
          <a:p>
            <a:endParaRPr lang="en-US" b="1" dirty="0" smtClean="0"/>
          </a:p>
          <a:p>
            <a:endParaRPr lang="en-US" sz="2900" b="1" dirty="0" smtClean="0"/>
          </a:p>
          <a:p>
            <a:endParaRPr lang="en-US" sz="2900" b="1" dirty="0" smtClean="0"/>
          </a:p>
          <a:p>
            <a:pPr>
              <a:buNone/>
            </a:pPr>
            <a:r>
              <a:rPr lang="en-US" sz="2700" b="1" dirty="0" smtClean="0"/>
              <a:t>T(p)  </a:t>
            </a:r>
            <a:r>
              <a:rPr lang="en-US" sz="2700" dirty="0" smtClean="0"/>
              <a:t>- set of candidate transcripts on which paired-end read p can be mapped </a:t>
            </a:r>
          </a:p>
          <a:p>
            <a:pPr>
              <a:buNone/>
            </a:pPr>
            <a:r>
              <a:rPr lang="en-US" sz="2700" b="1" dirty="0" smtClean="0"/>
              <a:t>y(t)  </a:t>
            </a:r>
            <a:r>
              <a:rPr lang="en-US" sz="2700" dirty="0" smtClean="0"/>
              <a:t>- 1 if a candidate transcript t is selected, 0 otherwise</a:t>
            </a:r>
          </a:p>
          <a:p>
            <a:pPr>
              <a:buNone/>
            </a:pPr>
            <a:r>
              <a:rPr lang="en-US" sz="2700" b="1" dirty="0" smtClean="0"/>
              <a:t>x(p)  </a:t>
            </a:r>
            <a:r>
              <a:rPr lang="en-US" sz="2700" dirty="0" smtClean="0"/>
              <a:t>- 1 if the </a:t>
            </a:r>
            <a:r>
              <a:rPr lang="en-US" sz="2700" dirty="0" err="1" smtClean="0"/>
              <a:t>pe</a:t>
            </a:r>
            <a:r>
              <a:rPr lang="en-US" sz="2700" dirty="0" smtClean="0"/>
              <a:t> read p is selected to be mapped</a:t>
            </a:r>
          </a:p>
          <a:p>
            <a:pPr lvl="1">
              <a:buNone/>
            </a:pP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32B2-27CF-4F15-BBF8-DF384C9CA684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3581400" y="1828800"/>
          <a:ext cx="1828799" cy="849624"/>
        </p:xfrm>
        <a:graphic>
          <a:graphicData uri="http://schemas.openxmlformats.org/presentationml/2006/ole">
            <p:oleObj spid="_x0000_s15389" name="Equation" r:id="rId3" imgW="736600" imgH="342900" progId="Equation.3">
              <p:embed/>
            </p:oleObj>
          </a:graphicData>
        </a:graphic>
      </p:graphicFrame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3200401" y="3048000"/>
          <a:ext cx="2895600" cy="785346"/>
        </p:xfrm>
        <a:graphic>
          <a:graphicData uri="http://schemas.openxmlformats.org/presentationml/2006/ole">
            <p:oleObj spid="_x0000_s15390" name="Equation" r:id="rId4" imgW="1320227" imgH="355446" progId="Equation.3">
              <p:embed/>
            </p:oleObj>
          </a:graphicData>
        </a:graphic>
      </p:graphicFrame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3267075" y="4038600"/>
          <a:ext cx="2736850" cy="609600"/>
        </p:xfrm>
        <a:graphic>
          <a:graphicData uri="http://schemas.openxmlformats.org/presentationml/2006/ole">
            <p:oleObj spid="_x0000_s15391" name="Equation" r:id="rId5" imgW="1244600" imgH="279400" progId="Equation.3">
              <p:embed/>
            </p:oleObj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352800" y="1752600"/>
            <a:ext cx="2286000" cy="914400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477000" y="28956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477000" y="334387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</a:t>
            </a:r>
            <a:r>
              <a:rPr lang="en-US" dirty="0" smtClean="0"/>
              <a:t> each </a:t>
            </a:r>
            <a:r>
              <a:rPr lang="en-US" dirty="0" err="1" smtClean="0"/>
              <a:t>pe</a:t>
            </a:r>
            <a:r>
              <a:rPr lang="en-US" dirty="0" smtClean="0"/>
              <a:t> read </a:t>
            </a:r>
            <a:r>
              <a:rPr lang="en-US" i="1" dirty="0" smtClean="0"/>
              <a:t>at </a:t>
            </a:r>
            <a:r>
              <a:rPr lang="en-US" i="1" dirty="0"/>
              <a:t>least one </a:t>
            </a:r>
            <a:r>
              <a:rPr lang="en-US" i="1" dirty="0" smtClean="0"/>
              <a:t>transcript is selected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63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Formulation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Fragment length distribution</a:t>
            </a:r>
          </a:p>
          <a:p>
            <a:pPr lvl="1"/>
            <a:r>
              <a:rPr lang="en-US" dirty="0" smtClean="0"/>
              <a:t>Estimate number of reads to be mapped within     different</a:t>
            </a:r>
            <a:r>
              <a:rPr lang="en-US" b="1" dirty="0" smtClean="0"/>
              <a:t> </a:t>
            </a:r>
            <a:r>
              <a:rPr lang="en-US" dirty="0" smtClean="0"/>
              <a:t> std. dev.</a:t>
            </a:r>
          </a:p>
          <a:p>
            <a:r>
              <a:rPr lang="en-US" dirty="0" smtClean="0"/>
              <a:t>Require every splice junction to be covered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68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IP Formulation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2100" b="1" dirty="0" smtClean="0"/>
              <a:t>Objective</a:t>
            </a:r>
          </a:p>
          <a:p>
            <a:endParaRPr lang="en-US" dirty="0" smtClean="0"/>
          </a:p>
          <a:p>
            <a:r>
              <a:rPr lang="en-US" sz="2100" b="1" dirty="0" smtClean="0"/>
              <a:t>Constraints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sz="3400" b="1" dirty="0" smtClean="0"/>
          </a:p>
          <a:p>
            <a:endParaRPr lang="en-US" sz="3400" b="1" dirty="0"/>
          </a:p>
          <a:p>
            <a:endParaRPr lang="en-US" sz="3400" b="1" dirty="0" smtClean="0"/>
          </a:p>
          <a:p>
            <a:endParaRPr lang="en-US" sz="2700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32B2-27CF-4F15-BBF8-DF384C9CA684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3581400" y="1371600"/>
          <a:ext cx="1828799" cy="849624"/>
        </p:xfrm>
        <a:graphic>
          <a:graphicData uri="http://schemas.openxmlformats.org/presentationml/2006/ole">
            <p:oleObj spid="_x0000_s16395" name="Equation" r:id="rId3" imgW="736600" imgH="342900" progId="Equation.3">
              <p:embed/>
            </p:oleObj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429000" y="1371600"/>
            <a:ext cx="2209800" cy="838200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96161" y="1611868"/>
            <a:ext cx="165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1,2,3,4 std. dev.</a:t>
            </a:r>
            <a:endParaRPr lang="en-US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7192962" y="0"/>
          <a:ext cx="1951038" cy="167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5410200" y="2514600"/>
            <a:ext cx="3429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 for each </a:t>
            </a:r>
            <a:r>
              <a:rPr lang="en-US" sz="1700" dirty="0" err="1" smtClean="0"/>
              <a:t>pe</a:t>
            </a:r>
            <a:r>
              <a:rPr lang="en-US" sz="1700" dirty="0" smtClean="0"/>
              <a:t> read from every </a:t>
            </a:r>
            <a:r>
              <a:rPr lang="en-US" sz="1700" b="1" dirty="0" smtClean="0"/>
              <a:t>category of std.dev</a:t>
            </a:r>
            <a:r>
              <a:rPr lang="en-US" sz="1700" dirty="0" smtClean="0"/>
              <a:t>.  at </a:t>
            </a:r>
            <a:r>
              <a:rPr lang="en-US" sz="1700" dirty="0"/>
              <a:t>least one transcript </a:t>
            </a:r>
            <a:r>
              <a:rPr lang="en-US" sz="1700" dirty="0" smtClean="0"/>
              <a:t>is selected</a:t>
            </a:r>
            <a:endParaRPr lang="en-US" sz="17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0" y="25908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10200" y="3505200"/>
            <a:ext cx="31242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restricts the number of </a:t>
            </a:r>
            <a:r>
              <a:rPr lang="en-US" sz="1700" dirty="0" err="1" smtClean="0"/>
              <a:t>pe</a:t>
            </a:r>
            <a:r>
              <a:rPr lang="en-US" sz="1700" dirty="0" smtClean="0"/>
              <a:t> reads mapped within different  std. dev.</a:t>
            </a:r>
            <a:endParaRPr lang="en-US" sz="1700" dirty="0"/>
          </a:p>
        </p:txBody>
      </p:sp>
      <p:sp>
        <p:nvSpPr>
          <p:cNvPr id="14" name="Rectangle 13"/>
          <p:cNvSpPr/>
          <p:nvPr/>
        </p:nvSpPr>
        <p:spPr>
          <a:xfrm>
            <a:off x="5410200" y="441960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700" dirty="0" smtClean="0"/>
              <a:t>each </a:t>
            </a:r>
            <a:r>
              <a:rPr lang="en-US" sz="1700" dirty="0" err="1" smtClean="0"/>
              <a:t>pe</a:t>
            </a:r>
            <a:r>
              <a:rPr lang="en-US" sz="1700" dirty="0" smtClean="0"/>
              <a:t> read is mapped no more</a:t>
            </a:r>
          </a:p>
          <a:p>
            <a:r>
              <a:rPr lang="en-US" sz="1700" dirty="0" smtClean="0"/>
              <a:t>then with one category of std. dev.</a:t>
            </a:r>
            <a:endParaRPr lang="en-US" sz="17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667000"/>
            <a:ext cx="47910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410200" y="5105400"/>
            <a:ext cx="3733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every splice junction to be covered</a:t>
            </a:r>
          </a:p>
        </p:txBody>
      </p:sp>
    </p:spTree>
    <p:extLst>
      <p:ext uri="{BB962C8B-B14F-4D97-AF65-F5344CB8AC3E}">
        <p14:creationId xmlns:p14="http://schemas.microsoft.com/office/powerpoint/2010/main" xmlns="" val="24111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: 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324600"/>
            <a:ext cx="7620000" cy="381000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/>
              <a:t>100x coverage, 2x100bp </a:t>
            </a:r>
            <a:r>
              <a:rPr lang="en-US" sz="1400" dirty="0" err="1" smtClean="0"/>
              <a:t>pe</a:t>
            </a:r>
            <a:r>
              <a:rPr lang="en-US" sz="1400" dirty="0" smtClean="0"/>
              <a:t> reads;  annotations for genes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95400"/>
            <a:ext cx="4370294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296683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94760"/>
            <a:ext cx="4596384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781801" y="1653211"/>
          <a:ext cx="1143000" cy="436770"/>
        </p:xfrm>
        <a:graphic>
          <a:graphicData uri="http://schemas.openxmlformats.org/presentationml/2006/ole">
            <p:oleObj spid="_x0000_s17437" name="Equation" r:id="rId6" imgW="1040948" imgH="393529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6781800" y="3983602"/>
          <a:ext cx="2057400" cy="512198"/>
        </p:xfrm>
        <a:graphic>
          <a:graphicData uri="http://schemas.openxmlformats.org/presentationml/2006/ole">
            <p:oleObj spid="_x0000_s17438" name="Equation" r:id="rId7" imgW="1600200" imgH="393700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2644775" y="1676400"/>
          <a:ext cx="1481138" cy="566738"/>
        </p:xfrm>
        <a:graphic>
          <a:graphicData uri="http://schemas.openxmlformats.org/presentationml/2006/ole">
            <p:oleObj spid="_x0000_s17439" name="Equation" r:id="rId8" imgW="1040948" imgH="393529" progId="Equation.3">
              <p:embed/>
            </p:oleObj>
          </a:graphicData>
        </a:graphic>
      </p:graphicFrame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642360"/>
            <a:ext cx="4083737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71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Plugins developed and available 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Torrent Browser Plugin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Store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IsoEM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plugin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SNVQ plugin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Ongoing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 on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transcriptome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RNA-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PhASE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Transcriptome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reconstruction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Ongoing </a:t>
            </a:r>
            <a:r>
              <a:rPr lang="en-US" dirty="0"/>
              <a:t>work on </a:t>
            </a:r>
            <a:r>
              <a:rPr lang="en-US" dirty="0" err="1"/>
              <a:t>quasispecies</a:t>
            </a:r>
            <a:r>
              <a:rPr lang="en-US" dirty="0"/>
              <a:t> </a:t>
            </a:r>
            <a:r>
              <a:rPr lang="en-US" dirty="0" smtClean="0"/>
              <a:t>reconstruction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Reconstruction from shotgun reads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/>
              <a:t>Amplicon</a:t>
            </a:r>
            <a:r>
              <a:rPr lang="en-US" dirty="0" smtClean="0"/>
              <a:t> error correction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Reconstruction from </a:t>
            </a:r>
            <a:r>
              <a:rPr lang="en-US" dirty="0" err="1" smtClean="0"/>
              <a:t>amplicons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95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5070"/>
            <a:ext cx="8228160" cy="941858"/>
          </a:xfrm>
          <a:ln/>
        </p:spPr>
        <p:txBody>
          <a:bodyPr lIns="0" tIns="25602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Viral </a:t>
            </a:r>
            <a:r>
              <a:rPr lang="en-US" dirty="0" err="1"/>
              <a:t>Quasispecies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721" y="1600008"/>
            <a:ext cx="4525920" cy="4526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14720" y="1742583"/>
            <a:ext cx="5806080" cy="3797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97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RNA virus replication relies on </a:t>
            </a:r>
            <a:b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RNA polymerase</a:t>
            </a:r>
          </a:p>
          <a:p>
            <a:pPr>
              <a:lnSpc>
                <a:spcPct val="131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High mutation rate (≈ 10</a:t>
            </a:r>
            <a:r>
              <a:rPr lang="en-US" sz="2200" baseline="330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−4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)</a:t>
            </a:r>
          </a:p>
          <a:p>
            <a:pPr>
              <a:lnSpc>
                <a:spcPct val="131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Recombination events occur</a:t>
            </a:r>
          </a:p>
          <a:p>
            <a:pPr>
              <a:lnSpc>
                <a:spcPct val="131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HIV, HCV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5070"/>
            <a:ext cx="8228160" cy="1142039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latin typeface="Calibri" charset="0"/>
              </a:rPr>
              <a:t>How Are </a:t>
            </a:r>
            <a:r>
              <a:rPr lang="en-US" sz="4000" dirty="0" err="1">
                <a:latin typeface="Calibri" charset="0"/>
              </a:rPr>
              <a:t>Quasispecies</a:t>
            </a:r>
            <a:r>
              <a:rPr lang="en-US" sz="4000" dirty="0">
                <a:latin typeface="Calibri" charset="0"/>
              </a:rPr>
              <a:t> Contributing to Virus Persistence and Evolution?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0160" y="1676336"/>
            <a:ext cx="8228160" cy="2361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Variants differ in</a:t>
            </a:r>
            <a:b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</a:b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marL="391686" lvl="1" indent="-195843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Virulence</a:t>
            </a:r>
          </a:p>
          <a:p>
            <a:pPr marL="391686" lvl="1" indent="-195843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Ability to escape immune response</a:t>
            </a:r>
          </a:p>
          <a:p>
            <a:pPr marL="391686" lvl="1" indent="-195843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Resistance to antiviral therapies</a:t>
            </a:r>
          </a:p>
          <a:p>
            <a:pPr>
              <a:spcBef>
                <a:spcPts val="511"/>
              </a:spcBef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5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61" y="4190840"/>
            <a:ext cx="8457120" cy="257355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406561" y="6487882"/>
            <a:ext cx="2715840" cy="256347"/>
          </a:xfrm>
          <a:custGeom>
            <a:avLst/>
            <a:gdLst>
              <a:gd name="G0" fmla="*/ 8316 1 2"/>
              <a:gd name="G1" fmla="*/ 788 1 2"/>
              <a:gd name="G2" fmla="+- 788 0 0"/>
              <a:gd name="G3" fmla="+- 831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316" y="0"/>
                </a:lnTo>
                <a:lnTo>
                  <a:pt x="8316" y="788"/>
                </a:lnTo>
                <a:lnTo>
                  <a:pt x="0" y="78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000" dirty="0" err="1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Lauring</a:t>
            </a:r>
            <a:r>
              <a:rPr lang="en-US" sz="1000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 &amp; </a:t>
            </a:r>
            <a:r>
              <a:rPr lang="en-US" sz="1000" dirty="0" err="1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Andino</a:t>
            </a:r>
            <a:r>
              <a:rPr lang="en-US" sz="1000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PLoS</a:t>
            </a:r>
            <a:r>
              <a:rPr lang="en-US" sz="1000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 Pathogens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5070"/>
            <a:ext cx="8228160" cy="1142039"/>
          </a:xfrm>
          <a:ln/>
        </p:spPr>
        <p:txBody>
          <a:bodyPr lIns="0" tIns="25602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latin typeface="Calibri" charset="0"/>
              </a:rPr>
              <a:t>Hepatitis C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23361" y="1417109"/>
            <a:ext cx="8120160" cy="4886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9049" rIns="81639" bIns="40820"/>
          <a:lstStyle/>
          <a:p>
            <a:pPr>
              <a:lnSpc>
                <a:spcPct val="97000"/>
              </a:lnSpc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HCV infects 2.2% of the world’s population</a:t>
            </a:r>
          </a:p>
          <a:p>
            <a:pPr marL="391686" lvl="1" indent="-195843">
              <a:lnSpc>
                <a:spcPct val="97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No vaccine</a:t>
            </a:r>
          </a:p>
          <a:p>
            <a:pPr marL="391686" lvl="1" indent="-195843">
              <a:lnSpc>
                <a:spcPct val="97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Current interferon and 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ribavirin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therapy effective in 50%-60% of patients</a:t>
            </a:r>
          </a:p>
          <a:p>
            <a:pPr marL="391686" lvl="1" indent="-195843">
              <a:lnSpc>
                <a:spcPct val="97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Therapy is expensive and uncomfortable</a:t>
            </a:r>
          </a:p>
          <a:p>
            <a:pPr marL="391686" lvl="1" indent="-195843">
              <a:lnSpc>
                <a:spcPct val="97000"/>
              </a:lnSpc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>
              <a:lnSpc>
                <a:spcPct val="97000"/>
              </a:lnSpc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Skums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et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al.,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2011</a:t>
            </a: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marL="391686" lvl="1" indent="-195843">
              <a:lnSpc>
                <a:spcPct val="97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Prediction method for interferon outcome</a:t>
            </a:r>
          </a:p>
          <a:p>
            <a:pPr marL="391686" lvl="1" indent="-195843">
              <a:lnSpc>
                <a:spcPct val="97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Highly dependent on accuracy of 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quasispecies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estimated frequencies</a:t>
            </a: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493920" y="152656"/>
            <a:ext cx="8268481" cy="856890"/>
          </a:xfrm>
          <a:custGeom>
            <a:avLst/>
            <a:gdLst>
              <a:gd name="G0" fmla="*/ 24266 1 2"/>
              <a:gd name="G1" fmla="*/ 2007 1 2"/>
              <a:gd name="G2" fmla="+- 2007 0 0"/>
              <a:gd name="G3" fmla="+- 2426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266" y="0"/>
                </a:lnTo>
                <a:lnTo>
                  <a:pt x="24266" y="2007"/>
                </a:lnTo>
                <a:lnTo>
                  <a:pt x="0" y="200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40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640" y="1633131"/>
            <a:ext cx="6225120" cy="4414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06080" y="1180924"/>
            <a:ext cx="3250080" cy="5675636"/>
          </a:xfrm>
          <a:custGeom>
            <a:avLst/>
            <a:gdLst>
              <a:gd name="G0" fmla="*/ 9955 1 2"/>
              <a:gd name="G1" fmla="*/ 17379 1 2"/>
              <a:gd name="G2" fmla="+- 17379 0 0"/>
              <a:gd name="G3" fmla="+- 995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9955" y="0"/>
                </a:lnTo>
                <a:lnTo>
                  <a:pt x="9955" y="17379"/>
                </a:lnTo>
                <a:lnTo>
                  <a:pt x="0" y="17379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</a:tabLst>
            </a:pPr>
            <a:endParaRPr lang="en-US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>
              <a:lnSpc>
                <a:spcPct val="134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Shotgun reads starting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positions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distributed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~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uniformly</a:t>
            </a:r>
          </a:p>
          <a:p>
            <a:pPr>
              <a:lnSpc>
                <a:spcPct val="134000"/>
              </a:lnSpc>
              <a:spcAft>
                <a:spcPts val="1293"/>
              </a:spcAft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>
              <a:lnSpc>
                <a:spcPct val="134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Amplicon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reads </a:t>
            </a:r>
            <a:b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have predefined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start/end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positions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covering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fixed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overlapping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windows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3720" y="318273"/>
            <a:ext cx="6004556" cy="699309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Shotgun vs. </a:t>
            </a:r>
            <a:r>
              <a:rPr lang="en-US" sz="4000" dirty="0" err="1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Amplicon</a:t>
            </a:r>
            <a:r>
              <a:rPr lang="en-US" sz="4000" dirty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 Reads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Fragment length distribution</a:t>
            </a:r>
            <a:endParaRPr lang="en-US" dirty="0"/>
          </a:p>
        </p:txBody>
      </p:sp>
      <p:sp>
        <p:nvSpPr>
          <p:cNvPr id="85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Paired reads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Single reads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51"/>
          <p:cNvGrpSpPr/>
          <p:nvPr/>
        </p:nvGrpSpPr>
        <p:grpSpPr>
          <a:xfrm>
            <a:off x="1371600" y="2209800"/>
            <a:ext cx="228600" cy="0"/>
            <a:chOff x="990600" y="1828800"/>
            <a:chExt cx="228600" cy="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990600" y="1828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1143000" y="1828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112"/>
          <p:cNvGrpSpPr/>
          <p:nvPr/>
        </p:nvGrpSpPr>
        <p:grpSpPr>
          <a:xfrm>
            <a:off x="990600" y="2590800"/>
            <a:ext cx="1600200" cy="685800"/>
            <a:chOff x="990600" y="3810000"/>
            <a:chExt cx="1600200" cy="685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990600" y="3810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524000" y="3810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057400" y="3810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990600" y="4343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524000" y="4343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</p:grpSp>
      <p:grpSp>
        <p:nvGrpSpPr>
          <p:cNvPr id="5" name="Group 99"/>
          <p:cNvGrpSpPr/>
          <p:nvPr/>
        </p:nvGrpSpPr>
        <p:grpSpPr>
          <a:xfrm>
            <a:off x="990600" y="2514600"/>
            <a:ext cx="1600200" cy="762000"/>
            <a:chOff x="1981200" y="2438400"/>
            <a:chExt cx="1600200" cy="7620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438400" y="2971800"/>
              <a:ext cx="152400" cy="0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38400" y="2438400"/>
              <a:ext cx="6858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 bwMode="auto">
            <a:xfrm>
              <a:off x="1981200" y="25146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514600" y="25146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048000" y="25146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2362200" y="24384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3124200" y="24384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2362200" y="2971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2590800" y="2971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 bwMode="auto">
            <a:xfrm>
              <a:off x="1981200" y="30480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514600" y="30480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</p:grpSp>
      <p:grpSp>
        <p:nvGrpSpPr>
          <p:cNvPr id="6" name="Group 98"/>
          <p:cNvGrpSpPr/>
          <p:nvPr/>
        </p:nvGrpSpPr>
        <p:grpSpPr>
          <a:xfrm>
            <a:off x="990600" y="2514600"/>
            <a:ext cx="1600200" cy="762000"/>
            <a:chOff x="6629400" y="4114800"/>
            <a:chExt cx="1600200" cy="762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629400" y="4724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162800" y="4724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629400" y="4191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162800" y="4191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696200" y="4191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7010400" y="4114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>
              <a:off x="7772400" y="4114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7010400" y="46482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>
              <a:off x="7239000" y="46482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 bwMode="auto">
          <a:xfrm>
            <a:off x="7010400" y="74676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7162800" y="7620000"/>
            <a:ext cx="76200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85800" y="245006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678438" y="298346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grpSp>
        <p:nvGrpSpPr>
          <p:cNvPr id="7" name="Group 119"/>
          <p:cNvGrpSpPr/>
          <p:nvPr/>
        </p:nvGrpSpPr>
        <p:grpSpPr>
          <a:xfrm>
            <a:off x="3505200" y="1447800"/>
            <a:ext cx="2400300" cy="2266950"/>
            <a:chOff x="3505200" y="2895600"/>
            <a:chExt cx="2400300" cy="2266950"/>
          </a:xfrm>
        </p:grpSpPr>
        <p:grpSp>
          <p:nvGrpSpPr>
            <p:cNvPr id="8" name="Group 101"/>
            <p:cNvGrpSpPr>
              <a:grpSpLocks noChangeAspect="1"/>
            </p:cNvGrpSpPr>
            <p:nvPr/>
          </p:nvGrpSpPr>
          <p:grpSpPr>
            <a:xfrm>
              <a:off x="3505200" y="2895600"/>
              <a:ext cx="2400300" cy="2266950"/>
              <a:chOff x="4572000" y="1828800"/>
              <a:chExt cx="1828800" cy="1727200"/>
            </a:xfrm>
          </p:grpSpPr>
          <p:graphicFrame>
            <p:nvGraphicFramePr>
              <p:cNvPr id="70" name="Chart 69"/>
              <p:cNvGraphicFramePr/>
              <p:nvPr/>
            </p:nvGraphicFramePr>
            <p:xfrm>
              <a:off x="4572000" y="1828800"/>
              <a:ext cx="1828800" cy="172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90" name="Straight Connector 89"/>
              <p:cNvCxnSpPr/>
              <p:nvPr/>
            </p:nvCxnSpPr>
            <p:spPr>
              <a:xfrm>
                <a:off x="4754880" y="3413760"/>
                <a:ext cx="731520" cy="0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4693920" y="341376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 bwMode="auto">
              <a:xfrm>
                <a:off x="5486400" y="341376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17"/>
            <p:cNvSpPr txBox="1"/>
            <p:nvPr/>
          </p:nvSpPr>
          <p:spPr>
            <a:xfrm>
              <a:off x="4495800" y="3152001"/>
              <a:ext cx="502920" cy="27699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200" i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20"/>
          <p:cNvGrpSpPr/>
          <p:nvPr/>
        </p:nvGrpSpPr>
        <p:grpSpPr>
          <a:xfrm>
            <a:off x="6248400" y="1447800"/>
            <a:ext cx="2400300" cy="2266950"/>
            <a:chOff x="6248400" y="2895600"/>
            <a:chExt cx="2400300" cy="2266950"/>
          </a:xfrm>
        </p:grpSpPr>
        <p:grpSp>
          <p:nvGrpSpPr>
            <p:cNvPr id="10" name="Group 100"/>
            <p:cNvGrpSpPr>
              <a:grpSpLocks noChangeAspect="1"/>
            </p:cNvGrpSpPr>
            <p:nvPr/>
          </p:nvGrpSpPr>
          <p:grpSpPr>
            <a:xfrm>
              <a:off x="6248400" y="2895600"/>
              <a:ext cx="2400300" cy="2266950"/>
              <a:chOff x="6858000" y="1828800"/>
              <a:chExt cx="1828800" cy="1727200"/>
            </a:xfrm>
          </p:grpSpPr>
          <p:graphicFrame>
            <p:nvGraphicFramePr>
              <p:cNvPr id="88" name="Chart 87"/>
              <p:cNvGraphicFramePr/>
              <p:nvPr/>
            </p:nvGraphicFramePr>
            <p:xfrm>
              <a:off x="6858000" y="1828800"/>
              <a:ext cx="1828800" cy="172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96" name="Straight Connector 95"/>
              <p:cNvCxnSpPr/>
              <p:nvPr/>
            </p:nvCxnSpPr>
            <p:spPr>
              <a:xfrm>
                <a:off x="7040880" y="3413760"/>
                <a:ext cx="198120" cy="0"/>
              </a:xfrm>
              <a:prstGeom prst="line">
                <a:avLst/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6979920" y="341376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 bwMode="auto">
              <a:xfrm>
                <a:off x="7239000" y="3413760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6477000" y="4419600"/>
              <a:ext cx="502920" cy="27699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200" i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i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(j)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90"/>
          <p:cNvGrpSpPr/>
          <p:nvPr/>
        </p:nvGrpSpPr>
        <p:grpSpPr>
          <a:xfrm>
            <a:off x="990600" y="4902200"/>
            <a:ext cx="1600200" cy="762000"/>
            <a:chOff x="1066800" y="4876800"/>
            <a:chExt cx="1600200" cy="7620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524000" y="5410200"/>
              <a:ext cx="609600" cy="0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524000" y="4876800"/>
              <a:ext cx="11430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 bwMode="auto">
            <a:xfrm>
              <a:off x="1066800" y="4953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600200" y="4953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133600" y="49530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66800" y="5486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600200" y="54864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1447800" y="48768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>
              <a:off x="1447800" y="54102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1"/>
          <p:cNvGrpSpPr/>
          <p:nvPr/>
        </p:nvGrpSpPr>
        <p:grpSpPr>
          <a:xfrm>
            <a:off x="990600" y="4978400"/>
            <a:ext cx="1600200" cy="685800"/>
            <a:chOff x="609600" y="2819400"/>
            <a:chExt cx="1600200" cy="68580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609600" y="2819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143000" y="2819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676400" y="2819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609600" y="3352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143000" y="3352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</p:grpSp>
      <p:grpSp>
        <p:nvGrpSpPr>
          <p:cNvPr id="83" name="Group 64"/>
          <p:cNvGrpSpPr/>
          <p:nvPr/>
        </p:nvGrpSpPr>
        <p:grpSpPr>
          <a:xfrm>
            <a:off x="990600" y="4902200"/>
            <a:ext cx="1600200" cy="762000"/>
            <a:chOff x="2057400" y="4648200"/>
            <a:chExt cx="1600200" cy="762000"/>
          </a:xfrm>
        </p:grpSpPr>
        <p:sp>
          <p:nvSpPr>
            <p:cNvPr id="84" name="Rectangle 83"/>
            <p:cNvSpPr/>
            <p:nvPr/>
          </p:nvSpPr>
          <p:spPr bwMode="auto">
            <a:xfrm>
              <a:off x="2057400" y="4724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590800" y="4724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B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3124200" y="4724400"/>
              <a:ext cx="533400" cy="152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057400" y="5257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A</a:t>
              </a: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590800" y="5257800"/>
              <a:ext cx="5334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C</a:t>
              </a: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>
              <a:off x="2438400" y="46482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>
              <a:off x="2438400" y="51816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Group 93"/>
          <p:cNvGrpSpPr/>
          <p:nvPr/>
        </p:nvGrpSpPr>
        <p:grpSpPr>
          <a:xfrm>
            <a:off x="1371600" y="4597400"/>
            <a:ext cx="76200" cy="0"/>
            <a:chOff x="2438400" y="4038600"/>
            <a:chExt cx="76200" cy="0"/>
          </a:xfrm>
        </p:grpSpPr>
        <p:cxnSp>
          <p:nvCxnSpPr>
            <p:cNvPr id="100" name="Straight Connector 99"/>
            <p:cNvCxnSpPr/>
            <p:nvPr/>
          </p:nvCxnSpPr>
          <p:spPr bwMode="auto">
            <a:xfrm>
              <a:off x="2438400" y="40386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>
              <a:off x="2438400" y="4038600"/>
              <a:ext cx="7620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685800" y="483766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78438" y="5371068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grpSp>
        <p:nvGrpSpPr>
          <p:cNvPr id="104" name="Group 107"/>
          <p:cNvGrpSpPr/>
          <p:nvPr/>
        </p:nvGrpSpPr>
        <p:grpSpPr>
          <a:xfrm>
            <a:off x="3505200" y="4114800"/>
            <a:ext cx="2400300" cy="2266950"/>
            <a:chOff x="3505200" y="2946400"/>
            <a:chExt cx="2400300" cy="2266950"/>
          </a:xfrm>
        </p:grpSpPr>
        <p:grpSp>
          <p:nvGrpSpPr>
            <p:cNvPr id="105" name="Group 108"/>
            <p:cNvGrpSpPr>
              <a:grpSpLocks noChangeAspect="1"/>
            </p:cNvGrpSpPr>
            <p:nvPr/>
          </p:nvGrpSpPr>
          <p:grpSpPr>
            <a:xfrm>
              <a:off x="3505200" y="2946400"/>
              <a:ext cx="2400300" cy="2266950"/>
              <a:chOff x="4572000" y="4114800"/>
              <a:chExt cx="1828800" cy="1727200"/>
            </a:xfrm>
          </p:grpSpPr>
          <p:graphicFrame>
            <p:nvGraphicFramePr>
              <p:cNvPr id="107" name="Chart 106"/>
              <p:cNvGraphicFramePr/>
              <p:nvPr/>
            </p:nvGraphicFramePr>
            <p:xfrm>
              <a:off x="4572000" y="4114800"/>
              <a:ext cx="1828800" cy="172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cxnSp>
            <p:nvCxnSpPr>
              <p:cNvPr id="108" name="Straight Connector 107"/>
              <p:cNvCxnSpPr/>
              <p:nvPr/>
            </p:nvCxnSpPr>
            <p:spPr>
              <a:xfrm>
                <a:off x="4754880" y="5703243"/>
                <a:ext cx="1158240" cy="0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>
                <a:off x="4693920" y="5703243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6" name="TextBox 105"/>
            <p:cNvSpPr txBox="1"/>
            <p:nvPr/>
          </p:nvSpPr>
          <p:spPr>
            <a:xfrm>
              <a:off x="4343400" y="4523601"/>
              <a:ext cx="502920" cy="27699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200" i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0" name="Group 108"/>
          <p:cNvGrpSpPr/>
          <p:nvPr/>
        </p:nvGrpSpPr>
        <p:grpSpPr>
          <a:xfrm>
            <a:off x="6248398" y="4210049"/>
            <a:ext cx="2400299" cy="2166938"/>
            <a:chOff x="6248398" y="3041649"/>
            <a:chExt cx="2400299" cy="2166938"/>
          </a:xfrm>
        </p:grpSpPr>
        <p:grpSp>
          <p:nvGrpSpPr>
            <p:cNvPr id="113" name="Group 107"/>
            <p:cNvGrpSpPr>
              <a:grpSpLocks noChangeAspect="1"/>
            </p:cNvGrpSpPr>
            <p:nvPr/>
          </p:nvGrpSpPr>
          <p:grpSpPr>
            <a:xfrm>
              <a:off x="6248398" y="3041649"/>
              <a:ext cx="2400299" cy="2166938"/>
              <a:chOff x="6858000" y="4114800"/>
              <a:chExt cx="1828800" cy="1651000"/>
            </a:xfrm>
          </p:grpSpPr>
          <p:graphicFrame>
            <p:nvGraphicFramePr>
              <p:cNvPr id="115" name="Chart 114"/>
              <p:cNvGraphicFramePr/>
              <p:nvPr/>
            </p:nvGraphicFramePr>
            <p:xfrm>
              <a:off x="6858000" y="4114800"/>
              <a:ext cx="1828800" cy="1651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cxnSp>
            <p:nvCxnSpPr>
              <p:cNvPr id="116" name="Straight Connector 115"/>
              <p:cNvCxnSpPr/>
              <p:nvPr/>
            </p:nvCxnSpPr>
            <p:spPr>
              <a:xfrm>
                <a:off x="7040881" y="5623706"/>
                <a:ext cx="670560" cy="0"/>
              </a:xfrm>
              <a:prstGeom prst="line">
                <a:avLst/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auto">
              <a:xfrm>
                <a:off x="6979921" y="5623706"/>
                <a:ext cx="76200" cy="0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6812280" y="4523601"/>
              <a:ext cx="502920" cy="27699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200" i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200" i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(j)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7570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5601" y="-37444"/>
            <a:ext cx="8976960" cy="2102621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4000" dirty="0" err="1">
                <a:latin typeface="Calibri" charset="0"/>
              </a:rPr>
              <a:t>Quasispecies</a:t>
            </a:r>
            <a:r>
              <a:rPr lang="en-US" sz="4000" dirty="0">
                <a:latin typeface="Calibri" charset="0"/>
              </a:rPr>
              <a:t> Spectrum </a:t>
            </a:r>
            <a:br>
              <a:rPr lang="en-US" sz="4000" dirty="0">
                <a:latin typeface="Calibri" charset="0"/>
              </a:rPr>
            </a:br>
            <a:r>
              <a:rPr lang="en-US" sz="4000" dirty="0">
                <a:latin typeface="Calibri" charset="0"/>
              </a:rPr>
              <a:t>Reconstruction (QSR) Problem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200" y="4012261"/>
            <a:ext cx="8294400" cy="25418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45920" y="2057977"/>
            <a:ext cx="7879680" cy="1756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97000"/>
              </a:lnSpc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Given a collection of next-generation sequencing reads generated from a viral sample, reconstruct the 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quasispecies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spectrum, i.e., the set of sequences and respective frequencies of the sample population.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5070"/>
            <a:ext cx="8228160" cy="1142039"/>
          </a:xfrm>
          <a:ln/>
        </p:spPr>
        <p:txBody>
          <a:bodyPr lIns="0" tIns="15087" rIns="0" bIns="0"/>
          <a:lstStyle/>
          <a:p>
            <a:pPr>
              <a:lnSpc>
                <a:spcPct val="9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latin typeface="Calibri" charset="0"/>
              </a:rPr>
              <a:t>Viral Reconstruction Challenges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6481" y="1600008"/>
            <a:ext cx="8228160" cy="4526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7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Conserved Regions</a:t>
            </a:r>
          </a:p>
          <a:p>
            <a:pPr marL="391686" lvl="1" indent="-195843">
              <a:lnSpc>
                <a:spcPct val="131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Relatively few mutations in long regions obfuscate true population</a:t>
            </a:r>
          </a:p>
          <a:p>
            <a:pPr>
              <a:lnSpc>
                <a:spcPct val="131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Genotyping Errors</a:t>
            </a:r>
          </a:p>
          <a:p>
            <a:pPr marL="391686" lvl="1" indent="-195843">
              <a:lnSpc>
                <a:spcPct val="131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Homopolymer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errors</a:t>
            </a:r>
          </a:p>
          <a:p>
            <a:pPr marL="754571" lvl="2" indent="-195843">
              <a:lnSpc>
                <a:spcPct val="131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Insertion errors</a:t>
            </a:r>
          </a:p>
          <a:p>
            <a:pPr marL="754571" lvl="2" indent="-195843">
              <a:lnSpc>
                <a:spcPct val="131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Deletion errors</a:t>
            </a:r>
          </a:p>
          <a:p>
            <a:pPr marL="391686" lvl="1" indent="-195843">
              <a:lnSpc>
                <a:spcPct val="131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Substitution errors</a:t>
            </a: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marL="391686" lvl="1" indent="-195843">
              <a:lnSpc>
                <a:spcPct val="97000"/>
              </a:lnSpc>
              <a:spcAft>
                <a:spcPts val="1247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6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28960" y="1371025"/>
            <a:ext cx="8724960" cy="3581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Key features</a:t>
            </a:r>
          </a:p>
          <a:p>
            <a:pPr marL="391686" lvl="1" indent="-195843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Error correction both pre-alignment (based on k-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mers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) and post-alignment</a:t>
            </a:r>
          </a:p>
          <a:p>
            <a:pPr marL="391686" lvl="1" indent="-195843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Quasispecies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assembly based on maximum-bandwidth paths in weighted read graphs </a:t>
            </a:r>
          </a:p>
          <a:p>
            <a:pPr marL="391686" lvl="1" indent="-195843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Frequency estimation via EM on all reads</a:t>
            </a:r>
          </a:p>
          <a:p>
            <a:pPr marL="391686" lvl="1" indent="-195843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Freely available at </a:t>
            </a:r>
            <a:r>
              <a:rPr lang="en-US" sz="2200" dirty="0">
                <a:latin typeface="Calibri" charset="0"/>
                <a:ea typeface="WenQuanYi Micro Hei" charset="0"/>
                <a:cs typeface="WenQuanYi Micro Hei" charset="0"/>
                <a:hlinkClick r:id="rId3"/>
              </a:rPr>
              <a:t>http://alla.cs.gsu.edu/software/VISPA/vispa.html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5070"/>
            <a:ext cx="8228160" cy="1142039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 err="1">
                <a:latin typeface="Calibri" charset="0"/>
              </a:rPr>
              <a:t>ViSpA</a:t>
            </a:r>
            <a:r>
              <a:rPr lang="en-US" sz="4000" dirty="0">
                <a:latin typeface="Calibri" charset="0"/>
              </a:rPr>
              <a:t>: Viral Spectrum Assembler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4880672"/>
            <a:ext cx="5637600" cy="161873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89281" y="303872"/>
            <a:ext cx="7467840" cy="685512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4000" dirty="0">
                <a:latin typeface="Calibri" charset="0"/>
              </a:rPr>
              <a:t>Read Graph: Edges</a:t>
            </a:r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2641" y="1523680"/>
            <a:ext cx="8989920" cy="1981648"/>
          </a:xfrm>
          <a:custGeom>
            <a:avLst/>
            <a:gdLst>
              <a:gd name="G0" fmla="*/ 27531 1 2"/>
              <a:gd name="G1" fmla="*/ 6067 1 2"/>
              <a:gd name="G2" fmla="+- 6067 0 0"/>
              <a:gd name="G3" fmla="+- 275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7531" y="0"/>
                </a:lnTo>
                <a:lnTo>
                  <a:pt x="27531" y="6067"/>
                </a:lnTo>
                <a:lnTo>
                  <a:pt x="0" y="6067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noAutofit/>
          </a:bodyPr>
          <a:lstStyle/>
          <a:p>
            <a:pPr>
              <a:lnSpc>
                <a:spcPct val="134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Edge b/w two vertices if there is an overlap between super-reads and they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	agree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on their overlap with ≤ m mismatches</a:t>
            </a:r>
          </a:p>
          <a:p>
            <a:pPr>
              <a:lnSpc>
                <a:spcPct val="134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Transitive reduction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graph</a:t>
            </a: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5281" y="3283545"/>
            <a:ext cx="8388000" cy="3103526"/>
            <a:chOff x="337" y="2280"/>
            <a:chExt cx="5825" cy="2155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" y="2280"/>
              <a:ext cx="1527" cy="1348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7" y="2553"/>
              <a:ext cx="1957" cy="1881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5" y="2613"/>
              <a:ext cx="2238" cy="1750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>
              <a:off x="2465" y="3561"/>
              <a:ext cx="1343" cy="161"/>
            </a:xfrm>
            <a:custGeom>
              <a:avLst/>
              <a:gdLst>
                <a:gd name="G0" fmla="min 5926 715"/>
                <a:gd name="G1" fmla="*/ 34464 5926 1"/>
                <a:gd name="G2" fmla="*/ G1 1 G0"/>
                <a:gd name="G3" fmla="*/ 1 0 51712"/>
                <a:gd name="G4" fmla="+- G3 0 50000"/>
                <a:gd name="G5" fmla="*/ 1 0 51712"/>
                <a:gd name="G6" fmla="+- 34464 0 50000"/>
                <a:gd name="G7" fmla="?: G6 50000 34464"/>
                <a:gd name="G8" fmla="?: G4 G5 G6"/>
                <a:gd name="G9" fmla="*/ 1 0 51712"/>
                <a:gd name="G10" fmla="+- G9 0 333333"/>
                <a:gd name="G11" fmla="*/ 1 0 51712"/>
                <a:gd name="G12" fmla="+- G2 0 333333"/>
                <a:gd name="G13" fmla="?: G12 333333 G2"/>
                <a:gd name="G14" fmla="?: G10 G11 G12"/>
                <a:gd name="G15" fmla="*/ G0 G14 1"/>
                <a:gd name="G16" fmla="*/ G15 1 34464"/>
                <a:gd name="G17" fmla="+- 5926 0 G16"/>
                <a:gd name="G18" fmla="*/ 715 G8 1"/>
                <a:gd name="G19" fmla="*/ G18 1 3392"/>
                <a:gd name="G20" fmla="*/ 715 1 2"/>
                <a:gd name="G21" fmla="+- G20 0 G19"/>
                <a:gd name="G22" fmla="+- G20 G19 0"/>
                <a:gd name="G23" fmla="*/ 1 0 51712"/>
                <a:gd name="G24" fmla="+- G22 0 G23"/>
                <a:gd name="G25" fmla="*/ 715 1 2"/>
                <a:gd name="G26" fmla="*/ G21 G16 1"/>
                <a:gd name="G27" fmla="*/ G26 1 G25"/>
                <a:gd name="G28" fmla="+- G17 G27 0"/>
                <a:gd name="G29" fmla="*/ 1 0 51712"/>
                <a:gd name="G30" fmla="+- G28 0 G29"/>
                <a:gd name="G31" fmla="+- 715 0 0"/>
                <a:gd name="G32" fmla="+- 5926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3633"/>
                  </a:moveTo>
                  <a:lnTo>
                    <a:pt x="6915" y="3633"/>
                  </a:lnTo>
                  <a:lnTo>
                    <a:pt x="6915" y="0"/>
                  </a:lnTo>
                  <a:lnTo>
                    <a:pt x="5926" y="358"/>
                  </a:lnTo>
                  <a:lnTo>
                    <a:pt x="6915" y="715"/>
                  </a:lnTo>
                  <a:lnTo>
                    <a:pt x="6915" y="-2917"/>
                  </a:lnTo>
                  <a:lnTo>
                    <a:pt x="0" y="-2917"/>
                  </a:lnTo>
                  <a:close/>
                </a:path>
              </a:pathLst>
            </a:custGeom>
            <a:gradFill rotWithShape="0">
              <a:gsLst>
                <a:gs pos="0">
                  <a:srgbClr val="3366FF"/>
                </a:gs>
                <a:gs pos="100000">
                  <a:srgbClr val="9999FF"/>
                </a:gs>
              </a:gsLst>
              <a:lin ang="5400000" scaled="1"/>
            </a:gradFill>
            <a:ln w="936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960" y="136815"/>
            <a:ext cx="8640000" cy="91449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3400" dirty="0">
                <a:latin typeface="Calibri" charset="0"/>
              </a:rPr>
              <a:t>Frequency Estimation – EM Algorithm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65440" y="1500638"/>
            <a:ext cx="7466400" cy="2572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marL="174243" indent="-174243">
              <a:spcBef>
                <a:spcPts val="476"/>
              </a:spcBef>
              <a:spcAft>
                <a:spcPts val="1293"/>
              </a:spcAft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Bipartite graph:</a:t>
            </a:r>
          </a:p>
          <a:p>
            <a:pPr marL="174243" lvl="1" indent="-174243">
              <a:spcBef>
                <a:spcPts val="397"/>
              </a:spcBef>
              <a:spcAft>
                <a:spcPts val="1293"/>
              </a:spcAft>
              <a:buFont typeface="Arial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i="1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Q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is a candidate  with frequency </a:t>
            </a:r>
            <a:r>
              <a:rPr lang="en-US" sz="2000" i="1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f</a:t>
            </a:r>
            <a:r>
              <a:rPr lang="en-US" sz="2000" i="1" baseline="-250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q</a:t>
            </a:r>
            <a:endParaRPr lang="en-US" sz="2000" i="1" baseline="-250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marL="174243" lvl="1" indent="-174243">
              <a:spcBef>
                <a:spcPts val="476"/>
              </a:spcBef>
              <a:spcAft>
                <a:spcPts val="1293"/>
              </a:spcAft>
              <a:buFont typeface="Arial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is a read with observed frequency 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o</a:t>
            </a:r>
            <a:r>
              <a:rPr lang="en-US" sz="2400" i="1" baseline="-250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</a:t>
            </a:r>
          </a:p>
          <a:p>
            <a:pPr marL="174243" lvl="1" indent="-174243">
              <a:spcBef>
                <a:spcPts val="476"/>
              </a:spcBef>
              <a:spcAft>
                <a:spcPts val="1293"/>
              </a:spcAft>
              <a:buFont typeface="Arial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Weight </a:t>
            </a:r>
            <a:r>
              <a:rPr lang="en-US" sz="2400" i="1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h</a:t>
            </a:r>
            <a:r>
              <a:rPr lang="en-US" sz="2400" i="1" baseline="-250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q,r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= probability that read 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is produced by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quasispecies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q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with 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mismatches</a:t>
            </a:r>
          </a:p>
          <a:p>
            <a:pPr marL="174243" indent="-174243">
              <a:spcAft>
                <a:spcPts val="1565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041121" y="6866642"/>
            <a:ext cx="8815680" cy="1571205"/>
          </a:xfrm>
          <a:custGeom>
            <a:avLst/>
            <a:gdLst>
              <a:gd name="G0" fmla="*/ 26999 1 2"/>
              <a:gd name="G1" fmla="*/ 4810 1 2"/>
              <a:gd name="G2" fmla="+- 4810 0 0"/>
              <a:gd name="G3" fmla="+- 2699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6999" y="0"/>
                </a:lnTo>
                <a:lnTo>
                  <a:pt x="26999" y="4810"/>
                </a:lnTo>
                <a:lnTo>
                  <a:pt x="0" y="4810"/>
                </a:lnTo>
                <a:close/>
              </a:path>
            </a:pathLst>
          </a:cu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640" y="1218368"/>
            <a:ext cx="1447200" cy="470641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905120" y="4823068"/>
            <a:ext cx="1768320" cy="456527"/>
          </a:xfrm>
          <a:custGeom>
            <a:avLst/>
            <a:gdLst>
              <a:gd name="G0" fmla="*/ 5414 1 2"/>
              <a:gd name="G1" fmla="*/ 1398 1 2"/>
              <a:gd name="G2" fmla="+- 1398 0 0"/>
              <a:gd name="G3" fmla="+- 541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5414" y="0"/>
                </a:lnTo>
                <a:lnTo>
                  <a:pt x="5414" y="1398"/>
                </a:lnTo>
                <a:lnTo>
                  <a:pt x="0" y="139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>
              <a:spcBef>
                <a:spcPts val="443"/>
              </a:spcBef>
              <a:tabLst>
                <a:tab pos="656650" algn="l"/>
                <a:tab pos="1313299" algn="l"/>
              </a:tabLst>
            </a:pPr>
            <a:r>
              <a:rPr lang="en-US" sz="2500" dirty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E step:</a:t>
            </a:r>
          </a:p>
          <a:p>
            <a:pPr algn="ctr">
              <a:spcBef>
                <a:spcPts val="443"/>
              </a:spcBef>
              <a:tabLst>
                <a:tab pos="656650" algn="l"/>
                <a:tab pos="1313299" algn="l"/>
              </a:tabLst>
            </a:pPr>
            <a:endParaRPr lang="en-US" sz="25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  <a:p>
            <a:pPr algn="ctr">
              <a:spcBef>
                <a:spcPts val="443"/>
              </a:spcBef>
              <a:tabLst>
                <a:tab pos="656650" algn="l"/>
                <a:tab pos="1313299" algn="l"/>
              </a:tabLst>
            </a:pPr>
            <a:endParaRPr lang="en-US" sz="25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429000" y="4048585"/>
          <a:ext cx="2872800" cy="904415"/>
        </p:xfrm>
        <a:graphic>
          <a:graphicData uri="http://schemas.openxmlformats.org/presentationml/2006/ole">
            <p:oleObj spid="_x0000_s95234" r:id="rId5" imgW="1800000" imgH="1800000" progId="Equation.3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2828160" y="5111097"/>
          <a:ext cx="2126880" cy="1371024"/>
        </p:xfrm>
        <a:graphic>
          <a:graphicData uri="http://schemas.openxmlformats.org/presentationml/2006/ole">
            <p:oleObj spid="_x0000_s95235" r:id="rId6" imgW="1800000" imgH="1800000" progId="Equation.3">
              <p:embed/>
            </p:oleObj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6364800" y="5111097"/>
          <a:ext cx="2278080" cy="1371024"/>
        </p:xfrm>
        <a:graphic>
          <a:graphicData uri="http://schemas.openxmlformats.org/presentationml/2006/ole">
            <p:oleObj spid="_x0000_s95236" r:id="rId7" imgW="1800000" imgH="1800000" progId="Equation.3">
              <p:embed/>
            </p:oleObj>
          </a:graphicData>
        </a:graphic>
      </p:graphicFrame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470560" y="4874913"/>
            <a:ext cx="1797120" cy="456527"/>
          </a:xfrm>
          <a:custGeom>
            <a:avLst/>
            <a:gdLst>
              <a:gd name="G0" fmla="*/ 5506 1 2"/>
              <a:gd name="G1" fmla="*/ 1401 1 2"/>
              <a:gd name="G2" fmla="+- 1401 0 0"/>
              <a:gd name="G3" fmla="+- 550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5506" y="0"/>
                </a:lnTo>
                <a:lnTo>
                  <a:pt x="5506" y="1401"/>
                </a:lnTo>
                <a:lnTo>
                  <a:pt x="0" y="140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>
              <a:spcBef>
                <a:spcPts val="443"/>
              </a:spcBef>
              <a:tabLst>
                <a:tab pos="656650" algn="l"/>
                <a:tab pos="1313299" algn="l"/>
              </a:tabLst>
            </a:pPr>
            <a:r>
              <a:rPr lang="en-US" sz="2500" dirty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M step:</a:t>
            </a:r>
          </a:p>
          <a:p>
            <a:pPr algn="ctr">
              <a:spcBef>
                <a:spcPts val="443"/>
              </a:spcBef>
              <a:tabLst>
                <a:tab pos="656650" algn="l"/>
                <a:tab pos="1313299" algn="l"/>
              </a:tabLst>
            </a:pPr>
            <a:endParaRPr lang="en-US" sz="25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  <a:p>
            <a:pPr algn="ctr">
              <a:spcBef>
                <a:spcPts val="443"/>
              </a:spcBef>
              <a:tabLst>
                <a:tab pos="656650" algn="l"/>
                <a:tab pos="1313299" algn="l"/>
              </a:tabLst>
            </a:pPr>
            <a:endParaRPr lang="en-US" sz="25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440" y="228984"/>
            <a:ext cx="8151840" cy="1461753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latin typeface="Calibri" charset="0"/>
              </a:rPr>
              <a:t> Simulations: Error-Free Reads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640" y="1828992"/>
            <a:ext cx="8991360" cy="41505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marL="311045" indent="-309605">
              <a:spcBef>
                <a:spcPts val="511"/>
              </a:spcBef>
              <a:spcAft>
                <a:spcPts val="1293"/>
              </a:spcAft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44 real </a:t>
            </a:r>
            <a:r>
              <a:rPr lang="en-US" sz="25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qsps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(1739 </a:t>
            </a:r>
            <a:r>
              <a:rPr lang="en-US" sz="25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bp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long) from the E1E2 region of Hepatitis C virus (von Hahn et al. (2006))</a:t>
            </a:r>
          </a:p>
          <a:p>
            <a:pPr marL="311045" indent="-309605">
              <a:spcBef>
                <a:spcPts val="511"/>
              </a:spcBef>
              <a:spcAft>
                <a:spcPts val="1293"/>
              </a:spcAft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Simulated reads:</a:t>
            </a:r>
          </a:p>
          <a:p>
            <a:pPr marL="642249" lvl="1" indent="-309605">
              <a:spcBef>
                <a:spcPts val="511"/>
              </a:spcBef>
              <a:spcAft>
                <a:spcPts val="1293"/>
              </a:spcAft>
              <a:buFont typeface="Arial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4 populations sizes: 10, 20, 30, 40 sequences</a:t>
            </a:r>
          </a:p>
          <a:p>
            <a:pPr marL="642249" lvl="1" indent="-309605">
              <a:spcBef>
                <a:spcPts val="511"/>
              </a:spcBef>
              <a:spcAft>
                <a:spcPts val="1293"/>
              </a:spcAft>
              <a:buFont typeface="Arial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Geometric distribution</a:t>
            </a:r>
          </a:p>
          <a:p>
            <a:pPr marL="642249" lvl="1" indent="-309605">
              <a:spcBef>
                <a:spcPts val="511"/>
              </a:spcBef>
              <a:spcAft>
                <a:spcPts val="1293"/>
              </a:spcAft>
              <a:buFont typeface="Arial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The </a:t>
            </a:r>
            <a:r>
              <a:rPr lang="en-US" sz="25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quasispecies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population: </a:t>
            </a:r>
          </a:p>
          <a:p>
            <a:pPr marL="642249" lvl="1" indent="-309605">
              <a:spcAft>
                <a:spcPts val="1247"/>
              </a:spcAft>
              <a:buFont typeface="Arial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Number of reads between 20K and 100K</a:t>
            </a:r>
          </a:p>
          <a:p>
            <a:pPr marL="642249" lvl="1" indent="-309605">
              <a:spcAft>
                <a:spcPts val="1247"/>
              </a:spcAft>
              <a:buFont typeface="Arial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Read length distribution </a:t>
            </a:r>
            <a:r>
              <a:rPr lang="en-US" sz="2200" i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N(μ,400)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; </a:t>
            </a:r>
            <a:r>
              <a:rPr lang="en-US" sz="2200" i="1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μ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varied from 200 to 500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5070"/>
            <a:ext cx="8228160" cy="715755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latin typeface="Calibri" charset="0"/>
              </a:rPr>
              <a:t>Results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80" y="1078673"/>
            <a:ext cx="8533440" cy="388552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60" y="5364563"/>
            <a:ext cx="1572480" cy="91449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0960" y="5305516"/>
            <a:ext cx="2401920" cy="97354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4400" y="5364563"/>
            <a:ext cx="2704320" cy="91449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5070"/>
            <a:ext cx="8228160" cy="1142039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latin typeface="Calibri" charset="0"/>
              </a:rPr>
              <a:t>454 Reads of HIV </a:t>
            </a:r>
            <a:r>
              <a:rPr lang="en-US" sz="4000" dirty="0" err="1">
                <a:latin typeface="Calibri" charset="0"/>
              </a:rPr>
              <a:t>Qsps</a:t>
            </a:r>
            <a:endParaRPr lang="en-US" sz="4000" dirty="0">
              <a:latin typeface="Calibri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960" y="1905320"/>
            <a:ext cx="8915040" cy="4572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marL="311045" indent="-309605">
              <a:spcAft>
                <a:spcPts val="1293"/>
              </a:spcAft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55,611 reads (average read length 345bp) from ten 1.5Kbp long  region of HIV-1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(</a:t>
            </a:r>
            <a:r>
              <a:rPr lang="en-US" sz="25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Zagordi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et al.2010)</a:t>
            </a:r>
          </a:p>
          <a:p>
            <a:pPr lvl="1" indent="-257764">
              <a:spcAft>
                <a:spcPts val="1293"/>
              </a:spcAft>
              <a:buFont typeface="Arial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No removal of low-quality reads</a:t>
            </a:r>
          </a:p>
          <a:p>
            <a:pPr lvl="1" indent="-257764">
              <a:spcAft>
                <a:spcPts val="1293"/>
              </a:spcAft>
              <a:buFont typeface="Arial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~99% of reads has at least one 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indel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</a:p>
          <a:p>
            <a:pPr lvl="1" indent="-257764">
              <a:spcAft>
                <a:spcPts val="1293"/>
              </a:spcAft>
              <a:buFont typeface="Arial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~11.6 % of reads with at least one N</a:t>
            </a:r>
          </a:p>
          <a:p>
            <a:pPr marL="311045" indent="-309605">
              <a:spcBef>
                <a:spcPts val="476"/>
              </a:spcBef>
              <a:spcAft>
                <a:spcPts val="1293"/>
              </a:spcAft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ShoRAH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 correctly infers only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2 </a:t>
            </a:r>
            <a:r>
              <a:rPr lang="en-US" sz="2400" b="1" dirty="0" err="1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qsps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sequences with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&lt;=4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 mismatches</a:t>
            </a:r>
          </a:p>
          <a:p>
            <a:pPr marL="311045" indent="-309605">
              <a:spcBef>
                <a:spcPts val="476"/>
              </a:spcBef>
              <a:spcAft>
                <a:spcPts val="1293"/>
              </a:spcAft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ViSpA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 correctly infers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5 </a:t>
            </a:r>
            <a:r>
              <a:rPr lang="en-US" sz="2400" b="1" dirty="0" err="1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qsps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with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&lt;=2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  mismatches , 2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qsps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Gulim" pitchFamily="48" charset="-127"/>
              </a:rPr>
              <a:t> are inferred exactly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35360" y="1600009"/>
            <a:ext cx="4893120" cy="4846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marL="413287" indent="-413287">
              <a:spcBef>
                <a:spcPts val="443"/>
              </a:spcBef>
              <a:spcAft>
                <a:spcPts val="1293"/>
              </a:spcAft>
              <a:buFont typeface="Times New Roman" pitchFamily="16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Calculate k-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mers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 and their frequencies (k-counts)</a:t>
            </a:r>
          </a:p>
          <a:p>
            <a:pPr marL="413287" indent="-413287">
              <a:spcBef>
                <a:spcPts val="443"/>
              </a:spcBef>
              <a:spcAft>
                <a:spcPts val="1293"/>
              </a:spcAft>
              <a:buFont typeface="Times New Roman" pitchFamily="16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Assume that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k-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mers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with high k-counts (“solid” k-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mers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) are correct, while k-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mers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with low k-counts (“weak” k-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mers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) contain errors</a:t>
            </a:r>
          </a:p>
          <a:p>
            <a:pPr marL="413287" indent="-413287">
              <a:spcBef>
                <a:spcPts val="443"/>
              </a:spcBef>
              <a:spcAft>
                <a:spcPts val="1293"/>
              </a:spcAft>
              <a:buFont typeface="Times New Roman" pitchFamily="16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Determine the threshold k-count (error threshold), which distinguishes solid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k-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mers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from weak k-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mers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.</a:t>
            </a:r>
          </a:p>
          <a:p>
            <a:pPr marL="413287" indent="-413287">
              <a:spcBef>
                <a:spcPts val="443"/>
              </a:spcBef>
              <a:spcAft>
                <a:spcPts val="1293"/>
              </a:spcAft>
              <a:buFont typeface="Times New Roman" pitchFamily="16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Find error regions.</a:t>
            </a:r>
          </a:p>
          <a:p>
            <a:pPr marL="413287" indent="-413287">
              <a:spcBef>
                <a:spcPts val="443"/>
              </a:spcBef>
              <a:spcAft>
                <a:spcPts val="1293"/>
              </a:spcAft>
              <a:buFont typeface="Times New Roman" pitchFamily="16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Correct the errors in error regions</a:t>
            </a:r>
          </a:p>
          <a:p>
            <a:pPr marL="413287" indent="-413287">
              <a:spcBef>
                <a:spcPts val="329"/>
              </a:spcBef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441" y="1578406"/>
            <a:ext cx="3614400" cy="24439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480" y="4389581"/>
            <a:ext cx="3669120" cy="23287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0800" y="4172119"/>
            <a:ext cx="3461760" cy="43204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264000" y="1234211"/>
            <a:ext cx="1827360" cy="243385"/>
          </a:xfrm>
          <a:custGeom>
            <a:avLst/>
            <a:gdLst>
              <a:gd name="G0" fmla="*/ 5599 1 2"/>
              <a:gd name="G1" fmla="*/ 748 1 2"/>
              <a:gd name="G2" fmla="+- 748 0 0"/>
              <a:gd name="G3" fmla="+- 559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5599" y="0"/>
                </a:lnTo>
                <a:lnTo>
                  <a:pt x="5599" y="748"/>
                </a:lnTo>
                <a:lnTo>
                  <a:pt x="0" y="74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900" dirty="0">
                <a:solidFill>
                  <a:srgbClr val="376092"/>
                </a:solidFill>
                <a:ea typeface="WenQuanYi Micro Hei" charset="0"/>
                <a:cs typeface="WenQuanYi Micro Hei" charset="0"/>
              </a:rPr>
              <a:t>Zhao X et al 2010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5070"/>
            <a:ext cx="8228160" cy="1142039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latin typeface="Calibri" charset="0"/>
              </a:rPr>
              <a:t>k-</a:t>
            </a:r>
            <a:r>
              <a:rPr lang="en-US" sz="4000" dirty="0" err="1">
                <a:latin typeface="Calibri" charset="0"/>
              </a:rPr>
              <a:t>mer</a:t>
            </a:r>
            <a:r>
              <a:rPr lang="en-US" sz="4000" dirty="0">
                <a:latin typeface="Calibri" charset="0"/>
              </a:rPr>
              <a:t> Error Correction [</a:t>
            </a:r>
            <a:r>
              <a:rPr lang="en-US" sz="4000" dirty="0" err="1">
                <a:latin typeface="Calibri" charset="0"/>
              </a:rPr>
              <a:t>Skums</a:t>
            </a:r>
            <a:r>
              <a:rPr lang="en-US" sz="4000" dirty="0">
                <a:latin typeface="Calibri" charset="0"/>
              </a:rPr>
              <a:t> et al.]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461600" y="2945109"/>
            <a:ext cx="6714028" cy="3767642"/>
            <a:chOff x="76200" y="990600"/>
            <a:chExt cx="8839200" cy="4600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00" y="990600"/>
              <a:ext cx="8839200" cy="46005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1000" y="12954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1280" y="304801"/>
            <a:ext cx="7223521" cy="13234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</a:rPr>
              <a:t>Hidden Markov Model for NGS and </a:t>
            </a:r>
            <a:r>
              <a:rPr lang="en-US" sz="4000" dirty="0" err="1" smtClean="0">
                <a:solidFill>
                  <a:srgbClr val="000000"/>
                </a:solidFill>
                <a:latin typeface="Calibri" charset="0"/>
              </a:rPr>
              <a:t>Quasispecies</a:t>
            </a:r>
            <a:r>
              <a:rPr lang="en-US" sz="4000" dirty="0" smtClean="0">
                <a:solidFill>
                  <a:srgbClr val="000000"/>
                </a:solidFill>
                <a:latin typeface="Calibri" charset="0"/>
              </a:rPr>
              <a:t> [</a:t>
            </a:r>
            <a:r>
              <a:rPr lang="en-US" sz="4000" dirty="0" err="1" smtClean="0">
                <a:solidFill>
                  <a:srgbClr val="000000"/>
                </a:solidFill>
                <a:latin typeface="Calibri" charset="0"/>
              </a:rPr>
              <a:t>Zagordi</a:t>
            </a:r>
            <a:r>
              <a:rPr lang="en-US" sz="4000" dirty="0" smtClean="0">
                <a:solidFill>
                  <a:srgbClr val="000000"/>
                </a:solidFill>
                <a:latin typeface="Calibri" charset="0"/>
              </a:rPr>
              <a:t> et al.]</a:t>
            </a:r>
            <a:endParaRPr lang="en-US" sz="4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99" y="1828800"/>
            <a:ext cx="8247841" cy="159529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413287" indent="-413287">
              <a:spcBef>
                <a:spcPts val="443"/>
              </a:spcBef>
              <a:spcAft>
                <a:spcPts val="1293"/>
              </a:spcAft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Explicitly take recombination into account</a:t>
            </a:r>
          </a:p>
          <a:p>
            <a:pPr marL="413287" indent="-413287">
              <a:spcBef>
                <a:spcPts val="443"/>
              </a:spcBef>
              <a:spcAft>
                <a:spcPts val="1293"/>
              </a:spcAft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Parametric method with K “generator” sequences</a:t>
            </a:r>
          </a:p>
          <a:p>
            <a:pPr marL="413287" indent="-413287">
              <a:spcBef>
                <a:spcPts val="443"/>
              </a:spcBef>
              <a:spcAft>
                <a:spcPts val="1293"/>
              </a:spcAft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“Jumping” HMM that may switch from generator to generator</a:t>
            </a:r>
          </a:p>
        </p:txBody>
      </p:sp>
    </p:spTree>
    <p:extLst>
      <p:ext uri="{BB962C8B-B14F-4D97-AF65-F5344CB8AC3E}">
        <p14:creationId xmlns:p14="http://schemas.microsoft.com/office/powerpoint/2010/main" xmlns="" val="36724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IsoEM</a:t>
            </a:r>
            <a:r>
              <a:rPr lang="en-US" dirty="0" smtClean="0"/>
              <a:t> Plugin Interface &amp; Output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188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45" y="3005044"/>
            <a:ext cx="8839200" cy="370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737" y="1219200"/>
            <a:ext cx="34385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0650"/>
            <a:ext cx="76200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11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406080" y="486771"/>
            <a:ext cx="8349120" cy="1034029"/>
          </a:xfrm>
          <a:custGeom>
            <a:avLst/>
            <a:gdLst>
              <a:gd name="G0" fmla="*/ 25569 1 2"/>
              <a:gd name="G1" fmla="*/ 3165 1 2"/>
              <a:gd name="G2" fmla="+- 3165 0 0"/>
              <a:gd name="G3" fmla="+- 2556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569" y="0"/>
                </a:lnTo>
                <a:lnTo>
                  <a:pt x="25569" y="3165"/>
                </a:lnTo>
                <a:lnTo>
                  <a:pt x="0" y="3165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29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426561" y="3429001"/>
            <a:ext cx="182880" cy="273629"/>
          </a:xfrm>
          <a:custGeom>
            <a:avLst/>
            <a:gdLst>
              <a:gd name="G0" fmla="*/ 559 1 2"/>
              <a:gd name="G1" fmla="*/ 841 1 2"/>
              <a:gd name="G2" fmla="+- 841 0 0"/>
              <a:gd name="G3" fmla="+- 55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559" y="0"/>
                </a:lnTo>
                <a:lnTo>
                  <a:pt x="559" y="841"/>
                </a:lnTo>
                <a:lnTo>
                  <a:pt x="0" y="841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80161" y="1421429"/>
            <a:ext cx="8609760" cy="2284080"/>
          </a:xfrm>
          <a:custGeom>
            <a:avLst/>
            <a:gdLst>
              <a:gd name="G0" fmla="*/ 26366 1 2"/>
              <a:gd name="G1" fmla="*/ 6995 1 2"/>
              <a:gd name="G2" fmla="+- 6995 0 0"/>
              <a:gd name="G3" fmla="+- 2636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6366" y="0"/>
                </a:lnTo>
                <a:lnTo>
                  <a:pt x="26366" y="6995"/>
                </a:lnTo>
                <a:lnTo>
                  <a:pt x="0" y="6995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42865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First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published approach for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amplicon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data</a:t>
            </a: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marL="342865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Based on the idea of guide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distribution</a:t>
            </a:r>
          </a:p>
          <a:p>
            <a:pPr marL="1016795" lvl="1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C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hoose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amplicon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by Chi-Squared test</a:t>
            </a:r>
          </a:p>
          <a:p>
            <a:pPr marL="1016795" lvl="1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E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xtend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to right/left with matching reads, breaking ties by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rank</a:t>
            </a: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graphicFrame>
        <p:nvGraphicFramePr>
          <p:cNvPr id="18436" name="Group 4"/>
          <p:cNvGraphicFramePr>
            <a:graphicFrameLocks noGrp="1"/>
          </p:cNvGraphicFramePr>
          <p:nvPr/>
        </p:nvGraphicFramePr>
        <p:xfrm>
          <a:off x="2130551" y="3732872"/>
          <a:ext cx="4882899" cy="2392092"/>
        </p:xfrm>
        <a:graphic>
          <a:graphicData uri="http://schemas.openxmlformats.org/drawingml/2006/table">
            <a:tbl>
              <a:tblPr/>
              <a:tblGrid>
                <a:gridCol w="974839"/>
                <a:gridCol w="976579"/>
                <a:gridCol w="978321"/>
                <a:gridCol w="974839"/>
                <a:gridCol w="978321"/>
              </a:tblGrid>
              <a:tr h="4874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220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200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140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160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150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7180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200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140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130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150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140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180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70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130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120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140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130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180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110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130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120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92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100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60</a:t>
                      </a:r>
                    </a:p>
                  </a:txBody>
                  <a:tcPr marL="13817" marR="13817" marT="370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-59040" y="250280"/>
            <a:ext cx="9306198" cy="1314862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Combinatorial approach of </a:t>
            </a:r>
            <a:r>
              <a:rPr lang="en-US" sz="4000" dirty="0" err="1" smtClean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Prosperi</a:t>
            </a:r>
            <a:r>
              <a:rPr lang="en-US" sz="4000" dirty="0" smtClean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et al.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406080" y="486771"/>
            <a:ext cx="8349120" cy="1034029"/>
          </a:xfrm>
          <a:custGeom>
            <a:avLst/>
            <a:gdLst>
              <a:gd name="G0" fmla="*/ 25569 1 2"/>
              <a:gd name="G1" fmla="*/ 3165 1 2"/>
              <a:gd name="G2" fmla="+- 3165 0 0"/>
              <a:gd name="G3" fmla="+- 2556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569" y="0"/>
                </a:lnTo>
                <a:lnTo>
                  <a:pt x="25569" y="3165"/>
                </a:lnTo>
                <a:lnTo>
                  <a:pt x="0" y="3165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7221707" algn="l"/>
                <a:tab pos="7223147" algn="l"/>
                <a:tab pos="7879796" algn="l"/>
              </a:tabLst>
            </a:pPr>
            <a:endParaRPr lang="en-US" sz="3100" dirty="0">
              <a:solidFill>
                <a:srgbClr val="220C5E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06080" y="1180924"/>
            <a:ext cx="8349120" cy="2386330"/>
          </a:xfrm>
          <a:custGeom>
            <a:avLst/>
            <a:gdLst>
              <a:gd name="G0" fmla="*/ 25569 1 2"/>
              <a:gd name="G1" fmla="*/ 17655 1 2"/>
              <a:gd name="G2" fmla="+- 17655 0 0"/>
              <a:gd name="G3" fmla="+- 2556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569" y="0"/>
                </a:lnTo>
                <a:lnTo>
                  <a:pt x="25569" y="17655"/>
                </a:lnTo>
                <a:lnTo>
                  <a:pt x="0" y="17655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95843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K 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amplicons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represented by K -staged read graph</a:t>
            </a:r>
          </a:p>
          <a:p>
            <a:pPr marL="195843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Vertices ⇔ distinct reads</a:t>
            </a:r>
          </a:p>
          <a:p>
            <a:pPr marL="195843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Edges ⇔ reads with consistent overlap</a:t>
            </a:r>
          </a:p>
          <a:p>
            <a:pPr marL="195843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Vertices have count function c(v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)</a:t>
            </a:r>
            <a:endParaRPr lang="en-US" sz="24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01" y="3483726"/>
            <a:ext cx="8831520" cy="26196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33443" y="249146"/>
            <a:ext cx="4677014" cy="699309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 err="1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Amplicon</a:t>
            </a:r>
            <a:r>
              <a:rPr lang="en-US" sz="4000" dirty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 Read Graph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21" y="2945110"/>
            <a:ext cx="8251200" cy="2446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406080" y="486771"/>
            <a:ext cx="8349120" cy="1034029"/>
          </a:xfrm>
          <a:custGeom>
            <a:avLst/>
            <a:gdLst>
              <a:gd name="G0" fmla="*/ 25569 1 2"/>
              <a:gd name="G1" fmla="*/ 3165 1 2"/>
              <a:gd name="G2" fmla="+- 3165 0 0"/>
              <a:gd name="G3" fmla="+- 2556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569" y="0"/>
                </a:lnTo>
                <a:lnTo>
                  <a:pt x="25569" y="3165"/>
                </a:lnTo>
                <a:lnTo>
                  <a:pt x="0" y="3165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7221707" algn="l"/>
                <a:tab pos="7223147" algn="l"/>
                <a:tab pos="7879796" algn="l"/>
              </a:tabLst>
            </a:pPr>
            <a:endParaRPr lang="en-US" sz="3100" dirty="0">
              <a:solidFill>
                <a:srgbClr val="220C5E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6880" y="456528"/>
            <a:ext cx="7188480" cy="69802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Read Graph Transformation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280" y="1286055"/>
            <a:ext cx="7879680" cy="109941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195843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Heuristic to reduce edges in dense graphs</a:t>
            </a:r>
          </a:p>
          <a:p>
            <a:pPr marL="195843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Replace bipartite cliques with star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subgraphs</a:t>
            </a:r>
            <a:endParaRPr lang="en-US" sz="2200" dirty="0" smtClean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 noChangeArrowheads="1"/>
          </p:cNvSpPr>
          <p:nvPr/>
        </p:nvSpPr>
        <p:spPr bwMode="auto">
          <a:xfrm>
            <a:off x="406080" y="486771"/>
            <a:ext cx="8349120" cy="882813"/>
          </a:xfrm>
          <a:custGeom>
            <a:avLst/>
            <a:gdLst>
              <a:gd name="G0" fmla="*/ 25569 1 2"/>
              <a:gd name="G1" fmla="*/ 2703 1 2"/>
              <a:gd name="G2" fmla="+- 2703 0 0"/>
              <a:gd name="G3" fmla="+- 2556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569" y="0"/>
                </a:lnTo>
                <a:lnTo>
                  <a:pt x="25569" y="2703"/>
                </a:lnTo>
                <a:lnTo>
                  <a:pt x="0" y="2703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7221707" algn="l"/>
                <a:tab pos="7223147" algn="l"/>
                <a:tab pos="7879796" algn="l"/>
              </a:tabLst>
            </a:pPr>
            <a:endParaRPr lang="en-US" sz="3100" dirty="0">
              <a:solidFill>
                <a:srgbClr val="220C5E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406080" y="1180924"/>
            <a:ext cx="8349120" cy="5764926"/>
          </a:xfrm>
          <a:custGeom>
            <a:avLst/>
            <a:gdLst>
              <a:gd name="G0" fmla="*/ 25569 1 2"/>
              <a:gd name="G1" fmla="*/ 17655 1 2"/>
              <a:gd name="G2" fmla="+- 17655 0 0"/>
              <a:gd name="G3" fmla="+- 2556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569" y="0"/>
                </a:lnTo>
                <a:lnTo>
                  <a:pt x="25569" y="17655"/>
                </a:lnTo>
                <a:lnTo>
                  <a:pt x="0" y="17655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95843" indent="-194403">
              <a:buFont typeface="Times New Roman" pitchFamily="16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r>
              <a:rPr lang="en-US" sz="2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Ideal frequency</a:t>
            </a:r>
          </a:p>
          <a:p>
            <a:pPr marL="390246" lvl="1" indent="-194403">
              <a:buFont typeface="Arial" charset="0"/>
              <a:buChar char="—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consistent frequency across forks</a:t>
            </a: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195843" indent="-194403">
              <a:buFont typeface="Times New Roman" pitchFamily="16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r>
              <a:rPr lang="en-US" sz="2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Observed frequency (count)</a:t>
            </a:r>
          </a:p>
          <a:p>
            <a:pPr marL="390246" lvl="1" indent="-194403">
              <a:buFont typeface="Arial" charset="0"/>
              <a:buChar char="—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r>
              <a:rPr lang="en-US" sz="22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inconsistent frequency across forks</a:t>
            </a: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041" y="3401637"/>
            <a:ext cx="4017600" cy="26354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06432" y="318273"/>
            <a:ext cx="7627950" cy="699309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Observed </a:t>
            </a:r>
            <a:r>
              <a:rPr lang="en-US" sz="4000" dirty="0" err="1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vs</a:t>
            </a:r>
            <a:r>
              <a:rPr lang="en-US" sz="4000" dirty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 Ideal Read Frequencies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"/>
          <p:cNvSpPr>
            <a:spLocks noChangeArrowheads="1"/>
          </p:cNvSpPr>
          <p:nvPr/>
        </p:nvSpPr>
        <p:spPr bwMode="auto">
          <a:xfrm>
            <a:off x="406080" y="486771"/>
            <a:ext cx="8349120" cy="1034029"/>
          </a:xfrm>
          <a:custGeom>
            <a:avLst/>
            <a:gdLst>
              <a:gd name="G0" fmla="*/ 25569 1 2"/>
              <a:gd name="G1" fmla="*/ 3165 1 2"/>
              <a:gd name="G2" fmla="+- 3165 0 0"/>
              <a:gd name="G3" fmla="+- 2556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569" y="0"/>
                </a:lnTo>
                <a:lnTo>
                  <a:pt x="25569" y="3165"/>
                </a:lnTo>
                <a:lnTo>
                  <a:pt x="0" y="3165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7221707" algn="l"/>
                <a:tab pos="7223147" algn="l"/>
                <a:tab pos="7879796" algn="l"/>
              </a:tabLst>
            </a:pPr>
            <a:endParaRPr lang="en-US" sz="3100" dirty="0">
              <a:solidFill>
                <a:srgbClr val="220C5E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406080" y="1180925"/>
            <a:ext cx="8349120" cy="2468419"/>
          </a:xfrm>
          <a:custGeom>
            <a:avLst/>
            <a:gdLst>
              <a:gd name="G0" fmla="*/ 25569 1 2"/>
              <a:gd name="G1" fmla="*/ 7561 1 2"/>
              <a:gd name="G2" fmla="+- 7561 0 0"/>
              <a:gd name="G3" fmla="+- 2556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569" y="0"/>
                </a:lnTo>
                <a:lnTo>
                  <a:pt x="25569" y="7561"/>
                </a:lnTo>
                <a:lnTo>
                  <a:pt x="0" y="7561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95843" indent="-342865">
              <a:lnSpc>
                <a:spcPct val="150000"/>
              </a:lnSpc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b="1" dirty="0" smtClean="0">
                <a:solidFill>
                  <a:srgbClr val="FF0000"/>
                </a:solidFill>
                <a:latin typeface="Calibri" charset="0"/>
                <a:ea typeface="WenQuanYi Micro Hei" charset="0"/>
                <a:cs typeface="WenQuanYi Micro Hei" charset="0"/>
              </a:rPr>
              <a:t>Given</a:t>
            </a:r>
            <a:endParaRPr lang="en-US" sz="2500" b="1" dirty="0">
              <a:solidFill>
                <a:srgbClr val="FF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marL="195843" lvl="1" indent="-342865">
              <a:lnSpc>
                <a:spcPct val="150000"/>
              </a:lnSpc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		Set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of reads and respective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frequencies</a:t>
            </a:r>
            <a:endParaRPr lang="en-US" sz="25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marL="195843" indent="-342865">
              <a:lnSpc>
                <a:spcPct val="150000"/>
              </a:lnSpc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b="1" dirty="0" smtClean="0">
                <a:solidFill>
                  <a:srgbClr val="FF0000"/>
                </a:solidFill>
                <a:latin typeface="Calibri" charset="0"/>
                <a:ea typeface="WenQuanYi Micro Hei" charset="0"/>
                <a:cs typeface="WenQuanYi Micro Hei" charset="0"/>
              </a:rPr>
              <a:t>Find</a:t>
            </a:r>
          </a:p>
          <a:p>
            <a:pPr marL="195843" indent="-342865">
              <a:lnSpc>
                <a:spcPct val="150000"/>
              </a:lnSpc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b="1" dirty="0" smtClean="0">
                <a:solidFill>
                  <a:srgbClr val="FF0000"/>
                </a:solidFill>
                <a:latin typeface="Calibri" charset="0"/>
                <a:ea typeface="WenQuanYi Micro Hei" charset="0"/>
                <a:cs typeface="WenQuanYi Micro Hei" charset="0"/>
              </a:rPr>
              <a:t>		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Minimal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frequency offsets balancing all forks</a:t>
            </a: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2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195843" indent="-194403"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449040" algn="l"/>
                <a:tab pos="6105690" algn="l"/>
                <a:tab pos="6760900" algn="l"/>
                <a:tab pos="7417550" algn="l"/>
                <a:tab pos="7879796" algn="l"/>
              </a:tabLst>
            </a:pPr>
            <a:endParaRPr lang="en-US" sz="24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20" y="3557173"/>
            <a:ext cx="8349120" cy="2829898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25694" y="318273"/>
            <a:ext cx="5067001" cy="698023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Fork Balancing Problem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31200" y="1160762"/>
            <a:ext cx="8128800" cy="2737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0" rIns="81639" bIns="40820"/>
          <a:lstStyle/>
          <a:p>
            <a:pPr marL="195843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Find simple path containing most possible flow</a:t>
            </a:r>
          </a:p>
          <a:p>
            <a:pPr marL="195843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Repeat until graph is saturated</a:t>
            </a:r>
          </a:p>
          <a:p>
            <a:pPr marL="195843" indent="-342865">
              <a:lnSpc>
                <a:spcPct val="150000"/>
              </a:lnSpc>
              <a:buFont typeface="Arial" pitchFamily="34" charset="0"/>
              <a:buChar char="•"/>
              <a:tabLst>
                <a:tab pos="852493" algn="l"/>
                <a:tab pos="1509142" algn="l"/>
                <a:tab pos="2165792" algn="l"/>
                <a:tab pos="2821002" algn="l"/>
                <a:tab pos="3477652" algn="l"/>
                <a:tab pos="4135741" algn="l"/>
                <a:tab pos="4792391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Can be solved by modified </a:t>
            </a:r>
            <a:r>
              <a:rPr lang="en-US" sz="25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Dijkstra’s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algorithm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3921" y="3234580"/>
            <a:ext cx="4017600" cy="26354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70400" y="249147"/>
            <a:ext cx="8156159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0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Maximum Bandwidth Paths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"/>
          <p:cNvSpPr>
            <a:spLocks noChangeArrowheads="1"/>
          </p:cNvSpPr>
          <p:nvPr/>
        </p:nvSpPr>
        <p:spPr bwMode="auto">
          <a:xfrm>
            <a:off x="456481" y="273629"/>
            <a:ext cx="8226720" cy="639427"/>
          </a:xfrm>
          <a:custGeom>
            <a:avLst/>
            <a:gdLst>
              <a:gd name="G0" fmla="*/ 25195 1 2"/>
              <a:gd name="G1" fmla="*/ 1958 1 2"/>
              <a:gd name="G2" fmla="+- 1958 0 0"/>
              <a:gd name="G3" fmla="+- 2519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195" y="0"/>
                </a:lnTo>
                <a:lnTo>
                  <a:pt x="25195" y="1958"/>
                </a:lnTo>
                <a:lnTo>
                  <a:pt x="0" y="1958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32002" rIns="0" bIns="0" anchor="ctr"/>
          <a:lstStyle/>
          <a:p>
            <a:pPr algn="ctr">
              <a:tabLst>
                <a:tab pos="0" algn="l"/>
                <a:tab pos="375846" algn="l"/>
                <a:tab pos="751691" algn="l"/>
                <a:tab pos="1127537" algn="l"/>
                <a:tab pos="1503382" algn="l"/>
                <a:tab pos="1880668" algn="l"/>
                <a:tab pos="2256514" algn="l"/>
                <a:tab pos="2632359" algn="l"/>
                <a:tab pos="3008205" algn="l"/>
                <a:tab pos="3385490" algn="l"/>
                <a:tab pos="3761336" algn="l"/>
                <a:tab pos="4137182" algn="l"/>
                <a:tab pos="4513027" algn="l"/>
                <a:tab pos="4890312" algn="l"/>
                <a:tab pos="5266158" algn="l"/>
                <a:tab pos="5642003" algn="l"/>
                <a:tab pos="6017849" algn="l"/>
                <a:tab pos="6395135" algn="l"/>
                <a:tab pos="6770980" algn="l"/>
                <a:tab pos="7146826" algn="l"/>
                <a:tab pos="7522671" algn="l"/>
                <a:tab pos="7879796" algn="l"/>
              </a:tabLst>
            </a:pPr>
            <a:endParaRPr lang="en-US" sz="40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216001" y="1473276"/>
            <a:ext cx="8707680" cy="4317573"/>
          </a:xfrm>
          <a:custGeom>
            <a:avLst/>
            <a:gdLst>
              <a:gd name="G0" fmla="*/ 26668 1 2"/>
              <a:gd name="G1" fmla="*/ 13223 1 2"/>
              <a:gd name="G2" fmla="+- 13223 0 0"/>
              <a:gd name="G3" fmla="+- 2666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6668" y="0"/>
                </a:lnTo>
                <a:lnTo>
                  <a:pt x="26668" y="13223"/>
                </a:lnTo>
                <a:lnTo>
                  <a:pt x="0" y="13223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20573" rIns="0" bIns="0"/>
          <a:lstStyle/>
          <a:p>
            <a:pPr marL="195843" indent="-195843">
              <a:spcAft>
                <a:spcPts val="942"/>
              </a:spcAft>
              <a:buSzPct val="45000"/>
              <a:buFont typeface="Wingdings" charset="2"/>
              <a:buChar char="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Error free reads simulated from  the E1E2 region of 44 HCV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/>
            </a:r>
            <a:br>
              <a:rPr lang="en-US" sz="25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</a:b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strains from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[von Hahn et al. 2006]</a:t>
            </a:r>
          </a:p>
          <a:p>
            <a:pPr marL="195843" indent="-195843">
              <a:spcAft>
                <a:spcPts val="942"/>
              </a:spcAft>
              <a:buSzPct val="45000"/>
              <a:buFont typeface="Wingdings" charset="2"/>
              <a:buChar char="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Frequency distributions: uniform, geometric, skewed</a:t>
            </a:r>
          </a:p>
          <a:p>
            <a:pPr marL="195843" indent="-195843">
              <a:spcAft>
                <a:spcPts val="942"/>
              </a:spcAft>
              <a:buSzPct val="45000"/>
              <a:buFont typeface="Wingdings" charset="2"/>
              <a:buChar char="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5k, 20k, 100k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reads</a:t>
            </a:r>
          </a:p>
          <a:p>
            <a:pPr marL="195843" indent="-195843">
              <a:spcAft>
                <a:spcPts val="942"/>
              </a:spcAft>
              <a:buSzPct val="45000"/>
              <a:buFont typeface="Wingdings" charset="2"/>
              <a:buChar char="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Amplicon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width = 300bp </a:t>
            </a:r>
          </a:p>
          <a:p>
            <a:pPr marL="195843" indent="-195843">
              <a:spcAft>
                <a:spcPts val="942"/>
              </a:spcAft>
              <a:buSzPct val="45000"/>
              <a:buFont typeface="Wingdings" charset="2"/>
              <a:buChar char="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Shift (= width – overlap, i.e., how much to slide the next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/>
            </a:r>
            <a:br>
              <a:rPr lang="en-US" sz="25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</a:br>
            <a:r>
              <a:rPr lang="en-US" sz="2500" dirty="0" err="1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amplicon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)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between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50 and 250 </a:t>
            </a:r>
          </a:p>
          <a:p>
            <a:pPr marL="195843" indent="-195843">
              <a:spcAft>
                <a:spcPts val="942"/>
              </a:spcAft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6914" y="456528"/>
            <a:ext cx="4228066" cy="698023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ea typeface="+mj-ea"/>
                <a:cs typeface="+mj-cs"/>
              </a:rPr>
              <a:t>Experimental Setup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 noChangeArrowheads="1"/>
          </p:cNvSpPr>
          <p:nvPr/>
        </p:nvSpPr>
        <p:spPr bwMode="auto">
          <a:xfrm>
            <a:off x="456481" y="273629"/>
            <a:ext cx="8226720" cy="639427"/>
          </a:xfrm>
          <a:custGeom>
            <a:avLst/>
            <a:gdLst>
              <a:gd name="G0" fmla="*/ 25195 1 2"/>
              <a:gd name="G1" fmla="*/ 1958 1 2"/>
              <a:gd name="G2" fmla="+- 1958 0 0"/>
              <a:gd name="G3" fmla="+- 2519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195" y="0"/>
                </a:lnTo>
                <a:lnTo>
                  <a:pt x="25195" y="1958"/>
                </a:lnTo>
                <a:lnTo>
                  <a:pt x="0" y="1958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32002" rIns="0" bIns="0" anchor="ctr"/>
          <a:lstStyle/>
          <a:p>
            <a:pPr algn="ctr">
              <a:tabLst>
                <a:tab pos="0" algn="l"/>
                <a:tab pos="375846" algn="l"/>
                <a:tab pos="751691" algn="l"/>
                <a:tab pos="1127537" algn="l"/>
                <a:tab pos="1503382" algn="l"/>
                <a:tab pos="1880668" algn="l"/>
                <a:tab pos="2256514" algn="l"/>
                <a:tab pos="2632359" algn="l"/>
                <a:tab pos="3008205" algn="l"/>
                <a:tab pos="3385490" algn="l"/>
                <a:tab pos="3761336" algn="l"/>
                <a:tab pos="4137182" algn="l"/>
                <a:tab pos="4513027" algn="l"/>
                <a:tab pos="4890312" algn="l"/>
                <a:tab pos="5266158" algn="l"/>
                <a:tab pos="5642003" algn="l"/>
                <a:tab pos="6017849" algn="l"/>
                <a:tab pos="6395135" algn="l"/>
                <a:tab pos="6770980" algn="l"/>
                <a:tab pos="7146826" algn="l"/>
                <a:tab pos="7522671" algn="l"/>
                <a:tab pos="7879796" algn="l"/>
              </a:tabLst>
            </a:pPr>
            <a:endParaRPr lang="en-US" sz="40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305280" y="1159323"/>
            <a:ext cx="8467200" cy="3585976"/>
          </a:xfrm>
          <a:custGeom>
            <a:avLst/>
            <a:gdLst>
              <a:gd name="G0" fmla="*/ 25932 1 2"/>
              <a:gd name="G1" fmla="*/ 10981 1 2"/>
              <a:gd name="G2" fmla="+- 10981 0 0"/>
              <a:gd name="G3" fmla="+- 2593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932" y="0"/>
                </a:lnTo>
                <a:lnTo>
                  <a:pt x="25932" y="10981"/>
                </a:lnTo>
                <a:lnTo>
                  <a:pt x="0" y="10981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20573" rIns="0" bIns="0"/>
          <a:lstStyle/>
          <a:p>
            <a:pPr marL="195843" indent="-195843">
              <a:spcAft>
                <a:spcPts val="942"/>
              </a:spcAft>
              <a:buSzPct val="45000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</a:tabLst>
            </a:pPr>
            <a:endParaRPr lang="en-US" dirty="0">
              <a:solidFill>
                <a:srgbClr val="00206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marL="195843" indent="-195843">
              <a:spcAft>
                <a:spcPts val="942"/>
              </a:spcAft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</a:tabLst>
            </a:pPr>
            <a:endParaRPr lang="en-US" sz="2200" dirty="0">
              <a:solidFill>
                <a:srgbClr val="00206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609121" y="4801464"/>
            <a:ext cx="2208960" cy="760400"/>
          </a:xfrm>
          <a:custGeom>
            <a:avLst/>
            <a:gdLst>
              <a:gd name="G0" fmla="*/ 6766 1 2"/>
              <a:gd name="G1" fmla="*/ 2331 1 2"/>
              <a:gd name="G2" fmla="+- 2331 0 0"/>
              <a:gd name="G3" fmla="+- 676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6766" y="0"/>
                </a:lnTo>
                <a:lnTo>
                  <a:pt x="6766" y="2331"/>
                </a:lnTo>
                <a:lnTo>
                  <a:pt x="0" y="233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endParaRPr lang="en-US" dirty="0">
              <a:solidFill>
                <a:srgbClr val="002060"/>
              </a:solidFill>
              <a:ea typeface="WenQuanYi Micro Hei" charset="0"/>
              <a:cs typeface="WenQuanYi Micro Hei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endParaRPr lang="en-US" sz="22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200" y="3479406"/>
            <a:ext cx="6324480" cy="3103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2161" y="1909641"/>
            <a:ext cx="3077280" cy="8871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216001" y="1275975"/>
            <a:ext cx="8707680" cy="4317573"/>
          </a:xfrm>
          <a:custGeom>
            <a:avLst/>
            <a:gdLst>
              <a:gd name="G0" fmla="*/ 26668 1 2"/>
              <a:gd name="G1" fmla="*/ 13223 1 2"/>
              <a:gd name="G2" fmla="+- 13223 0 0"/>
              <a:gd name="G3" fmla="+- 2666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6668" y="0"/>
                </a:lnTo>
                <a:lnTo>
                  <a:pt x="26668" y="13223"/>
                </a:lnTo>
                <a:lnTo>
                  <a:pt x="0" y="13223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20573" rIns="0" bIns="0"/>
          <a:lstStyle/>
          <a:p>
            <a:pPr marL="195843" indent="-195843">
              <a:spcAft>
                <a:spcPts val="942"/>
              </a:spcAft>
              <a:buSzPct val="45000"/>
              <a:buFont typeface="Wingdings" charset="2"/>
              <a:buChar char="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 Sensitivity and Positive Predicted Value (PPV)</a:t>
            </a:r>
          </a:p>
          <a:p>
            <a:pPr marL="195843" indent="-195843">
              <a:spcAft>
                <a:spcPts val="942"/>
              </a:spcAft>
              <a:buSzPct val="45000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marL="195843" indent="-195843">
              <a:spcAft>
                <a:spcPts val="942"/>
              </a:spcAft>
              <a:buSzPct val="45000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marL="195843" indent="-195843">
              <a:spcAft>
                <a:spcPts val="942"/>
              </a:spcAft>
              <a:buSzPct val="45000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  <a:p>
            <a:pPr marL="195843" indent="-195843">
              <a:spcAft>
                <a:spcPts val="942"/>
              </a:spcAft>
              <a:buSzPct val="45000"/>
              <a:buFont typeface="Wingdings" charset="2"/>
              <a:buChar char="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Jensen-Shannon Divergence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6320" y="249146"/>
            <a:ext cx="5113589" cy="698023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ctr">
              <a:tabLst>
                <a:tab pos="0" algn="l"/>
                <a:tab pos="375846" algn="l"/>
                <a:tab pos="751691" algn="l"/>
                <a:tab pos="1127537" algn="l"/>
                <a:tab pos="1503382" algn="l"/>
                <a:tab pos="1880668" algn="l"/>
                <a:tab pos="2256514" algn="l"/>
                <a:tab pos="2632359" algn="l"/>
                <a:tab pos="3008205" algn="l"/>
                <a:tab pos="3385490" algn="l"/>
                <a:tab pos="3761336" algn="l"/>
                <a:tab pos="4137182" algn="l"/>
                <a:tab pos="4513027" algn="l"/>
                <a:tab pos="4890312" algn="l"/>
                <a:tab pos="5266158" algn="l"/>
                <a:tab pos="5642003" algn="l"/>
                <a:tab pos="6017849" algn="l"/>
                <a:tab pos="6395135" algn="l"/>
                <a:tab pos="6770980" algn="l"/>
                <a:tab pos="7146826" algn="l"/>
                <a:tab pos="7522671" algn="l"/>
                <a:tab pos="7879796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Experimental Validation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60" y="1160763"/>
            <a:ext cx="8570880" cy="5613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396959" y="318273"/>
            <a:ext cx="2286078" cy="698023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just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Sensitivity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"/>
          <p:cNvSpPr>
            <a:spLocks noChangeArrowheads="1"/>
          </p:cNvSpPr>
          <p:nvPr/>
        </p:nvSpPr>
        <p:spPr bwMode="auto">
          <a:xfrm>
            <a:off x="456481" y="273629"/>
            <a:ext cx="8226720" cy="639427"/>
          </a:xfrm>
          <a:custGeom>
            <a:avLst/>
            <a:gdLst>
              <a:gd name="G0" fmla="*/ 25195 1 2"/>
              <a:gd name="G1" fmla="*/ 1958 1 2"/>
              <a:gd name="G2" fmla="+- 1958 0 0"/>
              <a:gd name="G3" fmla="+- 2519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195" y="0"/>
                </a:lnTo>
                <a:lnTo>
                  <a:pt x="25195" y="1958"/>
                </a:lnTo>
                <a:lnTo>
                  <a:pt x="0" y="1958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32002" rIns="0" bIns="0" anchor="ctr"/>
          <a:lstStyle/>
          <a:p>
            <a:pPr algn="ctr">
              <a:tabLst>
                <a:tab pos="0" algn="l"/>
                <a:tab pos="375846" algn="l"/>
                <a:tab pos="751691" algn="l"/>
                <a:tab pos="1127537" algn="l"/>
                <a:tab pos="1503382" algn="l"/>
                <a:tab pos="1880668" algn="l"/>
                <a:tab pos="2256514" algn="l"/>
                <a:tab pos="2632359" algn="l"/>
                <a:tab pos="3008205" algn="l"/>
                <a:tab pos="3385490" algn="l"/>
                <a:tab pos="3761336" algn="l"/>
                <a:tab pos="4137182" algn="l"/>
                <a:tab pos="4513027" algn="l"/>
                <a:tab pos="4890312" algn="l"/>
                <a:tab pos="5266158" algn="l"/>
                <a:tab pos="5642003" algn="l"/>
                <a:tab pos="6017849" algn="l"/>
                <a:tab pos="6395135" algn="l"/>
                <a:tab pos="6770980" algn="l"/>
                <a:tab pos="7146826" algn="l"/>
                <a:tab pos="7522671" algn="l"/>
                <a:tab pos="7879796" algn="l"/>
              </a:tabLst>
            </a:pPr>
            <a:endParaRPr lang="en-US" sz="40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20" y="1078674"/>
            <a:ext cx="8536320" cy="556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38080" y="249146"/>
            <a:ext cx="5343738" cy="698023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ctr">
              <a:tabLst>
                <a:tab pos="0" algn="l"/>
                <a:tab pos="375846" algn="l"/>
                <a:tab pos="751691" algn="l"/>
                <a:tab pos="1127537" algn="l"/>
                <a:tab pos="1503382" algn="l"/>
                <a:tab pos="1880668" algn="l"/>
                <a:tab pos="2256514" algn="l"/>
                <a:tab pos="2632359" algn="l"/>
                <a:tab pos="3008205" algn="l"/>
                <a:tab pos="3385490" algn="l"/>
                <a:tab pos="3761336" algn="l"/>
                <a:tab pos="4137182" algn="l"/>
                <a:tab pos="4513027" algn="l"/>
                <a:tab pos="4890312" algn="l"/>
                <a:tab pos="5266158" algn="l"/>
                <a:tab pos="5642003" algn="l"/>
                <a:tab pos="6017849" algn="l"/>
                <a:tab pos="6395135" algn="l"/>
                <a:tab pos="6770980" algn="l"/>
                <a:tab pos="7146826" algn="l"/>
                <a:tab pos="7522671" algn="l"/>
                <a:tab pos="7879796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Positive Predictive Value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IsoEM</a:t>
            </a:r>
            <a:r>
              <a:rPr lang="en-US" dirty="0" smtClean="0"/>
              <a:t> vs. Cufflinks 1.0.3 on ION reads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3374767"/>
              </p:ext>
            </p:extLst>
          </p:nvPr>
        </p:nvGraphicFramePr>
        <p:xfrm>
          <a:off x="533400" y="944562"/>
          <a:ext cx="7848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2400" y="6324600"/>
            <a:ext cx="5105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Note: Experiment was done in Sept 2011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314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 noChangeArrowheads="1"/>
          </p:cNvSpPr>
          <p:nvPr/>
        </p:nvSpPr>
        <p:spPr bwMode="auto">
          <a:xfrm>
            <a:off x="456481" y="273629"/>
            <a:ext cx="8226720" cy="639427"/>
          </a:xfrm>
          <a:custGeom>
            <a:avLst/>
            <a:gdLst>
              <a:gd name="G0" fmla="*/ 25195 1 2"/>
              <a:gd name="G1" fmla="*/ 1958 1 2"/>
              <a:gd name="G2" fmla="+- 1958 0 0"/>
              <a:gd name="G3" fmla="+- 2519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195" y="0"/>
                </a:lnTo>
                <a:lnTo>
                  <a:pt x="25195" y="1958"/>
                </a:lnTo>
                <a:lnTo>
                  <a:pt x="0" y="1958"/>
                </a:lnTo>
                <a:close/>
              </a:path>
            </a:pathLst>
          </a:custGeom>
          <a:noFill/>
          <a:ln w="9360">
            <a:noFill/>
            <a:round/>
            <a:headEnd/>
            <a:tailEnd/>
          </a:ln>
          <a:effectLst/>
        </p:spPr>
        <p:txBody>
          <a:bodyPr lIns="0" tIns="32002" rIns="0" bIns="0" anchor="ctr"/>
          <a:lstStyle/>
          <a:p>
            <a:pPr algn="ctr">
              <a:tabLst>
                <a:tab pos="0" algn="l"/>
                <a:tab pos="375846" algn="l"/>
                <a:tab pos="751691" algn="l"/>
                <a:tab pos="1127537" algn="l"/>
                <a:tab pos="1503382" algn="l"/>
                <a:tab pos="1880668" algn="l"/>
                <a:tab pos="2256514" algn="l"/>
                <a:tab pos="2632359" algn="l"/>
                <a:tab pos="3008205" algn="l"/>
                <a:tab pos="3385490" algn="l"/>
                <a:tab pos="3761336" algn="l"/>
                <a:tab pos="4137182" algn="l"/>
                <a:tab pos="4513027" algn="l"/>
                <a:tab pos="4890312" algn="l"/>
                <a:tab pos="5266158" algn="l"/>
                <a:tab pos="5642003" algn="l"/>
                <a:tab pos="6017849" algn="l"/>
                <a:tab pos="6395135" algn="l"/>
                <a:tab pos="6770980" algn="l"/>
                <a:tab pos="7146826" algn="l"/>
                <a:tab pos="7522671" algn="l"/>
                <a:tab pos="7879796" algn="l"/>
              </a:tabLst>
            </a:pPr>
            <a:endParaRPr lang="en-US" sz="40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20" y="1078674"/>
            <a:ext cx="8403840" cy="5482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47547" y="249146"/>
            <a:ext cx="5996613" cy="698023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ctr">
              <a:tabLst>
                <a:tab pos="0" algn="l"/>
                <a:tab pos="375846" algn="l"/>
                <a:tab pos="751691" algn="l"/>
                <a:tab pos="1127537" algn="l"/>
                <a:tab pos="1503382" algn="l"/>
                <a:tab pos="1880668" algn="l"/>
                <a:tab pos="2256514" algn="l"/>
                <a:tab pos="2632359" algn="l"/>
                <a:tab pos="3008205" algn="l"/>
                <a:tab pos="3385490" algn="l"/>
                <a:tab pos="3761336" algn="l"/>
                <a:tab pos="4137182" algn="l"/>
                <a:tab pos="4513027" algn="l"/>
                <a:tab pos="4890312" algn="l"/>
                <a:tab pos="5266158" algn="l"/>
                <a:tab pos="5642003" algn="l"/>
                <a:tab pos="6017849" algn="l"/>
                <a:tab pos="6395135" algn="l"/>
                <a:tab pos="6770980" algn="l"/>
                <a:tab pos="7146826" algn="l"/>
                <a:tab pos="7522671" algn="l"/>
                <a:tab pos="7879796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Jensen-Shannon Divergence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977760" y="2042134"/>
            <a:ext cx="7603199" cy="3253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0" rIns="81639" bIns="40820"/>
          <a:lstStyle/>
          <a:p>
            <a:pPr marL="195843" indent="-195843">
              <a:spcAft>
                <a:spcPts val="942"/>
              </a:spcAft>
              <a:buFont typeface="Arial" pitchFamily="34" charset="0"/>
              <a:buChar char="•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Max-Bandwidth is still not really “global” search</a:t>
            </a:r>
          </a:p>
          <a:p>
            <a:pPr marL="195843" indent="-195843">
              <a:spcAft>
                <a:spcPts val="942"/>
              </a:spcAft>
              <a:buFont typeface="Arial" pitchFamily="34" charset="0"/>
              <a:buChar char="•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How can we find </a:t>
            </a:r>
            <a:r>
              <a:rPr lang="en-US" sz="25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K paths </a:t>
            </a: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at the same time?</a:t>
            </a:r>
          </a:p>
          <a:p>
            <a:pPr marL="195843" indent="-195843">
              <a:spcAft>
                <a:spcPts val="942"/>
              </a:spcAft>
              <a:buFont typeface="Arial" pitchFamily="34" charset="0"/>
              <a:buChar char="•"/>
              <a:tabLst>
                <a:tab pos="195843" algn="l"/>
                <a:tab pos="571689" algn="l"/>
                <a:tab pos="947534" algn="l"/>
                <a:tab pos="1323380" algn="l"/>
                <a:tab pos="1699225" algn="l"/>
                <a:tab pos="2076511" algn="l"/>
                <a:tab pos="2452357" algn="l"/>
                <a:tab pos="2828202" algn="l"/>
                <a:tab pos="3204048" algn="l"/>
                <a:tab pos="3581333" algn="l"/>
                <a:tab pos="3957178" algn="l"/>
                <a:tab pos="4333024" algn="l"/>
                <a:tab pos="4708869" algn="l"/>
                <a:tab pos="5086155" algn="l"/>
                <a:tab pos="5462001" algn="l"/>
                <a:tab pos="5837846" algn="l"/>
                <a:tab pos="6213692" algn="l"/>
                <a:tab pos="6590978" algn="l"/>
                <a:tab pos="6966823" algn="l"/>
                <a:tab pos="7342669" algn="l"/>
                <a:tab pos="7718514" algn="l"/>
                <a:tab pos="7938838" algn="l"/>
                <a:tab pos="8536446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Multi-commodity flows!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70400" y="498292"/>
            <a:ext cx="8017920" cy="926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0" rIns="81639" bIns="40820"/>
          <a:lstStyle/>
          <a:p>
            <a:pPr algn="ctr">
              <a:tabLst>
                <a:tab pos="0" algn="l"/>
                <a:tab pos="375846" algn="l"/>
                <a:tab pos="751691" algn="l"/>
                <a:tab pos="1127537" algn="l"/>
                <a:tab pos="1503382" algn="l"/>
                <a:tab pos="1880668" algn="l"/>
                <a:tab pos="2256514" algn="l"/>
                <a:tab pos="2632359" algn="l"/>
                <a:tab pos="3008205" algn="l"/>
                <a:tab pos="3385490" algn="l"/>
                <a:tab pos="3761336" algn="l"/>
                <a:tab pos="4137182" algn="l"/>
                <a:tab pos="4513027" algn="l"/>
                <a:tab pos="4890312" algn="l"/>
                <a:tab pos="5266158" algn="l"/>
                <a:tab pos="5642003" algn="l"/>
                <a:tab pos="6017849" algn="l"/>
                <a:tab pos="6395135" algn="l"/>
                <a:tab pos="6770980" algn="l"/>
                <a:tab pos="7146826" algn="l"/>
                <a:tab pos="7522671" algn="l"/>
                <a:tab pos="7879796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Multi-commodity Flow Formulation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20" y="1427191"/>
            <a:ext cx="8416800" cy="5008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01280" y="414764"/>
            <a:ext cx="7810560" cy="6639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0" rIns="81639" bIns="40820"/>
          <a:lstStyle/>
          <a:p>
            <a:pPr algn="ctr">
              <a:tabLst>
                <a:tab pos="0" algn="l"/>
                <a:tab pos="375846" algn="l"/>
                <a:tab pos="751691" algn="l"/>
                <a:tab pos="1127537" algn="l"/>
                <a:tab pos="1503382" algn="l"/>
                <a:tab pos="1880668" algn="l"/>
                <a:tab pos="2256514" algn="l"/>
                <a:tab pos="2632359" algn="l"/>
                <a:tab pos="3008205" algn="l"/>
                <a:tab pos="3385490" algn="l"/>
                <a:tab pos="3761336" algn="l"/>
                <a:tab pos="4137182" algn="l"/>
                <a:tab pos="4513027" algn="l"/>
                <a:tab pos="4890312" algn="l"/>
                <a:tab pos="5266158" algn="l"/>
                <a:tab pos="5642003" algn="l"/>
                <a:tab pos="6017849" algn="l"/>
                <a:tab pos="6395135" algn="l"/>
                <a:tab pos="6770980" algn="l"/>
                <a:tab pos="7146826" algn="l"/>
                <a:tab pos="7522671" algn="l"/>
                <a:tab pos="7879796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Multi-commodity Flow Formulation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40" y="1286055"/>
            <a:ext cx="4731841" cy="2244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760" y="1355182"/>
            <a:ext cx="4503601" cy="2166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1040" y="3982018"/>
            <a:ext cx="5065920" cy="2404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70400" y="456527"/>
            <a:ext cx="8017920" cy="926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0" rIns="81639" bIns="40820"/>
          <a:lstStyle/>
          <a:p>
            <a:pPr algn="ctr">
              <a:tabLst>
                <a:tab pos="0" algn="l"/>
                <a:tab pos="375846" algn="l"/>
                <a:tab pos="751691" algn="l"/>
                <a:tab pos="1127537" algn="l"/>
                <a:tab pos="1503382" algn="l"/>
                <a:tab pos="1880668" algn="l"/>
                <a:tab pos="2256514" algn="l"/>
                <a:tab pos="2632359" algn="l"/>
                <a:tab pos="3008205" algn="l"/>
                <a:tab pos="3385490" algn="l"/>
                <a:tab pos="3761336" algn="l"/>
                <a:tab pos="4137182" algn="l"/>
                <a:tab pos="4513027" algn="l"/>
                <a:tab pos="4890312" algn="l"/>
                <a:tab pos="5266158" algn="l"/>
                <a:tab pos="5642003" algn="l"/>
                <a:tab pos="6017849" algn="l"/>
                <a:tab pos="6395135" algn="l"/>
                <a:tab pos="6770980" algn="l"/>
                <a:tab pos="7146826" algn="l"/>
                <a:tab pos="7522671" algn="l"/>
                <a:tab pos="7879796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charset="0"/>
                <a:ea typeface="WenQuanYi Micro Hei" charset="0"/>
                <a:cs typeface="WenQuanYi Micro Hei" charset="0"/>
              </a:rPr>
              <a:t>Preliminary Results</a:t>
            </a:r>
            <a:endParaRPr lang="en-US" sz="4000" dirty="0">
              <a:solidFill>
                <a:srgbClr val="000000"/>
              </a:solidFill>
              <a:latin typeface="Calibri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514350">
              <a:buNone/>
            </a:pPr>
            <a:r>
              <a:rPr lang="en-US" sz="3200" b="1" dirty="0" smtClean="0"/>
              <a:t>RNA-</a:t>
            </a:r>
            <a:r>
              <a:rPr lang="en-US" sz="3200" b="1" dirty="0" err="1" smtClean="0"/>
              <a:t>PhASE</a:t>
            </a:r>
            <a:r>
              <a:rPr lang="en-US" sz="3200" b="1" dirty="0" smtClean="0"/>
              <a:t> </a:t>
            </a:r>
          </a:p>
          <a:p>
            <a:pPr marL="914400" lvl="1" indent="-514350">
              <a:buNone/>
            </a:pPr>
            <a:r>
              <a:rPr lang="en-US" dirty="0" smtClean="0"/>
              <a:t>	Sept: first </a:t>
            </a:r>
            <a:r>
              <a:rPr lang="en-US" dirty="0" err="1" smtClean="0"/>
              <a:t>plugin</a:t>
            </a:r>
            <a:r>
              <a:rPr lang="en-US" dirty="0" smtClean="0"/>
              <a:t> prototype</a:t>
            </a:r>
          </a:p>
          <a:p>
            <a:pPr marL="914400" lvl="1" indent="-514350">
              <a:buNone/>
            </a:pPr>
            <a:r>
              <a:rPr lang="en-US" dirty="0" smtClean="0"/>
              <a:t>	Oct: </a:t>
            </a:r>
            <a:r>
              <a:rPr lang="en-US" dirty="0" err="1" smtClean="0"/>
              <a:t>livecall</a:t>
            </a:r>
            <a:r>
              <a:rPr lang="en-US" dirty="0" smtClean="0"/>
              <a:t> presentation</a:t>
            </a:r>
          </a:p>
          <a:p>
            <a:pPr marL="914400" lvl="1" indent="-514350">
              <a:buNone/>
            </a:pPr>
            <a:r>
              <a:rPr lang="en-US" sz="3200" b="1" dirty="0" err="1" smtClean="0"/>
              <a:t>Quasispecies</a:t>
            </a:r>
            <a:r>
              <a:rPr lang="en-US" sz="3200" b="1" dirty="0" smtClean="0"/>
              <a:t> reconstruction</a:t>
            </a:r>
          </a:p>
          <a:p>
            <a:pPr marL="914400" lvl="1" indent="-514350">
              <a:buNone/>
            </a:pPr>
            <a:r>
              <a:rPr lang="en-US" dirty="0" smtClean="0"/>
              <a:t>	Oct: first </a:t>
            </a:r>
            <a:r>
              <a:rPr lang="en-US" dirty="0" err="1" smtClean="0"/>
              <a:t>plugin</a:t>
            </a:r>
            <a:r>
              <a:rPr lang="en-US" dirty="0" smtClean="0"/>
              <a:t> prototype</a:t>
            </a:r>
          </a:p>
          <a:p>
            <a:pPr marL="914400" lvl="1" indent="-514350">
              <a:buNone/>
            </a:pPr>
            <a:r>
              <a:rPr lang="en-US" dirty="0" smtClean="0"/>
              <a:t>	Nov: </a:t>
            </a:r>
            <a:r>
              <a:rPr lang="en-US" dirty="0" err="1" smtClean="0"/>
              <a:t>livecall</a:t>
            </a:r>
            <a:r>
              <a:rPr lang="en-US" dirty="0" smtClean="0"/>
              <a:t> presentation</a:t>
            </a:r>
          </a:p>
          <a:p>
            <a:pPr marL="914400" lvl="1" indent="-514350">
              <a:buNone/>
            </a:pPr>
            <a:r>
              <a:rPr lang="en-US" sz="3200" b="1" dirty="0" err="1" smtClean="0"/>
              <a:t>Transcriptome</a:t>
            </a:r>
            <a:r>
              <a:rPr lang="en-US" sz="3200" b="1" dirty="0" smtClean="0"/>
              <a:t> reconstruction</a:t>
            </a:r>
          </a:p>
          <a:p>
            <a:pPr marL="914400" lvl="1" indent="-514350">
              <a:buNone/>
            </a:pPr>
            <a:r>
              <a:rPr lang="en-US" dirty="0" smtClean="0"/>
              <a:t>	Nov: first </a:t>
            </a:r>
            <a:r>
              <a:rPr lang="en-US" dirty="0" err="1" smtClean="0"/>
              <a:t>plugin</a:t>
            </a:r>
            <a:r>
              <a:rPr lang="en-US" dirty="0" smtClean="0"/>
              <a:t> prototype</a:t>
            </a:r>
          </a:p>
          <a:p>
            <a:pPr marL="914400" lvl="1" indent="-514350">
              <a:buNone/>
            </a:pPr>
            <a:r>
              <a:rPr lang="en-US" dirty="0" smtClean="0"/>
              <a:t>	Dec: </a:t>
            </a:r>
            <a:r>
              <a:rPr lang="en-US" dirty="0" err="1" smtClean="0"/>
              <a:t>livecall</a:t>
            </a:r>
            <a:r>
              <a:rPr lang="en-US" dirty="0" smtClean="0"/>
              <a:t>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195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Plugins developed and available on </a:t>
            </a:r>
            <a:r>
              <a:rPr lang="en-US" dirty="0"/>
              <a:t>the Torrent Browser Plugin </a:t>
            </a:r>
            <a:r>
              <a:rPr lang="en-US" dirty="0" smtClean="0"/>
              <a:t>Store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IsoEM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plugin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SNVQ plugin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Ongoing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 on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transcriptome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RNA-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PhASE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Transcriptome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reconstruction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Ongoing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work on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quasispecies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reconstruction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Reconstruction from shotgun reads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Amplicon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error correction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Reconstruction from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amplicons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SNVQ: Calling SNVs from RNA-</a:t>
            </a:r>
            <a:r>
              <a:rPr lang="en-US" dirty="0" err="1" smtClean="0"/>
              <a:t>Seq</a:t>
            </a:r>
            <a:r>
              <a:rPr lang="en-US" dirty="0" smtClean="0"/>
              <a:t> Reads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03218"/>
            <a:ext cx="5648325" cy="220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Beysian</a:t>
            </a:r>
            <a:r>
              <a:rPr lang="en-US" dirty="0" smtClean="0"/>
              <a:t> model for SNV detection based on quality scores</a:t>
            </a:r>
          </a:p>
          <a:p>
            <a:r>
              <a:rPr lang="en-US" dirty="0" smtClean="0"/>
              <a:t>Method tuned for 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Less expensive, for cases when </a:t>
            </a:r>
            <a:r>
              <a:rPr lang="en-US" b="1" i="1" dirty="0" smtClean="0"/>
              <a:t>expressed</a:t>
            </a:r>
            <a:r>
              <a:rPr lang="en-US" dirty="0" smtClean="0"/>
              <a:t> SNVs are of interest</a:t>
            </a:r>
          </a:p>
          <a:p>
            <a:r>
              <a:rPr lang="en-US" dirty="0" smtClean="0"/>
              <a:t>Uses a hybrid mapping method that results in high confidence SNV calls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77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2340</Words>
  <Application>Microsoft Office PowerPoint</Application>
  <PresentationFormat>On-screen Show (4:3)</PresentationFormat>
  <Paragraphs>693</Paragraphs>
  <Slides>74</Slides>
  <Notes>34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Office Theme</vt:lpstr>
      <vt:lpstr>Worksheet</vt:lpstr>
      <vt:lpstr>Visio</vt:lpstr>
      <vt:lpstr>Equation</vt:lpstr>
      <vt:lpstr>Microsoft Equation 3.0</vt:lpstr>
      <vt:lpstr>Novel transcript reconstruction from ION Torrent sequencing reads and  Viral Meta-genome Reconstruction from AmpliSeq Ion Torrent data</vt:lpstr>
      <vt:lpstr>Outline</vt:lpstr>
      <vt:lpstr>Outline</vt:lpstr>
      <vt:lpstr>IsoEM: Isoform Expression Level Estimation</vt:lpstr>
      <vt:lpstr>Fragment length distribution</vt:lpstr>
      <vt:lpstr>IsoEM Plugin Interface &amp; Output</vt:lpstr>
      <vt:lpstr>IsoEM vs. Cufflinks 1.0.3 on ION reads</vt:lpstr>
      <vt:lpstr>Outline</vt:lpstr>
      <vt:lpstr>SNVQ: Calling SNVs from RNA-Seq Reads</vt:lpstr>
      <vt:lpstr>SNVQ Plugin Interface &amp; Output</vt:lpstr>
      <vt:lpstr>Slide 11</vt:lpstr>
      <vt:lpstr>Outline</vt:lpstr>
      <vt:lpstr>Allele Specific Gene/Isoform Expression Estimation</vt:lpstr>
      <vt:lpstr>Current Approaches</vt:lpstr>
      <vt:lpstr>RNA-PhASE: ASIE from RNA-Seq Reads</vt:lpstr>
      <vt:lpstr>Phasing SNVs</vt:lpstr>
      <vt:lpstr>Experimental Setup</vt:lpstr>
      <vt:lpstr>Synthetic hybrids read statistics</vt:lpstr>
      <vt:lpstr>Results</vt:lpstr>
      <vt:lpstr>Results</vt:lpstr>
      <vt:lpstr>Results</vt:lpstr>
      <vt:lpstr>RNA-PhASE Strengths</vt:lpstr>
      <vt:lpstr>Torrent Browser Plugin for RNA-PhASE</vt:lpstr>
      <vt:lpstr>Outline</vt:lpstr>
      <vt:lpstr>Transcriptome Reconstruction</vt:lpstr>
      <vt:lpstr>Transcriptome Reconstruction Types</vt:lpstr>
      <vt:lpstr> GGR vs GIR </vt:lpstr>
      <vt:lpstr>Previous approaches </vt:lpstr>
      <vt:lpstr>Our contribution</vt:lpstr>
      <vt:lpstr>Our contribution</vt:lpstr>
      <vt:lpstr>DRUT : Discovery and Reconstruction of Unannotated Transcripts </vt:lpstr>
      <vt:lpstr>DRUT : PPV and Sensitivity </vt:lpstr>
      <vt:lpstr>Our contribution</vt:lpstr>
      <vt:lpstr>Our contribution</vt:lpstr>
      <vt:lpstr>Challenges and Solutions</vt:lpstr>
      <vt:lpstr>Slide 36</vt:lpstr>
      <vt:lpstr>TRIP Transciptome Reconstruction using Integer Programming</vt:lpstr>
      <vt:lpstr>Gene representation</vt:lpstr>
      <vt:lpstr>Splice Graph</vt:lpstr>
      <vt:lpstr>How to filter?</vt:lpstr>
      <vt:lpstr>Simplified IP Formulation </vt:lpstr>
      <vt:lpstr>IP Formulation </vt:lpstr>
      <vt:lpstr>IP Formulation </vt:lpstr>
      <vt:lpstr>TRIP : Preliminary results</vt:lpstr>
      <vt:lpstr>Outline</vt:lpstr>
      <vt:lpstr>Viral Quasispecies</vt:lpstr>
      <vt:lpstr>How Are Quasispecies Contributing to Virus Persistence and Evolution?</vt:lpstr>
      <vt:lpstr>Hepatitis C</vt:lpstr>
      <vt:lpstr>Slide 49</vt:lpstr>
      <vt:lpstr>Quasispecies Spectrum  Reconstruction (QSR) Problem</vt:lpstr>
      <vt:lpstr>Viral Reconstruction Challenges</vt:lpstr>
      <vt:lpstr>ViSpA: Viral Spectrum Assembler</vt:lpstr>
      <vt:lpstr>Read Graph: Edges</vt:lpstr>
      <vt:lpstr>Frequency Estimation – EM Algorithm</vt:lpstr>
      <vt:lpstr> Simulations: Error-Free Reads</vt:lpstr>
      <vt:lpstr>Results</vt:lpstr>
      <vt:lpstr>454 Reads of HIV Qsps</vt:lpstr>
      <vt:lpstr>k-mer Error Correction [Skums et al.]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Project Deliverables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Serghei</dc:creator>
  <cp:lastModifiedBy>HuskyPC</cp:lastModifiedBy>
  <cp:revision>26</cp:revision>
  <dcterms:created xsi:type="dcterms:W3CDTF">2012-07-09T06:54:18Z</dcterms:created>
  <dcterms:modified xsi:type="dcterms:W3CDTF">2012-07-10T17:24:50Z</dcterms:modified>
</cp:coreProperties>
</file>