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83" r:id="rId2"/>
    <p:sldId id="284" r:id="rId3"/>
    <p:sldId id="261" r:id="rId4"/>
    <p:sldId id="266" r:id="rId5"/>
    <p:sldId id="268" r:id="rId6"/>
    <p:sldId id="267" r:id="rId7"/>
    <p:sldId id="282" r:id="rId8"/>
    <p:sldId id="269" r:id="rId9"/>
    <p:sldId id="286" r:id="rId10"/>
    <p:sldId id="292" r:id="rId11"/>
    <p:sldId id="293" r:id="rId12"/>
    <p:sldId id="294" r:id="rId13"/>
    <p:sldId id="276" r:id="rId14"/>
    <p:sldId id="273" r:id="rId15"/>
    <p:sldId id="281" r:id="rId16"/>
    <p:sldId id="277" r:id="rId17"/>
    <p:sldId id="280" r:id="rId18"/>
    <p:sldId id="278" r:id="rId19"/>
    <p:sldId id="279" r:id="rId20"/>
    <p:sldId id="285" r:id="rId21"/>
    <p:sldId id="295" r:id="rId22"/>
    <p:sldId id="296" r:id="rId23"/>
    <p:sldId id="274" r:id="rId24"/>
    <p:sldId id="275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9933"/>
    <a:srgbClr val="FFFF66"/>
    <a:srgbClr val="E4DF03"/>
    <a:srgbClr val="33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on\Application%20Data\SSH\temp\ION_SNVQ_avg_HB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on\Application%20Data\SSH\temp\ION_SNVQ_all_HB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on\Application%20Data\SSH\temp\ION_SNVQ_avg_UH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on\Application%20Data\SSH\temp\ION_SNVQ_all_UH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on\Application%20Data\SSH\temp\IONonHardMerge_SNVQ_all_HB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on\Application%20Data\SSH\temp\IONonHardMerge_SNVQ_all_UH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on\Application%20Data\SSH\temp\NA12878_results_rev_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HBR -  5 datasets average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TP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ION,[0,1]</c:v>
                </c:pt>
                <c:pt idx="1">
                  <c:v>SNVQ,[0,1],1</c:v>
                </c:pt>
                <c:pt idx="2">
                  <c:v>SNVQ,[0,1],2</c:v>
                </c:pt>
                <c:pt idx="4">
                  <c:v>ION,(1,5]</c:v>
                </c:pt>
                <c:pt idx="5">
                  <c:v>SNVQ,(1,5],1</c:v>
                </c:pt>
                <c:pt idx="6">
                  <c:v>SNVQ,(1,5],2</c:v>
                </c:pt>
                <c:pt idx="8">
                  <c:v>ION,(5,10]</c:v>
                </c:pt>
                <c:pt idx="9">
                  <c:v>SNVQ,(5,10],1</c:v>
                </c:pt>
                <c:pt idx="10">
                  <c:v>SNVQ,(5,10],2</c:v>
                </c:pt>
                <c:pt idx="12">
                  <c:v>ION,(10,50]</c:v>
                </c:pt>
                <c:pt idx="13">
                  <c:v>SNVQ,(10,50],1</c:v>
                </c:pt>
                <c:pt idx="14">
                  <c:v>SNVQ,(10,50],2</c:v>
                </c:pt>
                <c:pt idx="16">
                  <c:v>ION,(50,inf)</c:v>
                </c:pt>
                <c:pt idx="17">
                  <c:v>SNVQ,(50,inf),1</c:v>
                </c:pt>
                <c:pt idx="18">
                  <c:v>SNVQ,(50,inf),2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0.64201799999999998</c:v>
                </c:pt>
                <c:pt idx="1">
                  <c:v>0.21254400000000007</c:v>
                </c:pt>
                <c:pt idx="2">
                  <c:v>7.1428600000000023E-2</c:v>
                </c:pt>
                <c:pt idx="4">
                  <c:v>39.872100000000003</c:v>
                </c:pt>
                <c:pt idx="5">
                  <c:v>28.20249999999999</c:v>
                </c:pt>
                <c:pt idx="6">
                  <c:v>22.7042</c:v>
                </c:pt>
                <c:pt idx="8">
                  <c:v>71.329700000000003</c:v>
                </c:pt>
                <c:pt idx="9">
                  <c:v>74.554000000000002</c:v>
                </c:pt>
                <c:pt idx="10">
                  <c:v>61.264200000000002</c:v>
                </c:pt>
                <c:pt idx="12">
                  <c:v>93.380899999999983</c:v>
                </c:pt>
                <c:pt idx="13">
                  <c:v>93.047600000000031</c:v>
                </c:pt>
                <c:pt idx="14">
                  <c:v>90.1905</c:v>
                </c:pt>
                <c:pt idx="16">
                  <c:v>97.777799999999999</c:v>
                </c:pt>
                <c:pt idx="17">
                  <c:v>97.777799999999999</c:v>
                </c:pt>
                <c:pt idx="18">
                  <c:v>97.777799999999999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FN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ION,[0,1]</c:v>
                </c:pt>
                <c:pt idx="1">
                  <c:v>SNVQ,[0,1],1</c:v>
                </c:pt>
                <c:pt idx="2">
                  <c:v>SNVQ,[0,1],2</c:v>
                </c:pt>
                <c:pt idx="4">
                  <c:v>ION,(1,5]</c:v>
                </c:pt>
                <c:pt idx="5">
                  <c:v>SNVQ,(1,5],1</c:v>
                </c:pt>
                <c:pt idx="6">
                  <c:v>SNVQ,(1,5],2</c:v>
                </c:pt>
                <c:pt idx="8">
                  <c:v>ION,(5,10]</c:v>
                </c:pt>
                <c:pt idx="9">
                  <c:v>SNVQ,(5,10],1</c:v>
                </c:pt>
                <c:pt idx="10">
                  <c:v>SNVQ,(5,10],2</c:v>
                </c:pt>
                <c:pt idx="12">
                  <c:v>ION,(10,50]</c:v>
                </c:pt>
                <c:pt idx="13">
                  <c:v>SNVQ,(10,50],1</c:v>
                </c:pt>
                <c:pt idx="14">
                  <c:v>SNVQ,(10,50],2</c:v>
                </c:pt>
                <c:pt idx="16">
                  <c:v>ION,(50,inf)</c:v>
                </c:pt>
                <c:pt idx="17">
                  <c:v>SNVQ,(50,inf),1</c:v>
                </c:pt>
                <c:pt idx="18">
                  <c:v>SNVQ,(50,inf),2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99.35799999999999</c:v>
                </c:pt>
                <c:pt idx="1">
                  <c:v>99.787499999999994</c:v>
                </c:pt>
                <c:pt idx="2">
                  <c:v>99.928600000000003</c:v>
                </c:pt>
                <c:pt idx="4">
                  <c:v>60.127900000000011</c:v>
                </c:pt>
                <c:pt idx="5">
                  <c:v>71.797500000000028</c:v>
                </c:pt>
                <c:pt idx="6">
                  <c:v>77.2958</c:v>
                </c:pt>
                <c:pt idx="8">
                  <c:v>28.670300000000001</c:v>
                </c:pt>
                <c:pt idx="9">
                  <c:v>25.446000000000002</c:v>
                </c:pt>
                <c:pt idx="10">
                  <c:v>38.735800000000012</c:v>
                </c:pt>
                <c:pt idx="12">
                  <c:v>6.6190499999999997</c:v>
                </c:pt>
                <c:pt idx="13">
                  <c:v>6.9523799999999998</c:v>
                </c:pt>
                <c:pt idx="14">
                  <c:v>9.8095200000000027</c:v>
                </c:pt>
                <c:pt idx="16">
                  <c:v>2.2222200000000001</c:v>
                </c:pt>
                <c:pt idx="17">
                  <c:v>2.2222200000000001</c:v>
                </c:pt>
                <c:pt idx="18">
                  <c:v>2.2222200000000001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FP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ION,[0,1]</c:v>
                </c:pt>
                <c:pt idx="1">
                  <c:v>SNVQ,[0,1],1</c:v>
                </c:pt>
                <c:pt idx="2">
                  <c:v>SNVQ,[0,1],2</c:v>
                </c:pt>
                <c:pt idx="4">
                  <c:v>ION,(1,5]</c:v>
                </c:pt>
                <c:pt idx="5">
                  <c:v>SNVQ,(1,5],1</c:v>
                </c:pt>
                <c:pt idx="6">
                  <c:v>SNVQ,(1,5],2</c:v>
                </c:pt>
                <c:pt idx="8">
                  <c:v>ION,(5,10]</c:v>
                </c:pt>
                <c:pt idx="9">
                  <c:v>SNVQ,(5,10],1</c:v>
                </c:pt>
                <c:pt idx="10">
                  <c:v>SNVQ,(5,10],2</c:v>
                </c:pt>
                <c:pt idx="12">
                  <c:v>ION,(10,50]</c:v>
                </c:pt>
                <c:pt idx="13">
                  <c:v>SNVQ,(10,50],1</c:v>
                </c:pt>
                <c:pt idx="14">
                  <c:v>SNVQ,(10,50],2</c:v>
                </c:pt>
                <c:pt idx="16">
                  <c:v>ION,(50,inf)</c:v>
                </c:pt>
                <c:pt idx="17">
                  <c:v>SNVQ,(50,inf),1</c:v>
                </c:pt>
                <c:pt idx="18">
                  <c:v>SNVQ,(50,inf),2</c:v>
                </c:pt>
              </c:strCache>
            </c: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0</c:v>
                </c:pt>
                <c:pt idx="1">
                  <c:v>7.0175399999999999E-2</c:v>
                </c:pt>
                <c:pt idx="2">
                  <c:v>0</c:v>
                </c:pt>
                <c:pt idx="4">
                  <c:v>0.3703700000000002</c:v>
                </c:pt>
                <c:pt idx="5">
                  <c:v>2.8758199999999987</c:v>
                </c:pt>
                <c:pt idx="6">
                  <c:v>0</c:v>
                </c:pt>
                <c:pt idx="8">
                  <c:v>0</c:v>
                </c:pt>
                <c:pt idx="9">
                  <c:v>8.2600800000000003</c:v>
                </c:pt>
                <c:pt idx="10">
                  <c:v>3.5384599999999993</c:v>
                </c:pt>
                <c:pt idx="12">
                  <c:v>0</c:v>
                </c:pt>
                <c:pt idx="13">
                  <c:v>4.6190499999999997</c:v>
                </c:pt>
                <c:pt idx="14">
                  <c:v>1.95238</c:v>
                </c:pt>
                <c:pt idx="16">
                  <c:v>2.2222200000000001</c:v>
                </c:pt>
                <c:pt idx="17">
                  <c:v>7.5757500000000002</c:v>
                </c:pt>
                <c:pt idx="18">
                  <c:v>6.0942699999999999</c:v>
                </c:pt>
              </c:numCache>
            </c:numRef>
          </c:val>
        </c:ser>
        <c:gapWidth val="40"/>
        <c:overlap val="100"/>
        <c:axId val="48517888"/>
        <c:axId val="48520576"/>
      </c:barChart>
      <c:catAx>
        <c:axId val="485178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Method, ERCC average coverage, min</a:t>
                </a:r>
                <a:r>
                  <a:rPr lang="en-US" baseline="0"/>
                  <a:t> alternative allele coverage</a:t>
                </a:r>
                <a:r>
                  <a:rPr lang="en-US"/>
                  <a:t> </a:t>
                </a:r>
              </a:p>
            </c:rich>
          </c:tx>
          <c:layout/>
        </c:title>
        <c:tickLblPos val="nextTo"/>
        <c:crossAx val="48520576"/>
        <c:crosses val="autoZero"/>
        <c:auto val="1"/>
        <c:lblAlgn val="ctr"/>
        <c:lblOffset val="100"/>
      </c:catAx>
      <c:valAx>
        <c:axId val="48520576"/>
        <c:scaling>
          <c:orientation val="minMax"/>
        </c:scaling>
        <c:axPos val="l"/>
        <c:majorGridlines/>
        <c:numFmt formatCode="General" sourceLinked="1"/>
        <c:tickLblPos val="nextTo"/>
        <c:crossAx val="4851788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HBR - 5 datasets, combined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Sheet1!$F$1</c:f>
              <c:strCache>
                <c:ptCount val="1"/>
                <c:pt idx="0">
                  <c:v>TP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ION,[0,1]</c:v>
                </c:pt>
                <c:pt idx="1">
                  <c:v>SNVQ,[0,1],1</c:v>
                </c:pt>
                <c:pt idx="2">
                  <c:v>SNVQ,[0,1],2</c:v>
                </c:pt>
                <c:pt idx="4">
                  <c:v>ION,(1,5]</c:v>
                </c:pt>
                <c:pt idx="5">
                  <c:v>SNVQ,(1,5],1</c:v>
                </c:pt>
                <c:pt idx="6">
                  <c:v>SNVQ,(1,5],2</c:v>
                </c:pt>
                <c:pt idx="8">
                  <c:v>ION,(5,10]</c:v>
                </c:pt>
                <c:pt idx="9">
                  <c:v>SNVQ,(5,10],1</c:v>
                </c:pt>
                <c:pt idx="10">
                  <c:v>SNVQ,(5,10],2</c:v>
                </c:pt>
                <c:pt idx="12">
                  <c:v>ION,(10,50]</c:v>
                </c:pt>
                <c:pt idx="13">
                  <c:v>SNVQ,(10,50],1</c:v>
                </c:pt>
                <c:pt idx="14">
                  <c:v>SNVQ,(10,50],2</c:v>
                </c:pt>
                <c:pt idx="16">
                  <c:v>ION,(50,inf)</c:v>
                </c:pt>
                <c:pt idx="17">
                  <c:v>SNVQ,(50,inf),1</c:v>
                </c:pt>
                <c:pt idx="18">
                  <c:v>SNVQ,(50,inf),2</c:v>
                </c:pt>
              </c:strCache>
            </c:strRef>
          </c:cat>
          <c:val>
            <c:numRef>
              <c:f>Sheet1!$F$2:$F$20</c:f>
              <c:numCache>
                <c:formatCode>General</c:formatCode>
                <c:ptCount val="19"/>
                <c:pt idx="0">
                  <c:v>0</c:v>
                </c:pt>
                <c:pt idx="1">
                  <c:v>0.84388200000000002</c:v>
                </c:pt>
                <c:pt idx="2">
                  <c:v>0</c:v>
                </c:pt>
                <c:pt idx="4">
                  <c:v>0</c:v>
                </c:pt>
                <c:pt idx="5">
                  <c:v>13.333300000000001</c:v>
                </c:pt>
                <c:pt idx="6">
                  <c:v>13.333300000000001</c:v>
                </c:pt>
                <c:pt idx="8">
                  <c:v>22.22219999999999</c:v>
                </c:pt>
                <c:pt idx="9">
                  <c:v>66.666699999999992</c:v>
                </c:pt>
                <c:pt idx="10">
                  <c:v>61.1111</c:v>
                </c:pt>
                <c:pt idx="12">
                  <c:v>63.829800000000006</c:v>
                </c:pt>
                <c:pt idx="13">
                  <c:v>93.617000000000004</c:v>
                </c:pt>
                <c:pt idx="14">
                  <c:v>91.489400000000003</c:v>
                </c:pt>
                <c:pt idx="16">
                  <c:v>95.238100000000003</c:v>
                </c:pt>
                <c:pt idx="17">
                  <c:v>97.619</c:v>
                </c:pt>
                <c:pt idx="18">
                  <c:v>97.619</c:v>
                </c:pt>
              </c:numCache>
            </c:numRef>
          </c:val>
        </c:ser>
        <c:ser>
          <c:idx val="1"/>
          <c:order val="1"/>
          <c:tx>
            <c:strRef>
              <c:f>Sheet1!$G$1</c:f>
              <c:strCache>
                <c:ptCount val="1"/>
                <c:pt idx="0">
                  <c:v>FN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ION,[0,1]</c:v>
                </c:pt>
                <c:pt idx="1">
                  <c:v>SNVQ,[0,1],1</c:v>
                </c:pt>
                <c:pt idx="2">
                  <c:v>SNVQ,[0,1],2</c:v>
                </c:pt>
                <c:pt idx="4">
                  <c:v>ION,(1,5]</c:v>
                </c:pt>
                <c:pt idx="5">
                  <c:v>SNVQ,(1,5],1</c:v>
                </c:pt>
                <c:pt idx="6">
                  <c:v>SNVQ,(1,5],2</c:v>
                </c:pt>
                <c:pt idx="8">
                  <c:v>ION,(5,10]</c:v>
                </c:pt>
                <c:pt idx="9">
                  <c:v>SNVQ,(5,10],1</c:v>
                </c:pt>
                <c:pt idx="10">
                  <c:v>SNVQ,(5,10],2</c:v>
                </c:pt>
                <c:pt idx="12">
                  <c:v>ION,(10,50]</c:v>
                </c:pt>
                <c:pt idx="13">
                  <c:v>SNVQ,(10,50],1</c:v>
                </c:pt>
                <c:pt idx="14">
                  <c:v>SNVQ,(10,50],2</c:v>
                </c:pt>
                <c:pt idx="16">
                  <c:v>ION,(50,inf)</c:v>
                </c:pt>
                <c:pt idx="17">
                  <c:v>SNVQ,(50,inf),1</c:v>
                </c:pt>
                <c:pt idx="18">
                  <c:v>SNVQ,(50,inf),2</c:v>
                </c:pt>
              </c:strCache>
            </c:strRef>
          </c:cat>
          <c:val>
            <c:numRef>
              <c:f>Sheet1!$G$2:$G$20</c:f>
              <c:numCache>
                <c:formatCode>General</c:formatCode>
                <c:ptCount val="19"/>
                <c:pt idx="0">
                  <c:v>100</c:v>
                </c:pt>
                <c:pt idx="1">
                  <c:v>99.156099999999981</c:v>
                </c:pt>
                <c:pt idx="2">
                  <c:v>100</c:v>
                </c:pt>
                <c:pt idx="4">
                  <c:v>100</c:v>
                </c:pt>
                <c:pt idx="5">
                  <c:v>86.666699999999992</c:v>
                </c:pt>
                <c:pt idx="6">
                  <c:v>86.666699999999992</c:v>
                </c:pt>
                <c:pt idx="8">
                  <c:v>77.777799999999999</c:v>
                </c:pt>
                <c:pt idx="9">
                  <c:v>33.333300000000001</c:v>
                </c:pt>
                <c:pt idx="10">
                  <c:v>38.8889</c:v>
                </c:pt>
                <c:pt idx="12">
                  <c:v>36.170200000000001</c:v>
                </c:pt>
                <c:pt idx="13">
                  <c:v>6.3829799999999981</c:v>
                </c:pt>
                <c:pt idx="14">
                  <c:v>8.5106400000000004</c:v>
                </c:pt>
                <c:pt idx="16">
                  <c:v>4.7618999999999998</c:v>
                </c:pt>
                <c:pt idx="17">
                  <c:v>2.380949999999999</c:v>
                </c:pt>
                <c:pt idx="18">
                  <c:v>2.380949999999999</c:v>
                </c:pt>
              </c:numCache>
            </c:numRef>
          </c:val>
        </c:ser>
        <c:ser>
          <c:idx val="2"/>
          <c:order val="2"/>
          <c:tx>
            <c:strRef>
              <c:f>Sheet1!$H$1</c:f>
              <c:strCache>
                <c:ptCount val="1"/>
                <c:pt idx="0">
                  <c:v>FP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ION,[0,1]</c:v>
                </c:pt>
                <c:pt idx="1">
                  <c:v>SNVQ,[0,1],1</c:v>
                </c:pt>
                <c:pt idx="2">
                  <c:v>SNVQ,[0,1],2</c:v>
                </c:pt>
                <c:pt idx="4">
                  <c:v>ION,(1,5]</c:v>
                </c:pt>
                <c:pt idx="5">
                  <c:v>SNVQ,(1,5],1</c:v>
                </c:pt>
                <c:pt idx="6">
                  <c:v>SNVQ,(1,5],2</c:v>
                </c:pt>
                <c:pt idx="8">
                  <c:v>ION,(5,10]</c:v>
                </c:pt>
                <c:pt idx="9">
                  <c:v>SNVQ,(5,10],1</c:v>
                </c:pt>
                <c:pt idx="10">
                  <c:v>SNVQ,(5,10],2</c:v>
                </c:pt>
                <c:pt idx="12">
                  <c:v>ION,(10,50]</c:v>
                </c:pt>
                <c:pt idx="13">
                  <c:v>SNVQ,(10,50],1</c:v>
                </c:pt>
                <c:pt idx="14">
                  <c:v>SNVQ,(10,50],2</c:v>
                </c:pt>
                <c:pt idx="16">
                  <c:v>ION,(50,inf)</c:v>
                </c:pt>
                <c:pt idx="17">
                  <c:v>SNVQ,(50,inf),1</c:v>
                </c:pt>
                <c:pt idx="18">
                  <c:v>SNVQ,(50,inf),2</c:v>
                </c:pt>
              </c:strCache>
            </c:strRef>
          </c:cat>
          <c:val>
            <c:numRef>
              <c:f>Sheet1!$H$2:$H$20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0</c:v>
                </c:pt>
                <c:pt idx="5">
                  <c:v>2.2222200000000001</c:v>
                </c:pt>
                <c:pt idx="6">
                  <c:v>0</c:v>
                </c:pt>
                <c:pt idx="8">
                  <c:v>0</c:v>
                </c:pt>
                <c:pt idx="9">
                  <c:v>5.5555599999999981</c:v>
                </c:pt>
                <c:pt idx="10">
                  <c:v>5.5555599999999981</c:v>
                </c:pt>
                <c:pt idx="12">
                  <c:v>0</c:v>
                </c:pt>
                <c:pt idx="13">
                  <c:v>6.3829799999999981</c:v>
                </c:pt>
                <c:pt idx="14">
                  <c:v>6.3829799999999981</c:v>
                </c:pt>
                <c:pt idx="16">
                  <c:v>0</c:v>
                </c:pt>
                <c:pt idx="17">
                  <c:v>11.9048</c:v>
                </c:pt>
                <c:pt idx="18">
                  <c:v>7.142859999999998</c:v>
                </c:pt>
              </c:numCache>
            </c:numRef>
          </c:val>
        </c:ser>
        <c:gapWidth val="40"/>
        <c:overlap val="100"/>
        <c:axId val="62018688"/>
        <c:axId val="62020608"/>
      </c:barChart>
      <c:catAx>
        <c:axId val="620186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Method, ERCC average coverage, min alternative allele coverage</a:t>
                </a:r>
              </a:p>
            </c:rich>
          </c:tx>
          <c:layout/>
        </c:title>
        <c:tickLblPos val="nextTo"/>
        <c:crossAx val="62020608"/>
        <c:crosses val="autoZero"/>
        <c:auto val="1"/>
        <c:lblAlgn val="ctr"/>
        <c:lblOffset val="100"/>
      </c:catAx>
      <c:valAx>
        <c:axId val="62020608"/>
        <c:scaling>
          <c:orientation val="minMax"/>
        </c:scaling>
        <c:axPos val="l"/>
        <c:majorGridlines/>
        <c:numFmt formatCode="General" sourceLinked="1"/>
        <c:tickLblPos val="nextTo"/>
        <c:crossAx val="6201868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UHR</a:t>
            </a:r>
            <a:r>
              <a:rPr lang="en-US" baseline="0"/>
              <a:t> - 5 datasets average</a:t>
            </a:r>
            <a:endParaRPr lang="en-US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TP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ION,[0,1]</c:v>
                </c:pt>
                <c:pt idx="1">
                  <c:v>SNVQ,[0,1],1</c:v>
                </c:pt>
                <c:pt idx="2">
                  <c:v>SNVQ,[0,1],2</c:v>
                </c:pt>
                <c:pt idx="4">
                  <c:v>ION,(1,5]</c:v>
                </c:pt>
                <c:pt idx="5">
                  <c:v>SNVQ,(1,5],1</c:v>
                </c:pt>
                <c:pt idx="6">
                  <c:v>SNVQ,(1,5],2</c:v>
                </c:pt>
                <c:pt idx="8">
                  <c:v>ION,(5,10]</c:v>
                </c:pt>
                <c:pt idx="9">
                  <c:v>SNVQ,(5,10],1</c:v>
                </c:pt>
                <c:pt idx="10">
                  <c:v>SNVQ,(5,10],2</c:v>
                </c:pt>
                <c:pt idx="12">
                  <c:v>ION,(10,50]</c:v>
                </c:pt>
                <c:pt idx="13">
                  <c:v>SNVQ,(10,50],1</c:v>
                </c:pt>
                <c:pt idx="14">
                  <c:v>SNVQ,(10,50],2</c:v>
                </c:pt>
                <c:pt idx="16">
                  <c:v>ION,(50,inf)</c:v>
                </c:pt>
                <c:pt idx="17">
                  <c:v>SNVQ,(50,inf),1</c:v>
                </c:pt>
                <c:pt idx="18">
                  <c:v>SNVQ,(50,inf),2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0.54607300000000003</c:v>
                </c:pt>
                <c:pt idx="1">
                  <c:v>0.13793300000000006</c:v>
                </c:pt>
                <c:pt idx="2">
                  <c:v>6.8728600000000029E-2</c:v>
                </c:pt>
                <c:pt idx="4">
                  <c:v>31.676500000000001</c:v>
                </c:pt>
                <c:pt idx="5">
                  <c:v>28.6264</c:v>
                </c:pt>
                <c:pt idx="6">
                  <c:v>22.345800000000001</c:v>
                </c:pt>
                <c:pt idx="8">
                  <c:v>75.216600000000028</c:v>
                </c:pt>
                <c:pt idx="9">
                  <c:v>75.212100000000007</c:v>
                </c:pt>
                <c:pt idx="10">
                  <c:v>66.381900000000002</c:v>
                </c:pt>
                <c:pt idx="12">
                  <c:v>76.969700000000003</c:v>
                </c:pt>
                <c:pt idx="13">
                  <c:v>82.787899999999993</c:v>
                </c:pt>
                <c:pt idx="14">
                  <c:v>79.151499999999999</c:v>
                </c:pt>
                <c:pt idx="16">
                  <c:v>99.090900000000005</c:v>
                </c:pt>
                <c:pt idx="17">
                  <c:v>100</c:v>
                </c:pt>
                <c:pt idx="18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FN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ION,[0,1]</c:v>
                </c:pt>
                <c:pt idx="1">
                  <c:v>SNVQ,[0,1],1</c:v>
                </c:pt>
                <c:pt idx="2">
                  <c:v>SNVQ,[0,1],2</c:v>
                </c:pt>
                <c:pt idx="4">
                  <c:v>ION,(1,5]</c:v>
                </c:pt>
                <c:pt idx="5">
                  <c:v>SNVQ,(1,5],1</c:v>
                </c:pt>
                <c:pt idx="6">
                  <c:v>SNVQ,(1,5],2</c:v>
                </c:pt>
                <c:pt idx="8">
                  <c:v>ION,(5,10]</c:v>
                </c:pt>
                <c:pt idx="9">
                  <c:v>SNVQ,(5,10],1</c:v>
                </c:pt>
                <c:pt idx="10">
                  <c:v>SNVQ,(5,10],2</c:v>
                </c:pt>
                <c:pt idx="12">
                  <c:v>ION,(10,50]</c:v>
                </c:pt>
                <c:pt idx="13">
                  <c:v>SNVQ,(10,50],1</c:v>
                </c:pt>
                <c:pt idx="14">
                  <c:v>SNVQ,(10,50],2</c:v>
                </c:pt>
                <c:pt idx="16">
                  <c:v>ION,(50,inf)</c:v>
                </c:pt>
                <c:pt idx="17">
                  <c:v>SNVQ,(50,inf),1</c:v>
                </c:pt>
                <c:pt idx="18">
                  <c:v>SNVQ,(50,inf),2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99.453900000000004</c:v>
                </c:pt>
                <c:pt idx="1">
                  <c:v>99.862099999999998</c:v>
                </c:pt>
                <c:pt idx="2">
                  <c:v>99.931300000000007</c:v>
                </c:pt>
                <c:pt idx="4">
                  <c:v>68.323499999999981</c:v>
                </c:pt>
                <c:pt idx="5">
                  <c:v>71.373599999999982</c:v>
                </c:pt>
                <c:pt idx="6">
                  <c:v>77.654200000000003</c:v>
                </c:pt>
                <c:pt idx="8">
                  <c:v>24.78339999999999</c:v>
                </c:pt>
                <c:pt idx="9">
                  <c:v>24.7879</c:v>
                </c:pt>
                <c:pt idx="10">
                  <c:v>33.618100000000013</c:v>
                </c:pt>
                <c:pt idx="12">
                  <c:v>23.0303</c:v>
                </c:pt>
                <c:pt idx="13">
                  <c:v>17.2121</c:v>
                </c:pt>
                <c:pt idx="14">
                  <c:v>20.848499999999991</c:v>
                </c:pt>
                <c:pt idx="16">
                  <c:v>0.90908999999999973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FP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ION,[0,1]</c:v>
                </c:pt>
                <c:pt idx="1">
                  <c:v>SNVQ,[0,1],1</c:v>
                </c:pt>
                <c:pt idx="2">
                  <c:v>SNVQ,[0,1],2</c:v>
                </c:pt>
                <c:pt idx="4">
                  <c:v>ION,(1,5]</c:v>
                </c:pt>
                <c:pt idx="5">
                  <c:v>SNVQ,(1,5],1</c:v>
                </c:pt>
                <c:pt idx="6">
                  <c:v>SNVQ,(1,5],2</c:v>
                </c:pt>
                <c:pt idx="8">
                  <c:v>ION,(5,10]</c:v>
                </c:pt>
                <c:pt idx="9">
                  <c:v>SNVQ,(5,10],1</c:v>
                </c:pt>
                <c:pt idx="10">
                  <c:v>SNVQ,(5,10],2</c:v>
                </c:pt>
                <c:pt idx="12">
                  <c:v>ION,(10,50]</c:v>
                </c:pt>
                <c:pt idx="13">
                  <c:v>SNVQ,(10,50],1</c:v>
                </c:pt>
                <c:pt idx="14">
                  <c:v>SNVQ,(10,50],2</c:v>
                </c:pt>
                <c:pt idx="16">
                  <c:v>ION,(50,inf)</c:v>
                </c:pt>
                <c:pt idx="17">
                  <c:v>SNVQ,(50,inf),1</c:v>
                </c:pt>
                <c:pt idx="18">
                  <c:v>SNVQ,(50,inf),2</c:v>
                </c:pt>
              </c:strCache>
            </c: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0.13587099999999994</c:v>
                </c:pt>
                <c:pt idx="1">
                  <c:v>0.69967400000000024</c:v>
                </c:pt>
                <c:pt idx="2">
                  <c:v>0</c:v>
                </c:pt>
                <c:pt idx="4">
                  <c:v>0.96399400000000024</c:v>
                </c:pt>
                <c:pt idx="5">
                  <c:v>7.40238</c:v>
                </c:pt>
                <c:pt idx="6">
                  <c:v>0.43478200000000011</c:v>
                </c:pt>
                <c:pt idx="8">
                  <c:v>0.76923000000000019</c:v>
                </c:pt>
                <c:pt idx="9">
                  <c:v>17.6797</c:v>
                </c:pt>
                <c:pt idx="10">
                  <c:v>4.4535400000000003</c:v>
                </c:pt>
                <c:pt idx="12">
                  <c:v>0</c:v>
                </c:pt>
                <c:pt idx="13">
                  <c:v>4.9697000000000013</c:v>
                </c:pt>
                <c:pt idx="14">
                  <c:v>1.8181799999999999</c:v>
                </c:pt>
                <c:pt idx="16">
                  <c:v>7.2727300000000001</c:v>
                </c:pt>
                <c:pt idx="17">
                  <c:v>13.6364</c:v>
                </c:pt>
                <c:pt idx="18">
                  <c:v>13.6364</c:v>
                </c:pt>
              </c:numCache>
            </c:numRef>
          </c:val>
        </c:ser>
        <c:gapWidth val="40"/>
        <c:overlap val="100"/>
        <c:axId val="62055168"/>
        <c:axId val="62057088"/>
      </c:barChart>
      <c:catAx>
        <c:axId val="620551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Method, ERCC average coverage, min alternative allele coverage</a:t>
                </a:r>
              </a:p>
            </c:rich>
          </c:tx>
          <c:layout/>
        </c:title>
        <c:tickLblPos val="nextTo"/>
        <c:crossAx val="62057088"/>
        <c:crosses val="autoZero"/>
        <c:auto val="1"/>
        <c:lblAlgn val="ctr"/>
        <c:lblOffset val="100"/>
      </c:catAx>
      <c:valAx>
        <c:axId val="62057088"/>
        <c:scaling>
          <c:orientation val="minMax"/>
          <c:max val="120"/>
        </c:scaling>
        <c:axPos val="l"/>
        <c:majorGridlines/>
        <c:numFmt formatCode="General" sourceLinked="1"/>
        <c:tickLblPos val="nextTo"/>
        <c:crossAx val="6205516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UHR - 5 datasets, combined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Sheet1!$F$1</c:f>
              <c:strCache>
                <c:ptCount val="1"/>
                <c:pt idx="0">
                  <c:v>TP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ION,[0,1]</c:v>
                </c:pt>
                <c:pt idx="1">
                  <c:v>SNVQ,[0,1],1</c:v>
                </c:pt>
                <c:pt idx="2">
                  <c:v>SNVQ,[0,1],2</c:v>
                </c:pt>
                <c:pt idx="4">
                  <c:v>ION,(1,5]</c:v>
                </c:pt>
                <c:pt idx="5">
                  <c:v>SNVQ,(1,5],1</c:v>
                </c:pt>
                <c:pt idx="6">
                  <c:v>SNVQ,(1,5],2</c:v>
                </c:pt>
                <c:pt idx="8">
                  <c:v>ION,(5,10]</c:v>
                </c:pt>
                <c:pt idx="9">
                  <c:v>SNVQ,(5,10],1</c:v>
                </c:pt>
                <c:pt idx="10">
                  <c:v>SNVQ,(5,10],2</c:v>
                </c:pt>
                <c:pt idx="12">
                  <c:v>ION,(10,50]</c:v>
                </c:pt>
                <c:pt idx="13">
                  <c:v>SNVQ,(10,50],1</c:v>
                </c:pt>
                <c:pt idx="14">
                  <c:v>SNVQ,(10,50],2</c:v>
                </c:pt>
                <c:pt idx="16">
                  <c:v>ION,(50,inf)</c:v>
                </c:pt>
                <c:pt idx="17">
                  <c:v>SNVQ,(50,inf),1</c:v>
                </c:pt>
                <c:pt idx="18">
                  <c:v>SNVQ,(50,inf),2</c:v>
                </c:pt>
              </c:strCache>
            </c:strRef>
          </c:cat>
          <c:val>
            <c:numRef>
              <c:f>Sheet1!$F$2:$F$20</c:f>
              <c:numCache>
                <c:formatCode>General</c:formatCode>
                <c:ptCount val="19"/>
                <c:pt idx="0">
                  <c:v>0</c:v>
                </c:pt>
                <c:pt idx="1">
                  <c:v>0.42553200000000002</c:v>
                </c:pt>
                <c:pt idx="2">
                  <c:v>0</c:v>
                </c:pt>
                <c:pt idx="4">
                  <c:v>3.3333300000000001</c:v>
                </c:pt>
                <c:pt idx="5">
                  <c:v>23.8095</c:v>
                </c:pt>
                <c:pt idx="6">
                  <c:v>17.460299999999989</c:v>
                </c:pt>
                <c:pt idx="8">
                  <c:v>33.333300000000001</c:v>
                </c:pt>
                <c:pt idx="9">
                  <c:v>90.909099999999995</c:v>
                </c:pt>
                <c:pt idx="10">
                  <c:v>81.818200000000004</c:v>
                </c:pt>
                <c:pt idx="12">
                  <c:v>55.769200000000012</c:v>
                </c:pt>
                <c:pt idx="13">
                  <c:v>86.956500000000005</c:v>
                </c:pt>
                <c:pt idx="14">
                  <c:v>86.956500000000005</c:v>
                </c:pt>
                <c:pt idx="16">
                  <c:v>89.1892</c:v>
                </c:pt>
                <c:pt idx="17">
                  <c:v>96.969700000000003</c:v>
                </c:pt>
                <c:pt idx="18">
                  <c:v>96.969700000000003</c:v>
                </c:pt>
              </c:numCache>
            </c:numRef>
          </c:val>
        </c:ser>
        <c:ser>
          <c:idx val="1"/>
          <c:order val="1"/>
          <c:tx>
            <c:strRef>
              <c:f>Sheet1!$G$1</c:f>
              <c:strCache>
                <c:ptCount val="1"/>
                <c:pt idx="0">
                  <c:v>FN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ION,[0,1]</c:v>
                </c:pt>
                <c:pt idx="1">
                  <c:v>SNVQ,[0,1],1</c:v>
                </c:pt>
                <c:pt idx="2">
                  <c:v>SNVQ,[0,1],2</c:v>
                </c:pt>
                <c:pt idx="4">
                  <c:v>ION,(1,5]</c:v>
                </c:pt>
                <c:pt idx="5">
                  <c:v>SNVQ,(1,5],1</c:v>
                </c:pt>
                <c:pt idx="6">
                  <c:v>SNVQ,(1,5],2</c:v>
                </c:pt>
                <c:pt idx="8">
                  <c:v>ION,(5,10]</c:v>
                </c:pt>
                <c:pt idx="9">
                  <c:v>SNVQ,(5,10],1</c:v>
                </c:pt>
                <c:pt idx="10">
                  <c:v>SNVQ,(5,10],2</c:v>
                </c:pt>
                <c:pt idx="12">
                  <c:v>ION,(10,50]</c:v>
                </c:pt>
                <c:pt idx="13">
                  <c:v>SNVQ,(10,50],1</c:v>
                </c:pt>
                <c:pt idx="14">
                  <c:v>SNVQ,(10,50],2</c:v>
                </c:pt>
                <c:pt idx="16">
                  <c:v>ION,(50,inf)</c:v>
                </c:pt>
                <c:pt idx="17">
                  <c:v>SNVQ,(50,inf),1</c:v>
                </c:pt>
                <c:pt idx="18">
                  <c:v>SNVQ,(50,inf),2</c:v>
                </c:pt>
              </c:strCache>
            </c:strRef>
          </c:cat>
          <c:val>
            <c:numRef>
              <c:f>Sheet1!$G$2:$G$20</c:f>
              <c:numCache>
                <c:formatCode>General</c:formatCode>
                <c:ptCount val="19"/>
                <c:pt idx="0">
                  <c:v>100</c:v>
                </c:pt>
                <c:pt idx="1">
                  <c:v>99.5745</c:v>
                </c:pt>
                <c:pt idx="2">
                  <c:v>100</c:v>
                </c:pt>
                <c:pt idx="4">
                  <c:v>96.666699999999992</c:v>
                </c:pt>
                <c:pt idx="5">
                  <c:v>76.1905</c:v>
                </c:pt>
                <c:pt idx="6">
                  <c:v>82.539699999999996</c:v>
                </c:pt>
                <c:pt idx="8">
                  <c:v>66.666699999999992</c:v>
                </c:pt>
                <c:pt idx="9">
                  <c:v>9.0909100000000009</c:v>
                </c:pt>
                <c:pt idx="10">
                  <c:v>18.181799999999992</c:v>
                </c:pt>
                <c:pt idx="12">
                  <c:v>44.230800000000002</c:v>
                </c:pt>
                <c:pt idx="13">
                  <c:v>13.0435</c:v>
                </c:pt>
                <c:pt idx="14">
                  <c:v>13.0435</c:v>
                </c:pt>
                <c:pt idx="16">
                  <c:v>10.8108</c:v>
                </c:pt>
                <c:pt idx="17">
                  <c:v>3.0303</c:v>
                </c:pt>
                <c:pt idx="18">
                  <c:v>3.0303</c:v>
                </c:pt>
              </c:numCache>
            </c:numRef>
          </c:val>
        </c:ser>
        <c:ser>
          <c:idx val="2"/>
          <c:order val="2"/>
          <c:tx>
            <c:strRef>
              <c:f>Sheet1!$H$1</c:f>
              <c:strCache>
                <c:ptCount val="1"/>
                <c:pt idx="0">
                  <c:v>FP</c:v>
                </c:pt>
              </c:strCache>
            </c:strRef>
          </c:tx>
          <c:cat>
            <c:strRef>
              <c:f>Sheet1!$A$2:$A$20</c:f>
              <c:strCache>
                <c:ptCount val="19"/>
                <c:pt idx="0">
                  <c:v>ION,[0,1]</c:v>
                </c:pt>
                <c:pt idx="1">
                  <c:v>SNVQ,[0,1],1</c:v>
                </c:pt>
                <c:pt idx="2">
                  <c:v>SNVQ,[0,1],2</c:v>
                </c:pt>
                <c:pt idx="4">
                  <c:v>ION,(1,5]</c:v>
                </c:pt>
                <c:pt idx="5">
                  <c:v>SNVQ,(1,5],1</c:v>
                </c:pt>
                <c:pt idx="6">
                  <c:v>SNVQ,(1,5],2</c:v>
                </c:pt>
                <c:pt idx="8">
                  <c:v>ION,(5,10]</c:v>
                </c:pt>
                <c:pt idx="9">
                  <c:v>SNVQ,(5,10],1</c:v>
                </c:pt>
                <c:pt idx="10">
                  <c:v>SNVQ,(5,10],2</c:v>
                </c:pt>
                <c:pt idx="12">
                  <c:v>ION,(10,50]</c:v>
                </c:pt>
                <c:pt idx="13">
                  <c:v>SNVQ,(10,50],1</c:v>
                </c:pt>
                <c:pt idx="14">
                  <c:v>SNVQ,(10,50],2</c:v>
                </c:pt>
                <c:pt idx="16">
                  <c:v>ION,(50,inf)</c:v>
                </c:pt>
                <c:pt idx="17">
                  <c:v>SNVQ,(50,inf),1</c:v>
                </c:pt>
                <c:pt idx="18">
                  <c:v>SNVQ,(50,inf),2</c:v>
                </c:pt>
              </c:strCache>
            </c:strRef>
          </c:cat>
          <c:val>
            <c:numRef>
              <c:f>Sheet1!$H$2:$H$20</c:f>
              <c:numCache>
                <c:formatCode>General</c:formatCode>
                <c:ptCount val="19"/>
                <c:pt idx="0">
                  <c:v>0</c:v>
                </c:pt>
                <c:pt idx="1">
                  <c:v>0.42553200000000002</c:v>
                </c:pt>
                <c:pt idx="2">
                  <c:v>0</c:v>
                </c:pt>
                <c:pt idx="4">
                  <c:v>0</c:v>
                </c:pt>
                <c:pt idx="5">
                  <c:v>6.3492100000000002</c:v>
                </c:pt>
                <c:pt idx="6">
                  <c:v>1.5872999999999995</c:v>
                </c:pt>
                <c:pt idx="8">
                  <c:v>5.5555599999999981</c:v>
                </c:pt>
                <c:pt idx="9">
                  <c:v>0</c:v>
                </c:pt>
                <c:pt idx="10">
                  <c:v>0</c:v>
                </c:pt>
                <c:pt idx="12">
                  <c:v>0</c:v>
                </c:pt>
                <c:pt idx="13">
                  <c:v>10.869600000000004</c:v>
                </c:pt>
                <c:pt idx="14">
                  <c:v>6.5217400000000003</c:v>
                </c:pt>
                <c:pt idx="16">
                  <c:v>5.4054099999999998</c:v>
                </c:pt>
                <c:pt idx="17">
                  <c:v>18.181799999999992</c:v>
                </c:pt>
                <c:pt idx="18">
                  <c:v>18.181799999999992</c:v>
                </c:pt>
              </c:numCache>
            </c:numRef>
          </c:val>
        </c:ser>
        <c:gapWidth val="34"/>
        <c:overlap val="100"/>
        <c:axId val="62349696"/>
        <c:axId val="62351616"/>
      </c:barChart>
      <c:catAx>
        <c:axId val="623496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Method, ERCC </a:t>
                </a:r>
                <a:r>
                  <a:rPr lang="en-US" sz="1000" b="1" i="0" u="none" strike="noStrike" baseline="0">
                    <a:effectLst/>
                  </a:rPr>
                  <a:t>average </a:t>
                </a:r>
                <a:r>
                  <a:rPr lang="en-US"/>
                  <a:t>coverage, min alternative allele coverage</a:t>
                </a:r>
              </a:p>
            </c:rich>
          </c:tx>
          <c:layout/>
        </c:title>
        <c:tickLblPos val="nextTo"/>
        <c:crossAx val="62351616"/>
        <c:crosses val="autoZero"/>
        <c:auto val="1"/>
        <c:lblAlgn val="ctr"/>
        <c:lblOffset val="100"/>
      </c:catAx>
      <c:valAx>
        <c:axId val="62351616"/>
        <c:scaling>
          <c:orientation val="minMax"/>
          <c:max val="120"/>
        </c:scaling>
        <c:axPos val="l"/>
        <c:majorGridlines/>
        <c:numFmt formatCode="General" sourceLinked="1"/>
        <c:tickLblPos val="nextTo"/>
        <c:crossAx val="6234969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HBR</a:t>
            </a:r>
            <a:r>
              <a:rPr lang="en-US" baseline="0"/>
              <a:t> - 5 datasets, combined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'no min'!$F$1</c:f>
              <c:strCache>
                <c:ptCount val="1"/>
                <c:pt idx="0">
                  <c:v>TP</c:v>
                </c:pt>
              </c:strCache>
            </c:strRef>
          </c:tx>
          <c:cat>
            <c:strRef>
              <c:f>'no min'!$A$2:$A$15</c:f>
              <c:strCache>
                <c:ptCount val="14"/>
                <c:pt idx="0">
                  <c:v>SNVQ,[0,1]</c:v>
                </c:pt>
                <c:pt idx="1">
                  <c:v>HM/sam,[0,1]</c:v>
                </c:pt>
                <c:pt idx="3">
                  <c:v>SNVQ,(1,5]</c:v>
                </c:pt>
                <c:pt idx="4">
                  <c:v>HM/sam,(1,5]</c:v>
                </c:pt>
                <c:pt idx="6">
                  <c:v>SNVQ,(5,10]</c:v>
                </c:pt>
                <c:pt idx="7">
                  <c:v>HM/sam,(5,10]</c:v>
                </c:pt>
                <c:pt idx="9">
                  <c:v>SNVQ,(10,50]</c:v>
                </c:pt>
                <c:pt idx="10">
                  <c:v>HM/sam,(10,50]</c:v>
                </c:pt>
                <c:pt idx="12">
                  <c:v>SNVQ,(50,inf)</c:v>
                </c:pt>
                <c:pt idx="13">
                  <c:v>HM/sam,(50,inf)</c:v>
                </c:pt>
              </c:strCache>
            </c:strRef>
          </c:cat>
          <c:val>
            <c:numRef>
              <c:f>'no min'!$F$2:$F$15</c:f>
              <c:numCache>
                <c:formatCode>General</c:formatCode>
                <c:ptCount val="14"/>
                <c:pt idx="0">
                  <c:v>0.84388200000000002</c:v>
                </c:pt>
                <c:pt idx="1">
                  <c:v>2.1097000000000001</c:v>
                </c:pt>
                <c:pt idx="3">
                  <c:v>13.333300000000001</c:v>
                </c:pt>
                <c:pt idx="4">
                  <c:v>20</c:v>
                </c:pt>
                <c:pt idx="6">
                  <c:v>66.666699999999992</c:v>
                </c:pt>
                <c:pt idx="7">
                  <c:v>83.333299999999994</c:v>
                </c:pt>
                <c:pt idx="9">
                  <c:v>93.617000000000004</c:v>
                </c:pt>
                <c:pt idx="10">
                  <c:v>89.361700000000013</c:v>
                </c:pt>
                <c:pt idx="12">
                  <c:v>97.619</c:v>
                </c:pt>
                <c:pt idx="13">
                  <c:v>97.619</c:v>
                </c:pt>
              </c:numCache>
            </c:numRef>
          </c:val>
        </c:ser>
        <c:ser>
          <c:idx val="1"/>
          <c:order val="1"/>
          <c:tx>
            <c:strRef>
              <c:f>'no min'!$G$1</c:f>
              <c:strCache>
                <c:ptCount val="1"/>
                <c:pt idx="0">
                  <c:v>FN</c:v>
                </c:pt>
              </c:strCache>
            </c:strRef>
          </c:tx>
          <c:cat>
            <c:strRef>
              <c:f>'no min'!$A$2:$A$15</c:f>
              <c:strCache>
                <c:ptCount val="14"/>
                <c:pt idx="0">
                  <c:v>SNVQ,[0,1]</c:v>
                </c:pt>
                <c:pt idx="1">
                  <c:v>HM/sam,[0,1]</c:v>
                </c:pt>
                <c:pt idx="3">
                  <c:v>SNVQ,(1,5]</c:v>
                </c:pt>
                <c:pt idx="4">
                  <c:v>HM/sam,(1,5]</c:v>
                </c:pt>
                <c:pt idx="6">
                  <c:v>SNVQ,(5,10]</c:v>
                </c:pt>
                <c:pt idx="7">
                  <c:v>HM/sam,(5,10]</c:v>
                </c:pt>
                <c:pt idx="9">
                  <c:v>SNVQ,(10,50]</c:v>
                </c:pt>
                <c:pt idx="10">
                  <c:v>HM/sam,(10,50]</c:v>
                </c:pt>
                <c:pt idx="12">
                  <c:v>SNVQ,(50,inf)</c:v>
                </c:pt>
                <c:pt idx="13">
                  <c:v>HM/sam,(50,inf)</c:v>
                </c:pt>
              </c:strCache>
            </c:strRef>
          </c:cat>
          <c:val>
            <c:numRef>
              <c:f>'no min'!$G$2:$G$15</c:f>
              <c:numCache>
                <c:formatCode>General</c:formatCode>
                <c:ptCount val="14"/>
                <c:pt idx="0">
                  <c:v>99.156099999999981</c:v>
                </c:pt>
                <c:pt idx="1">
                  <c:v>97.890299999999996</c:v>
                </c:pt>
                <c:pt idx="3">
                  <c:v>86.666699999999992</c:v>
                </c:pt>
                <c:pt idx="4">
                  <c:v>80</c:v>
                </c:pt>
                <c:pt idx="6">
                  <c:v>33.333300000000001</c:v>
                </c:pt>
                <c:pt idx="7">
                  <c:v>16.666699999999988</c:v>
                </c:pt>
                <c:pt idx="9">
                  <c:v>6.3829799999999981</c:v>
                </c:pt>
                <c:pt idx="10">
                  <c:v>10.638299999999999</c:v>
                </c:pt>
                <c:pt idx="12">
                  <c:v>2.380949999999999</c:v>
                </c:pt>
                <c:pt idx="13">
                  <c:v>2.380949999999999</c:v>
                </c:pt>
              </c:numCache>
            </c:numRef>
          </c:val>
        </c:ser>
        <c:ser>
          <c:idx val="2"/>
          <c:order val="2"/>
          <c:tx>
            <c:strRef>
              <c:f>'no min'!$H$1</c:f>
              <c:strCache>
                <c:ptCount val="1"/>
                <c:pt idx="0">
                  <c:v>FP</c:v>
                </c:pt>
              </c:strCache>
            </c:strRef>
          </c:tx>
          <c:cat>
            <c:strRef>
              <c:f>'no min'!$A$2:$A$15</c:f>
              <c:strCache>
                <c:ptCount val="14"/>
                <c:pt idx="0">
                  <c:v>SNVQ,[0,1]</c:v>
                </c:pt>
                <c:pt idx="1">
                  <c:v>HM/sam,[0,1]</c:v>
                </c:pt>
                <c:pt idx="3">
                  <c:v>SNVQ,(1,5]</c:v>
                </c:pt>
                <c:pt idx="4">
                  <c:v>HM/sam,(1,5]</c:v>
                </c:pt>
                <c:pt idx="6">
                  <c:v>SNVQ,(5,10]</c:v>
                </c:pt>
                <c:pt idx="7">
                  <c:v>HM/sam,(5,10]</c:v>
                </c:pt>
                <c:pt idx="9">
                  <c:v>SNVQ,(10,50]</c:v>
                </c:pt>
                <c:pt idx="10">
                  <c:v>HM/sam,(10,50]</c:v>
                </c:pt>
                <c:pt idx="12">
                  <c:v>SNVQ,(50,inf)</c:v>
                </c:pt>
                <c:pt idx="13">
                  <c:v>HM/sam,(50,inf)</c:v>
                </c:pt>
              </c:strCache>
            </c:strRef>
          </c:cat>
          <c:val>
            <c:numRef>
              <c:f>'no min'!$H$2:$H$15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3">
                  <c:v>2.2222200000000001</c:v>
                </c:pt>
                <c:pt idx="4">
                  <c:v>0</c:v>
                </c:pt>
                <c:pt idx="6">
                  <c:v>5.5555599999999981</c:v>
                </c:pt>
                <c:pt idx="7">
                  <c:v>0</c:v>
                </c:pt>
                <c:pt idx="9">
                  <c:v>6.3829799999999981</c:v>
                </c:pt>
                <c:pt idx="10">
                  <c:v>0</c:v>
                </c:pt>
                <c:pt idx="12">
                  <c:v>11.9048</c:v>
                </c:pt>
                <c:pt idx="13">
                  <c:v>0</c:v>
                </c:pt>
              </c:numCache>
            </c:numRef>
          </c:val>
        </c:ser>
        <c:gapWidth val="26"/>
        <c:overlap val="100"/>
        <c:axId val="62387328"/>
        <c:axId val="62389248"/>
      </c:barChart>
      <c:catAx>
        <c:axId val="623873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Method, ERCC average coverage/min alternative allele coverage</a:t>
                </a:r>
              </a:p>
            </c:rich>
          </c:tx>
          <c:layout/>
        </c:title>
        <c:tickLblPos val="nextTo"/>
        <c:crossAx val="62389248"/>
        <c:crosses val="autoZero"/>
        <c:auto val="1"/>
        <c:lblAlgn val="ctr"/>
        <c:lblOffset val="100"/>
      </c:catAx>
      <c:valAx>
        <c:axId val="62389248"/>
        <c:scaling>
          <c:orientation val="minMax"/>
        </c:scaling>
        <c:axPos val="l"/>
        <c:majorGridlines/>
        <c:numFmt formatCode="General" sourceLinked="1"/>
        <c:tickLblPos val="nextTo"/>
        <c:crossAx val="6238732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baseline="0"/>
              <a:t>UHR - 5 datasets, combined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'no min'!$F$1</c:f>
              <c:strCache>
                <c:ptCount val="1"/>
                <c:pt idx="0">
                  <c:v>TP</c:v>
                </c:pt>
              </c:strCache>
            </c:strRef>
          </c:tx>
          <c:cat>
            <c:strRef>
              <c:f>'no min'!$A$2:$A$15</c:f>
              <c:strCache>
                <c:ptCount val="14"/>
                <c:pt idx="0">
                  <c:v>SNVQ,[0,1]</c:v>
                </c:pt>
                <c:pt idx="1">
                  <c:v>HM/sam,[0,1]</c:v>
                </c:pt>
                <c:pt idx="3">
                  <c:v>SNVQ,(1,5]</c:v>
                </c:pt>
                <c:pt idx="4">
                  <c:v>HM/sam,(1,5]</c:v>
                </c:pt>
                <c:pt idx="6">
                  <c:v>SNVQ,(5,10]</c:v>
                </c:pt>
                <c:pt idx="7">
                  <c:v>HM/sam,(5,10]</c:v>
                </c:pt>
                <c:pt idx="9">
                  <c:v>SNVQ,(10,50]</c:v>
                </c:pt>
                <c:pt idx="10">
                  <c:v>HM/sam,(10,50]</c:v>
                </c:pt>
                <c:pt idx="12">
                  <c:v>SNVQ,(50,inf)</c:v>
                </c:pt>
                <c:pt idx="13">
                  <c:v>HM/sam,(50,inf)</c:v>
                </c:pt>
              </c:strCache>
            </c:strRef>
          </c:cat>
          <c:val>
            <c:numRef>
              <c:f>'no min'!$F$2:$F$15</c:f>
              <c:numCache>
                <c:formatCode>General</c:formatCode>
                <c:ptCount val="14"/>
                <c:pt idx="0">
                  <c:v>0.42553200000000002</c:v>
                </c:pt>
                <c:pt idx="1">
                  <c:v>0.42553200000000002</c:v>
                </c:pt>
                <c:pt idx="3">
                  <c:v>23.8095</c:v>
                </c:pt>
                <c:pt idx="4">
                  <c:v>35.9375</c:v>
                </c:pt>
                <c:pt idx="6">
                  <c:v>90.909099999999995</c:v>
                </c:pt>
                <c:pt idx="7">
                  <c:v>90.909099999999995</c:v>
                </c:pt>
                <c:pt idx="9">
                  <c:v>86.956500000000005</c:v>
                </c:pt>
                <c:pt idx="10">
                  <c:v>86.956500000000005</c:v>
                </c:pt>
                <c:pt idx="12">
                  <c:v>96.969700000000003</c:v>
                </c:pt>
                <c:pt idx="13">
                  <c:v>96.969700000000003</c:v>
                </c:pt>
              </c:numCache>
            </c:numRef>
          </c:val>
        </c:ser>
        <c:ser>
          <c:idx val="1"/>
          <c:order val="1"/>
          <c:tx>
            <c:strRef>
              <c:f>'no min'!$G$1</c:f>
              <c:strCache>
                <c:ptCount val="1"/>
                <c:pt idx="0">
                  <c:v>FN</c:v>
                </c:pt>
              </c:strCache>
            </c:strRef>
          </c:tx>
          <c:cat>
            <c:strRef>
              <c:f>'no min'!$A$2:$A$15</c:f>
              <c:strCache>
                <c:ptCount val="14"/>
                <c:pt idx="0">
                  <c:v>SNVQ,[0,1]</c:v>
                </c:pt>
                <c:pt idx="1">
                  <c:v>HM/sam,[0,1]</c:v>
                </c:pt>
                <c:pt idx="3">
                  <c:v>SNVQ,(1,5]</c:v>
                </c:pt>
                <c:pt idx="4">
                  <c:v>HM/sam,(1,5]</c:v>
                </c:pt>
                <c:pt idx="6">
                  <c:v>SNVQ,(5,10]</c:v>
                </c:pt>
                <c:pt idx="7">
                  <c:v>HM/sam,(5,10]</c:v>
                </c:pt>
                <c:pt idx="9">
                  <c:v>SNVQ,(10,50]</c:v>
                </c:pt>
                <c:pt idx="10">
                  <c:v>HM/sam,(10,50]</c:v>
                </c:pt>
                <c:pt idx="12">
                  <c:v>SNVQ,(50,inf)</c:v>
                </c:pt>
                <c:pt idx="13">
                  <c:v>HM/sam,(50,inf)</c:v>
                </c:pt>
              </c:strCache>
            </c:strRef>
          </c:cat>
          <c:val>
            <c:numRef>
              <c:f>'no min'!$G$2:$G$15</c:f>
              <c:numCache>
                <c:formatCode>General</c:formatCode>
                <c:ptCount val="14"/>
                <c:pt idx="0">
                  <c:v>99.5745</c:v>
                </c:pt>
                <c:pt idx="1">
                  <c:v>99.5745</c:v>
                </c:pt>
                <c:pt idx="3">
                  <c:v>76.1905</c:v>
                </c:pt>
                <c:pt idx="4">
                  <c:v>64.0625</c:v>
                </c:pt>
                <c:pt idx="6">
                  <c:v>9.0909100000000009</c:v>
                </c:pt>
                <c:pt idx="7">
                  <c:v>9.0909100000000009</c:v>
                </c:pt>
                <c:pt idx="9">
                  <c:v>13.0435</c:v>
                </c:pt>
                <c:pt idx="10">
                  <c:v>13.0435</c:v>
                </c:pt>
                <c:pt idx="12">
                  <c:v>3.0303</c:v>
                </c:pt>
                <c:pt idx="13">
                  <c:v>3.0303</c:v>
                </c:pt>
              </c:numCache>
            </c:numRef>
          </c:val>
        </c:ser>
        <c:ser>
          <c:idx val="2"/>
          <c:order val="2"/>
          <c:tx>
            <c:strRef>
              <c:f>'no min'!$H$1</c:f>
              <c:strCache>
                <c:ptCount val="1"/>
                <c:pt idx="0">
                  <c:v>FP</c:v>
                </c:pt>
              </c:strCache>
            </c:strRef>
          </c:tx>
          <c:cat>
            <c:strRef>
              <c:f>'no min'!$A$2:$A$15</c:f>
              <c:strCache>
                <c:ptCount val="14"/>
                <c:pt idx="0">
                  <c:v>SNVQ,[0,1]</c:v>
                </c:pt>
                <c:pt idx="1">
                  <c:v>HM/sam,[0,1]</c:v>
                </c:pt>
                <c:pt idx="3">
                  <c:v>SNVQ,(1,5]</c:v>
                </c:pt>
                <c:pt idx="4">
                  <c:v>HM/sam,(1,5]</c:v>
                </c:pt>
                <c:pt idx="6">
                  <c:v>SNVQ,(5,10]</c:v>
                </c:pt>
                <c:pt idx="7">
                  <c:v>HM/sam,(5,10]</c:v>
                </c:pt>
                <c:pt idx="9">
                  <c:v>SNVQ,(10,50]</c:v>
                </c:pt>
                <c:pt idx="10">
                  <c:v>HM/sam,(10,50]</c:v>
                </c:pt>
                <c:pt idx="12">
                  <c:v>SNVQ,(50,inf)</c:v>
                </c:pt>
                <c:pt idx="13">
                  <c:v>HM/sam,(50,inf)</c:v>
                </c:pt>
              </c:strCache>
            </c:strRef>
          </c:cat>
          <c:val>
            <c:numRef>
              <c:f>'no min'!$H$2:$H$15</c:f>
              <c:numCache>
                <c:formatCode>General</c:formatCode>
                <c:ptCount val="14"/>
                <c:pt idx="0">
                  <c:v>0.42553200000000002</c:v>
                </c:pt>
                <c:pt idx="1">
                  <c:v>0</c:v>
                </c:pt>
                <c:pt idx="3">
                  <c:v>6.3492100000000002</c:v>
                </c:pt>
                <c:pt idx="4">
                  <c:v>1.5625</c:v>
                </c:pt>
                <c:pt idx="6">
                  <c:v>0</c:v>
                </c:pt>
                <c:pt idx="7">
                  <c:v>0</c:v>
                </c:pt>
                <c:pt idx="9">
                  <c:v>10.869600000000004</c:v>
                </c:pt>
                <c:pt idx="10">
                  <c:v>0</c:v>
                </c:pt>
                <c:pt idx="12">
                  <c:v>18.181799999999992</c:v>
                </c:pt>
                <c:pt idx="13">
                  <c:v>0</c:v>
                </c:pt>
              </c:numCache>
            </c:numRef>
          </c:val>
        </c:ser>
        <c:gapWidth val="28"/>
        <c:overlap val="100"/>
        <c:axId val="62530304"/>
        <c:axId val="62532224"/>
      </c:barChart>
      <c:catAx>
        <c:axId val="625303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Method, ERCC average coverage/min alternative allele coverage</a:t>
                </a:r>
              </a:p>
            </c:rich>
          </c:tx>
          <c:layout/>
        </c:title>
        <c:tickLblPos val="nextTo"/>
        <c:crossAx val="62532224"/>
        <c:crosses val="autoZero"/>
        <c:auto val="1"/>
        <c:lblAlgn val="ctr"/>
        <c:lblOffset val="100"/>
      </c:catAx>
      <c:valAx>
        <c:axId val="62532224"/>
        <c:scaling>
          <c:orientation val="minMax"/>
          <c:max val="120"/>
        </c:scaling>
        <c:axPos val="l"/>
        <c:majorGridlines/>
        <c:numFmt formatCode="General" sourceLinked="1"/>
        <c:tickLblPos val="nextTo"/>
        <c:crossAx val="6253030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percentStacked"/>
        <c:ser>
          <c:idx val="13"/>
          <c:order val="0"/>
          <c:tx>
            <c:strRef>
              <c:f>full_RPKM_20!$W$4</c:f>
              <c:strCache>
                <c:ptCount val="1"/>
                <c:pt idx="0">
                  <c:v>TPHomoVar</c:v>
                </c:pt>
              </c:strCache>
            </c:strRef>
          </c:tx>
          <c:spPr>
            <a:solidFill>
              <a:srgbClr val="92D050"/>
            </a:solidFill>
          </c:spPr>
          <c:cat>
            <c:multiLvlStrRef>
              <c:f>full_RPKM_20!$A$5:$B$27</c:f>
              <c:multiLvlStrCache>
                <c:ptCount val="23"/>
                <c:lvl>
                  <c:pt idx="0">
                    <c:v>SOAPsnp</c:v>
                  </c:pt>
                  <c:pt idx="1">
                    <c:v>Maq</c:v>
                  </c:pt>
                  <c:pt idx="2">
                    <c:v>SNVQ</c:v>
                  </c:pt>
                  <c:pt idx="4">
                    <c:v>SOAPsnp</c:v>
                  </c:pt>
                  <c:pt idx="5">
                    <c:v>Maq</c:v>
                  </c:pt>
                  <c:pt idx="6">
                    <c:v>SNVQ</c:v>
                  </c:pt>
                  <c:pt idx="8">
                    <c:v>SOAPsnp</c:v>
                  </c:pt>
                  <c:pt idx="9">
                    <c:v>Maq</c:v>
                  </c:pt>
                  <c:pt idx="10">
                    <c:v>SNVQ</c:v>
                  </c:pt>
                  <c:pt idx="12">
                    <c:v>SOAPsnp</c:v>
                  </c:pt>
                  <c:pt idx="13">
                    <c:v>Maq</c:v>
                  </c:pt>
                  <c:pt idx="14">
                    <c:v>SNVQ</c:v>
                  </c:pt>
                  <c:pt idx="16">
                    <c:v>SOAPsnp</c:v>
                  </c:pt>
                  <c:pt idx="17">
                    <c:v>Maq</c:v>
                  </c:pt>
                  <c:pt idx="18">
                    <c:v>SNVQ</c:v>
                  </c:pt>
                  <c:pt idx="20">
                    <c:v>SOAPsnp</c:v>
                  </c:pt>
                  <c:pt idx="21">
                    <c:v>Maq</c:v>
                  </c:pt>
                  <c:pt idx="22">
                    <c:v>SNVQ</c:v>
                  </c:pt>
                </c:lvl>
                <c:lvl>
                  <c:pt idx="0">
                    <c:v>RPKM &lt; 1</c:v>
                  </c:pt>
                  <c:pt idx="4">
                    <c:v>1 &lt; RPKM &lt; 5</c:v>
                  </c:pt>
                  <c:pt idx="8">
                    <c:v>5 &lt; RPKM &lt; 10</c:v>
                  </c:pt>
                  <c:pt idx="12">
                    <c:v>10 &lt; RPKM &lt; 50</c:v>
                  </c:pt>
                  <c:pt idx="16">
                    <c:v>50 &lt; RPKM &lt; 100</c:v>
                  </c:pt>
                  <c:pt idx="20">
                    <c:v>RPKM &gt; 100</c:v>
                  </c:pt>
                </c:lvl>
              </c:multiLvlStrCache>
            </c:multiLvlStrRef>
          </c:cat>
          <c:val>
            <c:numRef>
              <c:f>full_RPKM_20!$W$5:$W$27</c:f>
              <c:numCache>
                <c:formatCode>0.00%</c:formatCode>
                <c:ptCount val="23"/>
                <c:pt idx="0">
                  <c:v>1.2790697674418604E-2</c:v>
                </c:pt>
                <c:pt idx="1">
                  <c:v>1.2790697674418604E-2</c:v>
                </c:pt>
                <c:pt idx="2">
                  <c:v>1.3372093023255816E-2</c:v>
                </c:pt>
                <c:pt idx="4">
                  <c:v>9.5363079615048113E-2</c:v>
                </c:pt>
                <c:pt idx="5">
                  <c:v>9.5363079615048113E-2</c:v>
                </c:pt>
                <c:pt idx="6">
                  <c:v>0.10061242344706912</c:v>
                </c:pt>
                <c:pt idx="8">
                  <c:v>0.24010217113665389</c:v>
                </c:pt>
                <c:pt idx="9">
                  <c:v>0.23243933588761181</c:v>
                </c:pt>
                <c:pt idx="10">
                  <c:v>0.24648786717752241</c:v>
                </c:pt>
                <c:pt idx="12">
                  <c:v>0.35540683339203955</c:v>
                </c:pt>
                <c:pt idx="13">
                  <c:v>0.35000000000000003</c:v>
                </c:pt>
                <c:pt idx="14">
                  <c:v>0.35832453361492445</c:v>
                </c:pt>
                <c:pt idx="16">
                  <c:v>0.36864864864864871</c:v>
                </c:pt>
                <c:pt idx="17">
                  <c:v>0.36648648648648652</c:v>
                </c:pt>
                <c:pt idx="18">
                  <c:v>0.37081081081081091</c:v>
                </c:pt>
                <c:pt idx="20">
                  <c:v>0.34718826405867981</c:v>
                </c:pt>
                <c:pt idx="21">
                  <c:v>0.34432234432234438</c:v>
                </c:pt>
                <c:pt idx="22">
                  <c:v>0.34591961023142515</c:v>
                </c:pt>
              </c:numCache>
            </c:numRef>
          </c:val>
        </c:ser>
        <c:ser>
          <c:idx val="14"/>
          <c:order val="1"/>
          <c:tx>
            <c:strRef>
              <c:f>full_RPKM_20!$X$4</c:f>
              <c:strCache>
                <c:ptCount val="1"/>
                <c:pt idx="0">
                  <c:v>TPHetero</c:v>
                </c:pt>
              </c:strCache>
            </c:strRef>
          </c:tx>
          <c:spPr>
            <a:solidFill>
              <a:srgbClr val="00B050"/>
            </a:solidFill>
          </c:spPr>
          <c:cat>
            <c:multiLvlStrRef>
              <c:f>full_RPKM_20!$A$5:$B$27</c:f>
              <c:multiLvlStrCache>
                <c:ptCount val="23"/>
                <c:lvl>
                  <c:pt idx="0">
                    <c:v>SOAPsnp</c:v>
                  </c:pt>
                  <c:pt idx="1">
                    <c:v>Maq</c:v>
                  </c:pt>
                  <c:pt idx="2">
                    <c:v>SNVQ</c:v>
                  </c:pt>
                  <c:pt idx="4">
                    <c:v>SOAPsnp</c:v>
                  </c:pt>
                  <c:pt idx="5">
                    <c:v>Maq</c:v>
                  </c:pt>
                  <c:pt idx="6">
                    <c:v>SNVQ</c:v>
                  </c:pt>
                  <c:pt idx="8">
                    <c:v>SOAPsnp</c:v>
                  </c:pt>
                  <c:pt idx="9">
                    <c:v>Maq</c:v>
                  </c:pt>
                  <c:pt idx="10">
                    <c:v>SNVQ</c:v>
                  </c:pt>
                  <c:pt idx="12">
                    <c:v>SOAPsnp</c:v>
                  </c:pt>
                  <c:pt idx="13">
                    <c:v>Maq</c:v>
                  </c:pt>
                  <c:pt idx="14">
                    <c:v>SNVQ</c:v>
                  </c:pt>
                  <c:pt idx="16">
                    <c:v>SOAPsnp</c:v>
                  </c:pt>
                  <c:pt idx="17">
                    <c:v>Maq</c:v>
                  </c:pt>
                  <c:pt idx="18">
                    <c:v>SNVQ</c:v>
                  </c:pt>
                  <c:pt idx="20">
                    <c:v>SOAPsnp</c:v>
                  </c:pt>
                  <c:pt idx="21">
                    <c:v>Maq</c:v>
                  </c:pt>
                  <c:pt idx="22">
                    <c:v>SNVQ</c:v>
                  </c:pt>
                </c:lvl>
                <c:lvl>
                  <c:pt idx="0">
                    <c:v>RPKM &lt; 1</c:v>
                  </c:pt>
                  <c:pt idx="4">
                    <c:v>1 &lt; RPKM &lt; 5</c:v>
                  </c:pt>
                  <c:pt idx="8">
                    <c:v>5 &lt; RPKM &lt; 10</c:v>
                  </c:pt>
                  <c:pt idx="12">
                    <c:v>10 &lt; RPKM &lt; 50</c:v>
                  </c:pt>
                  <c:pt idx="16">
                    <c:v>50 &lt; RPKM &lt; 100</c:v>
                  </c:pt>
                  <c:pt idx="20">
                    <c:v>RPKM &gt; 100</c:v>
                  </c:pt>
                </c:lvl>
              </c:multiLvlStrCache>
            </c:multiLvlStrRef>
          </c:cat>
          <c:val>
            <c:numRef>
              <c:f>full_RPKM_20!$X$5:$X$27</c:f>
              <c:numCache>
                <c:formatCode>0.00%</c:formatCode>
                <c:ptCount val="2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8.7489063867016625E-4</c:v>
                </c:pt>
                <c:pt idx="5">
                  <c:v>8.7489063867016625E-4</c:v>
                </c:pt>
                <c:pt idx="6">
                  <c:v>8.7489063867016625E-4</c:v>
                </c:pt>
                <c:pt idx="8">
                  <c:v>1.277139208173691E-3</c:v>
                </c:pt>
                <c:pt idx="9">
                  <c:v>1.277139208173691E-3</c:v>
                </c:pt>
                <c:pt idx="10">
                  <c:v>6.3856960408684559E-3</c:v>
                </c:pt>
                <c:pt idx="12">
                  <c:v>8.7002465656921463E-2</c:v>
                </c:pt>
                <c:pt idx="13">
                  <c:v>8.9084507042253527E-2</c:v>
                </c:pt>
                <c:pt idx="14">
                  <c:v>0.17775431186202048</c:v>
                </c:pt>
                <c:pt idx="16">
                  <c:v>0.24756756756756759</c:v>
                </c:pt>
                <c:pt idx="17">
                  <c:v>0.30054054054054052</c:v>
                </c:pt>
                <c:pt idx="18">
                  <c:v>0.45945945945945948</c:v>
                </c:pt>
                <c:pt idx="20">
                  <c:v>0.25427872860635692</c:v>
                </c:pt>
                <c:pt idx="21">
                  <c:v>0.52503052503052494</c:v>
                </c:pt>
                <c:pt idx="22">
                  <c:v>0.59074299634591954</c:v>
                </c:pt>
              </c:numCache>
            </c:numRef>
          </c:val>
        </c:ser>
        <c:ser>
          <c:idx val="15"/>
          <c:order val="2"/>
          <c:tx>
            <c:strRef>
              <c:f>full_RPKM_20!$Y$4</c:f>
              <c:strCache>
                <c:ptCount val="1"/>
                <c:pt idx="0">
                  <c:v>FP</c:v>
                </c:pt>
              </c:strCache>
            </c:strRef>
          </c:tx>
          <c:spPr>
            <a:solidFill>
              <a:srgbClr val="FF0000"/>
            </a:solidFill>
          </c:spPr>
          <c:cat>
            <c:multiLvlStrRef>
              <c:f>full_RPKM_20!$A$5:$B$27</c:f>
              <c:multiLvlStrCache>
                <c:ptCount val="23"/>
                <c:lvl>
                  <c:pt idx="0">
                    <c:v>SOAPsnp</c:v>
                  </c:pt>
                  <c:pt idx="1">
                    <c:v>Maq</c:v>
                  </c:pt>
                  <c:pt idx="2">
                    <c:v>SNVQ</c:v>
                  </c:pt>
                  <c:pt idx="4">
                    <c:v>SOAPsnp</c:v>
                  </c:pt>
                  <c:pt idx="5">
                    <c:v>Maq</c:v>
                  </c:pt>
                  <c:pt idx="6">
                    <c:v>SNVQ</c:v>
                  </c:pt>
                  <c:pt idx="8">
                    <c:v>SOAPsnp</c:v>
                  </c:pt>
                  <c:pt idx="9">
                    <c:v>Maq</c:v>
                  </c:pt>
                  <c:pt idx="10">
                    <c:v>SNVQ</c:v>
                  </c:pt>
                  <c:pt idx="12">
                    <c:v>SOAPsnp</c:v>
                  </c:pt>
                  <c:pt idx="13">
                    <c:v>Maq</c:v>
                  </c:pt>
                  <c:pt idx="14">
                    <c:v>SNVQ</c:v>
                  </c:pt>
                  <c:pt idx="16">
                    <c:v>SOAPsnp</c:v>
                  </c:pt>
                  <c:pt idx="17">
                    <c:v>Maq</c:v>
                  </c:pt>
                  <c:pt idx="18">
                    <c:v>SNVQ</c:v>
                  </c:pt>
                  <c:pt idx="20">
                    <c:v>SOAPsnp</c:v>
                  </c:pt>
                  <c:pt idx="21">
                    <c:v>Maq</c:v>
                  </c:pt>
                  <c:pt idx="22">
                    <c:v>SNVQ</c:v>
                  </c:pt>
                </c:lvl>
                <c:lvl>
                  <c:pt idx="0">
                    <c:v>RPKM &lt; 1</c:v>
                  </c:pt>
                  <c:pt idx="4">
                    <c:v>1 &lt; RPKM &lt; 5</c:v>
                  </c:pt>
                  <c:pt idx="8">
                    <c:v>5 &lt; RPKM &lt; 10</c:v>
                  </c:pt>
                  <c:pt idx="12">
                    <c:v>10 &lt; RPKM &lt; 50</c:v>
                  </c:pt>
                  <c:pt idx="16">
                    <c:v>50 &lt; RPKM &lt; 100</c:v>
                  </c:pt>
                  <c:pt idx="20">
                    <c:v>RPKM &gt; 100</c:v>
                  </c:pt>
                </c:lvl>
              </c:multiLvlStrCache>
            </c:multiLvlStrRef>
          </c:cat>
          <c:val>
            <c:numRef>
              <c:f>full_RPKM_20!$Y$5:$Y$27</c:f>
              <c:numCache>
                <c:formatCode>0.00%</c:formatCode>
                <c:ptCount val="23"/>
                <c:pt idx="0">
                  <c:v>5.813953488372094E-4</c:v>
                </c:pt>
                <c:pt idx="1">
                  <c:v>5.813953488372094E-4</c:v>
                </c:pt>
                <c:pt idx="2">
                  <c:v>5.813953488372094E-4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2">
                  <c:v>2.8178936245156746E-3</c:v>
                </c:pt>
                <c:pt idx="13">
                  <c:v>3.1690140845070432E-3</c:v>
                </c:pt>
                <c:pt idx="14">
                  <c:v>3.5198873636043651E-3</c:v>
                </c:pt>
                <c:pt idx="16">
                  <c:v>2.1621621621621626E-3</c:v>
                </c:pt>
                <c:pt idx="17">
                  <c:v>2.1621621621621626E-3</c:v>
                </c:pt>
                <c:pt idx="18">
                  <c:v>2.1621621621621626E-3</c:v>
                </c:pt>
                <c:pt idx="20">
                  <c:v>2.4449877750611256E-3</c:v>
                </c:pt>
                <c:pt idx="21">
                  <c:v>3.6630036630036634E-3</c:v>
                </c:pt>
                <c:pt idx="22">
                  <c:v>6.0901339829476271E-3</c:v>
                </c:pt>
              </c:numCache>
            </c:numRef>
          </c:val>
        </c:ser>
        <c:ser>
          <c:idx val="16"/>
          <c:order val="3"/>
          <c:tx>
            <c:strRef>
              <c:f>full_RPKM_20!$Z$4</c:f>
              <c:strCache>
                <c:ptCount val="1"/>
                <c:pt idx="0">
                  <c:v>FNHomoVar</c:v>
                </c:pt>
              </c:strCache>
            </c:strRef>
          </c:tx>
          <c:cat>
            <c:multiLvlStrRef>
              <c:f>full_RPKM_20!$A$5:$B$27</c:f>
              <c:multiLvlStrCache>
                <c:ptCount val="23"/>
                <c:lvl>
                  <c:pt idx="0">
                    <c:v>SOAPsnp</c:v>
                  </c:pt>
                  <c:pt idx="1">
                    <c:v>Maq</c:v>
                  </c:pt>
                  <c:pt idx="2">
                    <c:v>SNVQ</c:v>
                  </c:pt>
                  <c:pt idx="4">
                    <c:v>SOAPsnp</c:v>
                  </c:pt>
                  <c:pt idx="5">
                    <c:v>Maq</c:v>
                  </c:pt>
                  <c:pt idx="6">
                    <c:v>SNVQ</c:v>
                  </c:pt>
                  <c:pt idx="8">
                    <c:v>SOAPsnp</c:v>
                  </c:pt>
                  <c:pt idx="9">
                    <c:v>Maq</c:v>
                  </c:pt>
                  <c:pt idx="10">
                    <c:v>SNVQ</c:v>
                  </c:pt>
                  <c:pt idx="12">
                    <c:v>SOAPsnp</c:v>
                  </c:pt>
                  <c:pt idx="13">
                    <c:v>Maq</c:v>
                  </c:pt>
                  <c:pt idx="14">
                    <c:v>SNVQ</c:v>
                  </c:pt>
                  <c:pt idx="16">
                    <c:v>SOAPsnp</c:v>
                  </c:pt>
                  <c:pt idx="17">
                    <c:v>Maq</c:v>
                  </c:pt>
                  <c:pt idx="18">
                    <c:v>SNVQ</c:v>
                  </c:pt>
                  <c:pt idx="20">
                    <c:v>SOAPsnp</c:v>
                  </c:pt>
                  <c:pt idx="21">
                    <c:v>Maq</c:v>
                  </c:pt>
                  <c:pt idx="22">
                    <c:v>SNVQ</c:v>
                  </c:pt>
                </c:lvl>
                <c:lvl>
                  <c:pt idx="0">
                    <c:v>RPKM &lt; 1</c:v>
                  </c:pt>
                  <c:pt idx="4">
                    <c:v>1 &lt; RPKM &lt; 5</c:v>
                  </c:pt>
                  <c:pt idx="8">
                    <c:v>5 &lt; RPKM &lt; 10</c:v>
                  </c:pt>
                  <c:pt idx="12">
                    <c:v>10 &lt; RPKM &lt; 50</c:v>
                  </c:pt>
                  <c:pt idx="16">
                    <c:v>50 &lt; RPKM &lt; 100</c:v>
                  </c:pt>
                  <c:pt idx="20">
                    <c:v>RPKM &gt; 100</c:v>
                  </c:pt>
                </c:lvl>
              </c:multiLvlStrCache>
            </c:multiLvlStrRef>
          </c:cat>
          <c:val>
            <c:numRef>
              <c:f>full_RPKM_20!$Z$5:$Z$27</c:f>
              <c:numCache>
                <c:formatCode>0.00%</c:formatCode>
                <c:ptCount val="23"/>
                <c:pt idx="0">
                  <c:v>0.42325581395348838</c:v>
                </c:pt>
                <c:pt idx="1">
                  <c:v>0.42325581395348838</c:v>
                </c:pt>
                <c:pt idx="2">
                  <c:v>0.42267441860465127</c:v>
                </c:pt>
                <c:pt idx="4">
                  <c:v>0.30096237970253731</c:v>
                </c:pt>
                <c:pt idx="5">
                  <c:v>0.30096237970253731</c:v>
                </c:pt>
                <c:pt idx="6">
                  <c:v>0.29571303587051617</c:v>
                </c:pt>
                <c:pt idx="8">
                  <c:v>0.17752234993614308</c:v>
                </c:pt>
                <c:pt idx="9">
                  <c:v>0.18518518518518523</c:v>
                </c:pt>
                <c:pt idx="10">
                  <c:v>0.1711366538952746</c:v>
                </c:pt>
                <c:pt idx="12">
                  <c:v>4.3325114476928495E-2</c:v>
                </c:pt>
                <c:pt idx="13">
                  <c:v>4.8591549295774646E-2</c:v>
                </c:pt>
                <c:pt idx="14">
                  <c:v>4.0126715945089771E-2</c:v>
                </c:pt>
                <c:pt idx="16">
                  <c:v>2.0540540540540542E-2</c:v>
                </c:pt>
                <c:pt idx="17">
                  <c:v>2.270270270270271E-2</c:v>
                </c:pt>
                <c:pt idx="18">
                  <c:v>1.8378378378378381E-2</c:v>
                </c:pt>
                <c:pt idx="20">
                  <c:v>2.0782396088019565E-2</c:v>
                </c:pt>
                <c:pt idx="21">
                  <c:v>2.31990231990232E-2</c:v>
                </c:pt>
                <c:pt idx="22">
                  <c:v>2.0706455542021926E-2</c:v>
                </c:pt>
              </c:numCache>
            </c:numRef>
          </c:val>
        </c:ser>
        <c:ser>
          <c:idx val="17"/>
          <c:order val="4"/>
          <c:tx>
            <c:strRef>
              <c:f>full_RPKM_20!$AA$4</c:f>
              <c:strCache>
                <c:ptCount val="1"/>
                <c:pt idx="0">
                  <c:v>FNHetero</c:v>
                </c:pt>
              </c:strCache>
            </c:strRef>
          </c:tx>
          <c:spPr>
            <a:solidFill>
              <a:srgbClr val="0070C0"/>
            </a:solidFill>
          </c:spPr>
          <c:cat>
            <c:multiLvlStrRef>
              <c:f>full_RPKM_20!$A$5:$B$27</c:f>
              <c:multiLvlStrCache>
                <c:ptCount val="23"/>
                <c:lvl>
                  <c:pt idx="0">
                    <c:v>SOAPsnp</c:v>
                  </c:pt>
                  <c:pt idx="1">
                    <c:v>Maq</c:v>
                  </c:pt>
                  <c:pt idx="2">
                    <c:v>SNVQ</c:v>
                  </c:pt>
                  <c:pt idx="4">
                    <c:v>SOAPsnp</c:v>
                  </c:pt>
                  <c:pt idx="5">
                    <c:v>Maq</c:v>
                  </c:pt>
                  <c:pt idx="6">
                    <c:v>SNVQ</c:v>
                  </c:pt>
                  <c:pt idx="8">
                    <c:v>SOAPsnp</c:v>
                  </c:pt>
                  <c:pt idx="9">
                    <c:v>Maq</c:v>
                  </c:pt>
                  <c:pt idx="10">
                    <c:v>SNVQ</c:v>
                  </c:pt>
                  <c:pt idx="12">
                    <c:v>SOAPsnp</c:v>
                  </c:pt>
                  <c:pt idx="13">
                    <c:v>Maq</c:v>
                  </c:pt>
                  <c:pt idx="14">
                    <c:v>SNVQ</c:v>
                  </c:pt>
                  <c:pt idx="16">
                    <c:v>SOAPsnp</c:v>
                  </c:pt>
                  <c:pt idx="17">
                    <c:v>Maq</c:v>
                  </c:pt>
                  <c:pt idx="18">
                    <c:v>SNVQ</c:v>
                  </c:pt>
                  <c:pt idx="20">
                    <c:v>SOAPsnp</c:v>
                  </c:pt>
                  <c:pt idx="21">
                    <c:v>Maq</c:v>
                  </c:pt>
                  <c:pt idx="22">
                    <c:v>SNVQ</c:v>
                  </c:pt>
                </c:lvl>
                <c:lvl>
                  <c:pt idx="0">
                    <c:v>RPKM &lt; 1</c:v>
                  </c:pt>
                  <c:pt idx="4">
                    <c:v>1 &lt; RPKM &lt; 5</c:v>
                  </c:pt>
                  <c:pt idx="8">
                    <c:v>5 &lt; RPKM &lt; 10</c:v>
                  </c:pt>
                  <c:pt idx="12">
                    <c:v>10 &lt; RPKM &lt; 50</c:v>
                  </c:pt>
                  <c:pt idx="16">
                    <c:v>50 &lt; RPKM &lt; 100</c:v>
                  </c:pt>
                  <c:pt idx="20">
                    <c:v>RPKM &gt; 100</c:v>
                  </c:pt>
                </c:lvl>
              </c:multiLvlStrCache>
            </c:multiLvlStrRef>
          </c:cat>
          <c:val>
            <c:numRef>
              <c:f>full_RPKM_20!$AA$5:$AA$27</c:f>
              <c:numCache>
                <c:formatCode>0.00%</c:formatCode>
                <c:ptCount val="23"/>
                <c:pt idx="0">
                  <c:v>0.56337209302325586</c:v>
                </c:pt>
                <c:pt idx="1">
                  <c:v>0.56337209302325586</c:v>
                </c:pt>
                <c:pt idx="2">
                  <c:v>0.56337209302325586</c:v>
                </c:pt>
                <c:pt idx="4">
                  <c:v>0.60279965004374492</c:v>
                </c:pt>
                <c:pt idx="5">
                  <c:v>0.60279965004374492</c:v>
                </c:pt>
                <c:pt idx="6">
                  <c:v>0.60279965004374492</c:v>
                </c:pt>
                <c:pt idx="8">
                  <c:v>0.58109833971902936</c:v>
                </c:pt>
                <c:pt idx="9">
                  <c:v>0.58109833971902936</c:v>
                </c:pt>
                <c:pt idx="10">
                  <c:v>0.57598978288633451</c:v>
                </c:pt>
                <c:pt idx="12">
                  <c:v>0.51144769284959501</c:v>
                </c:pt>
                <c:pt idx="13">
                  <c:v>0.50915492957746467</c:v>
                </c:pt>
                <c:pt idx="14">
                  <c:v>0.42027455121436125</c:v>
                </c:pt>
                <c:pt idx="16">
                  <c:v>0.36108108108108111</c:v>
                </c:pt>
                <c:pt idx="17">
                  <c:v>0.30810810810810818</c:v>
                </c:pt>
                <c:pt idx="18">
                  <c:v>0.14918918918918922</c:v>
                </c:pt>
                <c:pt idx="20">
                  <c:v>0.37530562347188268</c:v>
                </c:pt>
                <c:pt idx="21">
                  <c:v>0.1037851037851038</c:v>
                </c:pt>
                <c:pt idx="22">
                  <c:v>3.6540803897685749E-2</c:v>
                </c:pt>
              </c:numCache>
            </c:numRef>
          </c:val>
        </c:ser>
        <c:gapWidth val="13"/>
        <c:overlap val="100"/>
        <c:axId val="62591360"/>
        <c:axId val="62592896"/>
      </c:barChart>
      <c:catAx>
        <c:axId val="62591360"/>
        <c:scaling>
          <c:orientation val="minMax"/>
        </c:scaling>
        <c:axPos val="b"/>
        <c:tickLblPos val="low"/>
        <c:crossAx val="62592896"/>
        <c:crosses val="autoZero"/>
        <c:auto val="1"/>
        <c:lblAlgn val="ctr"/>
        <c:lblOffset val="100"/>
      </c:catAx>
      <c:valAx>
        <c:axId val="62592896"/>
        <c:scaling>
          <c:orientation val="minMax"/>
        </c:scaling>
        <c:axPos val="l"/>
        <c:majorGridlines/>
        <c:numFmt formatCode="0%" sourceLinked="1"/>
        <c:tickLblPos val="nextTo"/>
        <c:crossAx val="62591360"/>
        <c:crosses val="autoZero"/>
        <c:crossBetween val="midCat"/>
      </c:valAx>
    </c:plotArea>
    <c:legend>
      <c:legendPos val="b"/>
      <c:layout/>
    </c:legend>
    <c:plotVisOnly val="1"/>
  </c:chart>
  <c:spPr>
    <a:ln>
      <a:noFill/>
    </a:ln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41B9E-140F-46ED-944E-CFEE2F46ADAD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A00EB-A3DE-4BD6-A6D6-B8A54C9E1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9091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871638-0BEC-445A-94F6-0B1CD0EBA4A8}" type="slidenum">
              <a:rPr lang="en-US"/>
              <a:pPr/>
              <a:t>3</a:t>
            </a:fld>
            <a:endParaRPr lang="en-US"/>
          </a:p>
        </p:txBody>
      </p:sp>
      <p:sp>
        <p:nvSpPr>
          <p:cNvPr id="323586" name="Rectangle 7"/>
          <p:cNvSpPr txBox="1">
            <a:spLocks noGrp="1" noChangeArrowheads="1"/>
          </p:cNvSpPr>
          <p:nvPr/>
        </p:nvSpPr>
        <p:spPr bwMode="auto">
          <a:xfrm>
            <a:off x="3884414" y="8685897"/>
            <a:ext cx="2972098" cy="456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530" tIns="45263" rIns="90530" bIns="45263" anchor="b"/>
          <a:lstStyle/>
          <a:p>
            <a:pPr algn="r" defTabSz="906742"/>
            <a:fld id="{7C264234-5CC7-4F93-92F4-BCDD02FAA03A}" type="slidenum">
              <a:rPr lang="en-US" sz="1100"/>
              <a:pPr algn="r" defTabSz="906742"/>
              <a:t>3</a:t>
            </a:fld>
            <a:endParaRPr lang="en-US" sz="1100" dirty="0"/>
          </a:p>
        </p:txBody>
      </p:sp>
      <p:sp>
        <p:nvSpPr>
          <p:cNvPr id="323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23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530" tIns="45263" rIns="90530" bIns="45263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A00EB-A3DE-4BD6-A6D6-B8A54C9E1BB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759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A00EB-A3DE-4BD6-A6D6-B8A54C9E1BB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052B-E42F-44F4-AB3A-652E94289516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9EE-CA8A-4739-8773-9ACAF33CD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986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052B-E42F-44F4-AB3A-652E94289516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9EE-CA8A-4739-8773-9ACAF33CD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36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052B-E42F-44F4-AB3A-652E94289516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9EE-CA8A-4739-8773-9ACAF33CD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293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052B-E42F-44F4-AB3A-652E94289516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9EE-CA8A-4739-8773-9ACAF33CD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225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052B-E42F-44F4-AB3A-652E94289516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9EE-CA8A-4739-8773-9ACAF33CD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2166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052B-E42F-44F4-AB3A-652E94289516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9EE-CA8A-4739-8773-9ACAF33CD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375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052B-E42F-44F4-AB3A-652E94289516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9EE-CA8A-4739-8773-9ACAF33CD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390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052B-E42F-44F4-AB3A-652E94289516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9EE-CA8A-4739-8773-9ACAF33CD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983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052B-E42F-44F4-AB3A-652E94289516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9EE-CA8A-4739-8773-9ACAF33CD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141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052B-E42F-44F4-AB3A-652E94289516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9EE-CA8A-4739-8773-9ACAF33CD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151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052B-E42F-44F4-AB3A-652E94289516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EA9EE-CA8A-4739-8773-9ACAF33CD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32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8052B-E42F-44F4-AB3A-652E94289516}" type="datetimeFigureOut">
              <a:rPr lang="en-US" smtClean="0"/>
              <a:pPr/>
              <a:t>12/22/2011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EA9EE-CA8A-4739-8773-9ACAF33CD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706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CRC Project on </a:t>
            </a:r>
            <a:br>
              <a:rPr lang="en-US" dirty="0" smtClean="0"/>
            </a:br>
            <a:r>
              <a:rPr lang="en-US" dirty="0" smtClean="0"/>
              <a:t>Robust Transcript Discovery and </a:t>
            </a:r>
            <a:r>
              <a:rPr lang="en-US" sz="4900" dirty="0" smtClean="0"/>
              <a:t>Quantification</a:t>
            </a:r>
            <a:r>
              <a:rPr lang="en-US" dirty="0" smtClean="0"/>
              <a:t> from Sequencing Data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200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Dec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22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2011 live call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181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UCONN: Ion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Mandoiu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,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Sahar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Al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Seesi</a:t>
            </a: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GSU: Alex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Zelikovsky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,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Serghei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Mangul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, Adrian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Caciula</a:t>
            </a: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latin typeface="+mj-lt"/>
                <a:ea typeface="+mj-ea"/>
                <a:cs typeface="+mj-cs"/>
              </a:rPr>
              <a:t>Lifetech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PI: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Dumitru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Brinza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99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SNV Detection and Genotyping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752600"/>
            <a:ext cx="7467600" cy="259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AACGCGGCCAGCCGGCTTCTGTCGGCCAGCAGCCAGGAATCTGGAAACAATGGCTACAGCGTGC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AACGCGGCCAGCCGGCTTCTGTCGGCCAGCCG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CAG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CGCGGCCAGCCGGCTTCTGTCGGCCAGCAGCCCGGA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GCGGCCAGCCGGCTTCTGTCGGCCAGCCG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CAGGGA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GCCAGCCGGCTTCTGTCGGCCAGCAGCCAGGAATCT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  GCCGGCTTCTGTCGGCCAGCAGCCAGGAATCTGGAA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       CTTCTGTCGGCCAGCCG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CAGGAATCTGGAAACAAT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              CGGCCAGCAGCCAGGAATCTGGAAACAATGGCTACA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                 CCAGCAGCCAGGAATCTGGAAACAATGGCTACAGCG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                 CAAGCAGCCAGGAATCTGGAAACAATGGCTACAGCG</a:t>
            </a:r>
          </a:p>
          <a:p>
            <a:pPr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                    GCAGCCAGGAATCTGGAAACAATGGCTACAGCGTGC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71935"/>
            <a:ext cx="1440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</a:rPr>
              <a:t>Reference</a:t>
            </a:r>
            <a:endParaRPr lang="en-US" sz="2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1066800"/>
            <a:ext cx="102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n-lt"/>
              </a:rPr>
              <a:t>Locus </a:t>
            </a:r>
            <a:r>
              <a:rPr lang="en-US" sz="2400" dirty="0" err="1" smtClean="0">
                <a:latin typeface="+mn-lt"/>
              </a:rPr>
              <a:t>i</a:t>
            </a:r>
            <a:endParaRPr lang="en-US" sz="2400" dirty="0">
              <a:latin typeface="+mn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5068823" y="1676401"/>
            <a:ext cx="304801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/>
          <p:cNvSpPr/>
          <p:nvPr/>
        </p:nvSpPr>
        <p:spPr>
          <a:xfrm>
            <a:off x="1295400" y="2133600"/>
            <a:ext cx="152400" cy="21336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09600" y="2971800"/>
            <a:ext cx="397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+mn-lt"/>
              </a:rPr>
              <a:t>R</a:t>
            </a:r>
            <a:r>
              <a:rPr lang="en-US" sz="2400" baseline="-25000" dirty="0" err="1" smtClean="0">
                <a:latin typeface="+mn-lt"/>
              </a:rPr>
              <a:t>i</a:t>
            </a:r>
            <a:endParaRPr lang="en-US" sz="2400" baseline="-25000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8200" y="5029200"/>
            <a:ext cx="56761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smtClean="0">
                <a:latin typeface="+mn-lt"/>
              </a:rPr>
              <a:t>r(</a:t>
            </a:r>
            <a:r>
              <a:rPr lang="en-US" sz="2400" dirty="0" err="1" smtClean="0">
                <a:latin typeface="+mn-lt"/>
              </a:rPr>
              <a:t>i</a:t>
            </a:r>
            <a:r>
              <a:rPr lang="en-US" sz="2400" dirty="0" smtClean="0">
                <a:latin typeface="+mn-lt"/>
              </a:rPr>
              <a:t>) : Base call of read r  at locus </a:t>
            </a:r>
            <a:r>
              <a:rPr lang="en-US" sz="2400" dirty="0" err="1" smtClean="0">
                <a:latin typeface="+mn-lt"/>
              </a:rPr>
              <a:t>i</a:t>
            </a:r>
            <a:endParaRPr lang="en-US" sz="2400" dirty="0" smtClean="0">
              <a:latin typeface="+mn-lt"/>
            </a:endParaRPr>
          </a:p>
          <a:p>
            <a:pPr algn="l"/>
            <a:r>
              <a:rPr lang="el-GR" sz="2400" dirty="0" smtClean="0">
                <a:latin typeface="+mn-lt"/>
              </a:rPr>
              <a:t>ε</a:t>
            </a:r>
            <a:r>
              <a:rPr lang="en-US" sz="2400" baseline="-25000" dirty="0" smtClean="0">
                <a:latin typeface="+mn-lt"/>
              </a:rPr>
              <a:t>r(</a:t>
            </a:r>
            <a:r>
              <a:rPr lang="en-US" sz="2400" baseline="-25000" dirty="0" err="1" smtClean="0">
                <a:latin typeface="+mn-lt"/>
              </a:rPr>
              <a:t>i</a:t>
            </a:r>
            <a:r>
              <a:rPr lang="en-US" sz="2400" baseline="-25000" dirty="0" smtClean="0">
                <a:latin typeface="+mn-lt"/>
              </a:rPr>
              <a:t>) </a:t>
            </a:r>
            <a:r>
              <a:rPr lang="en-US" sz="2400" dirty="0" smtClean="0">
                <a:latin typeface="+mn-lt"/>
              </a:rPr>
              <a:t>: Probability of error reading base call r(</a:t>
            </a:r>
            <a:r>
              <a:rPr lang="en-US" sz="2400" dirty="0" err="1" smtClean="0">
                <a:latin typeface="+mn-lt"/>
              </a:rPr>
              <a:t>i</a:t>
            </a:r>
            <a:r>
              <a:rPr lang="en-US" sz="2400" dirty="0" smtClean="0">
                <a:latin typeface="+mn-lt"/>
              </a:rPr>
              <a:t>)</a:t>
            </a:r>
          </a:p>
          <a:p>
            <a:pPr algn="l"/>
            <a:r>
              <a:rPr lang="en-US" sz="2400" dirty="0" err="1" smtClean="0">
                <a:latin typeface="+mn-lt"/>
              </a:rPr>
              <a:t>G</a:t>
            </a:r>
            <a:r>
              <a:rPr lang="en-US" sz="2400" baseline="-25000" dirty="0" err="1" smtClean="0">
                <a:latin typeface="+mn-lt"/>
              </a:rPr>
              <a:t>i</a:t>
            </a:r>
            <a:r>
              <a:rPr lang="en-US" sz="2400" baseline="-25000" dirty="0" smtClean="0">
                <a:latin typeface="+mn-lt"/>
              </a:rPr>
              <a:t>    </a:t>
            </a:r>
            <a:r>
              <a:rPr lang="en-US" sz="2400" dirty="0" smtClean="0">
                <a:latin typeface="+mn-lt"/>
              </a:rPr>
              <a:t>: Genotype at locus </a:t>
            </a:r>
            <a:r>
              <a:rPr lang="en-US" sz="2400" dirty="0" err="1" smtClean="0">
                <a:latin typeface="+mn-lt"/>
              </a:rPr>
              <a:t>i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597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SNV Detection and Genotyping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23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Bayes</a:t>
            </a:r>
            <a:r>
              <a:rPr lang="en-US" dirty="0" smtClean="0"/>
              <a:t> rule to calculate posterior probabilities and pick the genotype with the largest one</a:t>
            </a:r>
            <a:endParaRPr lang="en-US" dirty="0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200400"/>
            <a:ext cx="446294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800600"/>
            <a:ext cx="531340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084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SNVQ Model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66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800" dirty="0" smtClean="0"/>
              <a:t>Calculate conditional probabilities by multiplying contributions of individual reads</a:t>
            </a:r>
          </a:p>
          <a:p>
            <a:pPr lvl="1" eaLnBrk="1" hangingPunct="1">
              <a:buFont typeface="Arial" charset="0"/>
              <a:buNone/>
            </a:pPr>
            <a:r>
              <a:rPr lang="en-US" sz="2200" dirty="0" smtClean="0"/>
              <a:t> 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590800"/>
            <a:ext cx="352403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733800"/>
            <a:ext cx="707675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026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ERCC SNV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Random SNVs were inserted to the ERCC reference with probability 0.005</a:t>
            </a:r>
          </a:p>
          <a:p>
            <a:r>
              <a:rPr lang="en-US" dirty="0" smtClean="0"/>
              <a:t>The modified ERCC sequences were appended to the reference genome</a:t>
            </a:r>
          </a:p>
          <a:p>
            <a:r>
              <a:rPr lang="en-US" dirty="0" smtClean="0"/>
              <a:t>For each ERCC, one exon transcript annotation where added to the Ensembl64 transcript library (GTF).</a:t>
            </a:r>
          </a:p>
          <a:p>
            <a:r>
              <a:rPr lang="en-US" dirty="0" err="1" smtClean="0"/>
              <a:t>tmap</a:t>
            </a:r>
            <a:r>
              <a:rPr lang="en-US" dirty="0" smtClean="0"/>
              <a:t> indices where for the reference genome and </a:t>
            </a:r>
            <a:r>
              <a:rPr lang="en-US" dirty="0" err="1" smtClean="0"/>
              <a:t>transcriptome</a:t>
            </a:r>
            <a:r>
              <a:rPr lang="en-US" dirty="0" smtClean="0"/>
              <a:t> including the ERCCs with the </a:t>
            </a:r>
            <a:r>
              <a:rPr lang="en-US" dirty="0" err="1" smtClean="0"/>
              <a:t>simluated</a:t>
            </a:r>
            <a:r>
              <a:rPr lang="en-US" dirty="0" smtClean="0"/>
              <a:t> SNVs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769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HBR Sample Statistics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2314029"/>
            <a:ext cx="8915400" cy="2257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5395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UHR Sample Statistics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2323151"/>
            <a:ext cx="8915400" cy="2248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0983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228600" y="381000"/>
          <a:ext cx="86868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727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342900" y="304800"/>
          <a:ext cx="84582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6115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/>
        </p:nvGraphicFramePr>
        <p:xfrm>
          <a:off x="571500" y="228600"/>
          <a:ext cx="80010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969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457200" y="152400"/>
          <a:ext cx="83058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9502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SNV calling from RNA-</a:t>
            </a:r>
            <a:r>
              <a:rPr lang="en-US" b="1" dirty="0" err="1" smtClean="0">
                <a:solidFill>
                  <a:srgbClr val="FF0000"/>
                </a:solidFill>
              </a:rPr>
              <a:t>Seq</a:t>
            </a:r>
            <a:r>
              <a:rPr lang="en-US" b="1" dirty="0" smtClean="0">
                <a:solidFill>
                  <a:srgbClr val="FF0000"/>
                </a:solidFill>
              </a:rPr>
              <a:t> reads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Transcriptome</a:t>
            </a:r>
            <a:r>
              <a:rPr lang="en-US" dirty="0" smtClean="0"/>
              <a:t> reconstruction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70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-152400"/>
            <a:ext cx="9677400" cy="1143000"/>
          </a:xfrm>
        </p:spPr>
        <p:txBody>
          <a:bodyPr>
            <a:noAutofit/>
          </a:bodyPr>
          <a:lstStyle/>
          <a:p>
            <a:r>
              <a:rPr lang="en-US" sz="3500" dirty="0" smtClean="0"/>
              <a:t>Comparing SNVQ &amp; </a:t>
            </a:r>
            <a:r>
              <a:rPr lang="en-US" sz="3500" dirty="0" err="1" smtClean="0"/>
              <a:t>Samtools</a:t>
            </a:r>
            <a:r>
              <a:rPr lang="en-US" sz="3500" dirty="0" smtClean="0"/>
              <a:t> on </a:t>
            </a:r>
            <a:r>
              <a:rPr lang="en-US" sz="3500" dirty="0" err="1" smtClean="0"/>
              <a:t>HardMerge</a:t>
            </a:r>
            <a:r>
              <a:rPr lang="en-US" sz="3500" dirty="0" smtClean="0"/>
              <a:t> Alignments</a:t>
            </a:r>
            <a:endParaRPr lang="en-US" sz="3500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1295400" y="1066800"/>
          <a:ext cx="65532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0570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-152400"/>
            <a:ext cx="9677400" cy="1143000"/>
          </a:xfrm>
        </p:spPr>
        <p:txBody>
          <a:bodyPr>
            <a:noAutofit/>
          </a:bodyPr>
          <a:lstStyle/>
          <a:p>
            <a:r>
              <a:rPr lang="en-US" sz="3500" dirty="0" smtClean="0"/>
              <a:t>Comparing SNVQ &amp; </a:t>
            </a:r>
            <a:r>
              <a:rPr lang="en-US" sz="3500" dirty="0" err="1" smtClean="0"/>
              <a:t>Samtools</a:t>
            </a:r>
            <a:r>
              <a:rPr lang="en-US" sz="3500" dirty="0" smtClean="0"/>
              <a:t> on </a:t>
            </a:r>
            <a:r>
              <a:rPr lang="en-US" sz="3500" dirty="0" err="1" smtClean="0"/>
              <a:t>HardMerge</a:t>
            </a:r>
            <a:r>
              <a:rPr lang="en-US" sz="3500" dirty="0" smtClean="0"/>
              <a:t> Alignments</a:t>
            </a:r>
            <a:endParaRPr lang="en-US" sz="35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76300" y="990600"/>
          <a:ext cx="73914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0570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-152400"/>
            <a:ext cx="96774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Whole </a:t>
            </a:r>
            <a:r>
              <a:rPr lang="en-US" sz="3200" dirty="0" err="1" smtClean="0"/>
              <a:t>Transcriptome</a:t>
            </a:r>
            <a:r>
              <a:rPr lang="en-US" sz="3200" dirty="0" smtClean="0"/>
              <a:t> Comparison on NA12878 </a:t>
            </a:r>
            <a:br>
              <a:rPr lang="en-US" sz="3200" dirty="0" smtClean="0"/>
            </a:br>
            <a:r>
              <a:rPr lang="en-US" sz="3200" dirty="0" err="1" smtClean="0"/>
              <a:t>Illumina</a:t>
            </a:r>
            <a:r>
              <a:rPr lang="en-US" sz="3200" dirty="0" smtClean="0"/>
              <a:t> Reads</a:t>
            </a:r>
            <a:endParaRPr lang="en-US" sz="32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33412" y="1357312"/>
          <a:ext cx="7877176" cy="4143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60570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Plugin Interface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635" t="33830" r="6922" b="11659"/>
          <a:stretch/>
        </p:blipFill>
        <p:spPr>
          <a:xfrm>
            <a:off x="631980" y="2057400"/>
            <a:ext cx="8044163" cy="2819400"/>
          </a:xfrm>
        </p:spPr>
      </p:pic>
    </p:spTree>
    <p:extLst>
      <p:ext uri="{BB962C8B-B14F-4D97-AF65-F5344CB8AC3E}">
        <p14:creationId xmlns:p14="http://schemas.microsoft.com/office/powerpoint/2010/main" xmlns="" val="87605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Plugin Output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6958" y="1600200"/>
            <a:ext cx="8050084" cy="4525963"/>
          </a:xfrm>
        </p:spPr>
      </p:pic>
    </p:spTree>
    <p:extLst>
      <p:ext uri="{BB962C8B-B14F-4D97-AF65-F5344CB8AC3E}">
        <p14:creationId xmlns:p14="http://schemas.microsoft.com/office/powerpoint/2010/main" xmlns="" val="16036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SNV calling from RNA-</a:t>
            </a:r>
            <a:r>
              <a:rPr lang="en-US" dirty="0" err="1" smtClean="0"/>
              <a:t>Seq</a:t>
            </a:r>
            <a:r>
              <a:rPr lang="en-US" dirty="0" smtClean="0"/>
              <a:t> reads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</a:rPr>
              <a:t>Transcriptome</a:t>
            </a:r>
            <a:r>
              <a:rPr lang="en-US" b="1" dirty="0" smtClean="0">
                <a:solidFill>
                  <a:srgbClr val="FF0000"/>
                </a:solidFill>
              </a:rPr>
              <a:t> reconstruction update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70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and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Challenge: </a:t>
            </a:r>
            <a:r>
              <a:rPr lang="en-US" dirty="0" smtClean="0"/>
              <a:t>Read lengths are currently much shorter then transcripts length</a:t>
            </a:r>
          </a:p>
          <a:p>
            <a:pPr lvl="1"/>
            <a:r>
              <a:rPr lang="en-US" dirty="0" smtClean="0"/>
              <a:t>Phasing “free” exons(no direct evidence from reads) during assembly is challenging</a:t>
            </a:r>
          </a:p>
          <a:p>
            <a:r>
              <a:rPr lang="en-US" b="1" u="sng" dirty="0" smtClean="0"/>
              <a:t>Solutions</a:t>
            </a:r>
            <a:r>
              <a:rPr lang="en-US" dirty="0" smtClean="0"/>
              <a:t> : Statistical reconstruction method </a:t>
            </a:r>
          </a:p>
          <a:p>
            <a:pPr lvl="1"/>
            <a:r>
              <a:rPr lang="en-US" dirty="0" smtClean="0"/>
              <a:t>fragment length 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674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04800" y="1676400"/>
            <a:ext cx="3020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Candidate Transcripts:</a:t>
            </a:r>
            <a:endParaRPr lang="en-US" sz="2400" b="1" dirty="0"/>
          </a:p>
        </p:txBody>
      </p:sp>
      <p:sp>
        <p:nvSpPr>
          <p:cNvPr id="19" name="Rectangle 18"/>
          <p:cNvSpPr/>
          <p:nvPr/>
        </p:nvSpPr>
        <p:spPr>
          <a:xfrm>
            <a:off x="914400" y="57531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620000" y="57531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267200" y="57531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048000" y="57531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486400" y="57531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04800" y="5791200"/>
            <a:ext cx="542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:</a:t>
            </a:r>
            <a:endParaRPr lang="en-US" sz="2400" dirty="0"/>
          </a:p>
        </p:txBody>
      </p:sp>
      <p:sp>
        <p:nvSpPr>
          <p:cNvPr id="26" name="Rounded Rectangle 25"/>
          <p:cNvSpPr/>
          <p:nvPr/>
        </p:nvSpPr>
        <p:spPr>
          <a:xfrm>
            <a:off x="228600" y="3505200"/>
            <a:ext cx="8382000" cy="2133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32"/>
          <p:cNvGrpSpPr/>
          <p:nvPr/>
        </p:nvGrpSpPr>
        <p:grpSpPr>
          <a:xfrm>
            <a:off x="304800" y="2667000"/>
            <a:ext cx="7924800" cy="499765"/>
            <a:chOff x="304800" y="2667000"/>
            <a:chExt cx="7924800" cy="499765"/>
          </a:xfrm>
        </p:grpSpPr>
        <p:sp>
          <p:nvSpPr>
            <p:cNvPr id="34" name="Rectangle 33"/>
            <p:cNvSpPr/>
            <p:nvPr/>
          </p:nvSpPr>
          <p:spPr>
            <a:xfrm>
              <a:off x="914400" y="26670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620000" y="26670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267200" y="26670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981200" y="26670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048000" y="26670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553200" y="26670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86400" y="26670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cxnSp>
          <p:nvCxnSpPr>
            <p:cNvPr id="41" name="Straight Arrow Connector 40"/>
            <p:cNvCxnSpPr>
              <a:stCxn id="34" idx="3"/>
              <a:endCxn id="37" idx="1"/>
            </p:cNvCxnSpPr>
            <p:nvPr/>
          </p:nvCxnSpPr>
          <p:spPr>
            <a:xfrm>
              <a:off x="1524000" y="2857500"/>
              <a:ext cx="457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3"/>
              <a:endCxn id="38" idx="1"/>
            </p:cNvCxnSpPr>
            <p:nvPr/>
          </p:nvCxnSpPr>
          <p:spPr>
            <a:xfrm>
              <a:off x="2590800" y="2857500"/>
              <a:ext cx="457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8" idx="3"/>
              <a:endCxn id="36" idx="1"/>
            </p:cNvCxnSpPr>
            <p:nvPr/>
          </p:nvCxnSpPr>
          <p:spPr>
            <a:xfrm>
              <a:off x="3657600" y="28575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6" idx="3"/>
              <a:endCxn id="40" idx="1"/>
            </p:cNvCxnSpPr>
            <p:nvPr/>
          </p:nvCxnSpPr>
          <p:spPr>
            <a:xfrm>
              <a:off x="4876800" y="28575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40" idx="3"/>
              <a:endCxn id="39" idx="1"/>
            </p:cNvCxnSpPr>
            <p:nvPr/>
          </p:nvCxnSpPr>
          <p:spPr>
            <a:xfrm>
              <a:off x="6096000" y="2857500"/>
              <a:ext cx="457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9" idx="3"/>
              <a:endCxn id="35" idx="1"/>
            </p:cNvCxnSpPr>
            <p:nvPr/>
          </p:nvCxnSpPr>
          <p:spPr>
            <a:xfrm>
              <a:off x="7162800" y="2857500"/>
              <a:ext cx="457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04800" y="2705100"/>
              <a:ext cx="5421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</a:t>
              </a:r>
              <a:r>
                <a:rPr lang="en-US" sz="2400" baseline="-25000" dirty="0" smtClean="0"/>
                <a:t>1</a:t>
              </a:r>
              <a:r>
                <a:rPr lang="en-US" sz="2400" dirty="0" smtClean="0"/>
                <a:t> :</a:t>
              </a:r>
              <a:endParaRPr lang="en-US" sz="2400" dirty="0"/>
            </a:p>
          </p:txBody>
        </p:sp>
      </p:grpSp>
      <p:grpSp>
        <p:nvGrpSpPr>
          <p:cNvPr id="3" name="Group 47"/>
          <p:cNvGrpSpPr/>
          <p:nvPr/>
        </p:nvGrpSpPr>
        <p:grpSpPr>
          <a:xfrm>
            <a:off x="304800" y="3657600"/>
            <a:ext cx="7924800" cy="800100"/>
            <a:chOff x="304800" y="3924300"/>
            <a:chExt cx="7924800" cy="800100"/>
          </a:xfrm>
        </p:grpSpPr>
        <p:sp>
          <p:nvSpPr>
            <p:cNvPr id="49" name="Rectangle 48"/>
            <p:cNvSpPr/>
            <p:nvPr/>
          </p:nvSpPr>
          <p:spPr>
            <a:xfrm>
              <a:off x="914400" y="39243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620000" y="39243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267200" y="39243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048000" y="39243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553200" y="39243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486400" y="39243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cxnSp>
          <p:nvCxnSpPr>
            <p:cNvPr id="55" name="Straight Arrow Connector 54"/>
            <p:cNvCxnSpPr>
              <a:stCxn id="52" idx="3"/>
              <a:endCxn id="51" idx="1"/>
            </p:cNvCxnSpPr>
            <p:nvPr/>
          </p:nvCxnSpPr>
          <p:spPr>
            <a:xfrm>
              <a:off x="3657600" y="41148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51" idx="3"/>
              <a:endCxn id="54" idx="1"/>
            </p:cNvCxnSpPr>
            <p:nvPr/>
          </p:nvCxnSpPr>
          <p:spPr>
            <a:xfrm>
              <a:off x="4876800" y="41148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54" idx="3"/>
              <a:endCxn id="53" idx="1"/>
            </p:cNvCxnSpPr>
            <p:nvPr/>
          </p:nvCxnSpPr>
          <p:spPr>
            <a:xfrm>
              <a:off x="6096000" y="4114800"/>
              <a:ext cx="457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53" idx="3"/>
              <a:endCxn id="50" idx="1"/>
            </p:cNvCxnSpPr>
            <p:nvPr/>
          </p:nvCxnSpPr>
          <p:spPr>
            <a:xfrm>
              <a:off x="7162800" y="4114800"/>
              <a:ext cx="457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304800" y="3962400"/>
              <a:ext cx="5421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 :</a:t>
              </a:r>
              <a:endParaRPr lang="en-US" sz="2400" dirty="0"/>
            </a:p>
          </p:txBody>
        </p:sp>
        <p:grpSp>
          <p:nvGrpSpPr>
            <p:cNvPr id="4" name="Group 59"/>
            <p:cNvGrpSpPr/>
            <p:nvPr/>
          </p:nvGrpSpPr>
          <p:grpSpPr>
            <a:xfrm>
              <a:off x="1219200" y="4343400"/>
              <a:ext cx="2134394" cy="381000"/>
              <a:chOff x="1219200" y="1371600"/>
              <a:chExt cx="2134394" cy="381000"/>
            </a:xfrm>
          </p:grpSpPr>
          <p:cxnSp>
            <p:nvCxnSpPr>
              <p:cNvPr id="61" name="Straight Connector 60"/>
              <p:cNvCxnSpPr/>
              <p:nvPr/>
            </p:nvCxnSpPr>
            <p:spPr>
              <a:xfrm>
                <a:off x="1219200" y="1371600"/>
                <a:ext cx="1066800" cy="381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/>
              <p:nvPr/>
            </p:nvCxnSpPr>
            <p:spPr>
              <a:xfrm flipV="1">
                <a:off x="2286000" y="1372394"/>
                <a:ext cx="1067594" cy="38020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62"/>
          <p:cNvGrpSpPr/>
          <p:nvPr/>
        </p:nvGrpSpPr>
        <p:grpSpPr>
          <a:xfrm>
            <a:off x="304800" y="4724400"/>
            <a:ext cx="7924800" cy="1106488"/>
            <a:chOff x="304800" y="4838700"/>
            <a:chExt cx="7924800" cy="1106488"/>
          </a:xfrm>
        </p:grpSpPr>
        <p:sp>
          <p:nvSpPr>
            <p:cNvPr id="64" name="Rectangle 63"/>
            <p:cNvSpPr/>
            <p:nvPr/>
          </p:nvSpPr>
          <p:spPr>
            <a:xfrm>
              <a:off x="914400" y="48387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620000" y="48387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267200" y="48387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981200" y="48387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048000" y="48387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486400" y="48387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cxnSp>
          <p:nvCxnSpPr>
            <p:cNvPr id="70" name="Straight Arrow Connector 69"/>
            <p:cNvCxnSpPr>
              <a:stCxn id="64" idx="3"/>
              <a:endCxn id="67" idx="1"/>
            </p:cNvCxnSpPr>
            <p:nvPr/>
          </p:nvCxnSpPr>
          <p:spPr>
            <a:xfrm>
              <a:off x="1524000" y="5029200"/>
              <a:ext cx="457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67" idx="3"/>
              <a:endCxn id="68" idx="1"/>
            </p:cNvCxnSpPr>
            <p:nvPr/>
          </p:nvCxnSpPr>
          <p:spPr>
            <a:xfrm>
              <a:off x="2590800" y="5029200"/>
              <a:ext cx="457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68" idx="3"/>
              <a:endCxn id="66" idx="1"/>
            </p:cNvCxnSpPr>
            <p:nvPr/>
          </p:nvCxnSpPr>
          <p:spPr>
            <a:xfrm>
              <a:off x="3657600" y="50292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66" idx="3"/>
              <a:endCxn id="69" idx="1"/>
            </p:cNvCxnSpPr>
            <p:nvPr/>
          </p:nvCxnSpPr>
          <p:spPr>
            <a:xfrm>
              <a:off x="4876800" y="50292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22" idx="3"/>
              <a:endCxn id="21" idx="1"/>
            </p:cNvCxnSpPr>
            <p:nvPr/>
          </p:nvCxnSpPr>
          <p:spPr>
            <a:xfrm>
              <a:off x="3657600" y="59436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21" idx="3"/>
              <a:endCxn id="23" idx="1"/>
            </p:cNvCxnSpPr>
            <p:nvPr/>
          </p:nvCxnSpPr>
          <p:spPr>
            <a:xfrm>
              <a:off x="4876800" y="59436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304800" y="4876800"/>
              <a:ext cx="5421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</a:t>
              </a:r>
              <a:r>
                <a:rPr lang="en-US" sz="2400" baseline="-25000" dirty="0" smtClean="0"/>
                <a:t>3</a:t>
              </a:r>
              <a:r>
                <a:rPr lang="en-US" sz="2400" dirty="0" smtClean="0"/>
                <a:t> :</a:t>
              </a:r>
              <a:endParaRPr lang="en-US" sz="2400" dirty="0"/>
            </a:p>
          </p:txBody>
        </p:sp>
        <p:grpSp>
          <p:nvGrpSpPr>
            <p:cNvPr id="6" name="Group 76"/>
            <p:cNvGrpSpPr/>
            <p:nvPr/>
          </p:nvGrpSpPr>
          <p:grpSpPr>
            <a:xfrm>
              <a:off x="5791200" y="5257800"/>
              <a:ext cx="2134394" cy="381000"/>
              <a:chOff x="1219200" y="1371600"/>
              <a:chExt cx="2134394" cy="381000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>
                <a:off x="1219200" y="1371600"/>
                <a:ext cx="1066800" cy="381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/>
              <p:nvPr/>
            </p:nvCxnSpPr>
            <p:spPr>
              <a:xfrm flipV="1">
                <a:off x="2286000" y="1372394"/>
                <a:ext cx="1067594" cy="38020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Group 79"/>
          <p:cNvGrpSpPr/>
          <p:nvPr/>
        </p:nvGrpSpPr>
        <p:grpSpPr>
          <a:xfrm>
            <a:off x="5791200" y="6172200"/>
            <a:ext cx="2134394" cy="381000"/>
            <a:chOff x="1219200" y="1371600"/>
            <a:chExt cx="2134394" cy="381000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1219200" y="1371600"/>
              <a:ext cx="1066800" cy="381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V="1">
              <a:off x="2286000" y="1372394"/>
              <a:ext cx="1067594" cy="38020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82"/>
          <p:cNvGrpSpPr/>
          <p:nvPr/>
        </p:nvGrpSpPr>
        <p:grpSpPr>
          <a:xfrm>
            <a:off x="1219200" y="6172200"/>
            <a:ext cx="2134394" cy="381000"/>
            <a:chOff x="1219200" y="1371600"/>
            <a:chExt cx="2134394" cy="381000"/>
          </a:xfrm>
        </p:grpSpPr>
        <p:cxnSp>
          <p:nvCxnSpPr>
            <p:cNvPr id="84" name="Straight Connector 83"/>
            <p:cNvCxnSpPr/>
            <p:nvPr/>
          </p:nvCxnSpPr>
          <p:spPr>
            <a:xfrm>
              <a:off x="1219200" y="1371600"/>
              <a:ext cx="1066800" cy="381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 flipV="1">
              <a:off x="2286000" y="1372394"/>
              <a:ext cx="1067594" cy="38020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242"/>
          <p:cNvGrpSpPr/>
          <p:nvPr/>
        </p:nvGrpSpPr>
        <p:grpSpPr>
          <a:xfrm>
            <a:off x="614361" y="190499"/>
            <a:ext cx="7315201" cy="1447800"/>
            <a:chOff x="762000" y="1905000"/>
            <a:chExt cx="7315201" cy="1447800"/>
          </a:xfrm>
        </p:grpSpPr>
        <p:sp>
          <p:nvSpPr>
            <p:cNvPr id="244" name="Rectangle 243"/>
            <p:cNvSpPr/>
            <p:nvPr/>
          </p:nvSpPr>
          <p:spPr>
            <a:xfrm>
              <a:off x="762000" y="25908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7467600" y="25908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4114800" y="25908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1828800" y="25908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2895600" y="25908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6400800" y="25908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5334000" y="2590800"/>
              <a:ext cx="6096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5</a:t>
              </a:r>
              <a:endParaRPr lang="en-US" dirty="0"/>
            </a:p>
          </p:txBody>
        </p:sp>
        <p:cxnSp>
          <p:nvCxnSpPr>
            <p:cNvPr id="251" name="Straight Arrow Connector 250"/>
            <p:cNvCxnSpPr>
              <a:stCxn id="244" idx="3"/>
              <a:endCxn id="247" idx="1"/>
            </p:cNvCxnSpPr>
            <p:nvPr/>
          </p:nvCxnSpPr>
          <p:spPr>
            <a:xfrm>
              <a:off x="1371600" y="2781300"/>
              <a:ext cx="457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Arrow Connector 251"/>
            <p:cNvCxnSpPr>
              <a:stCxn id="247" idx="3"/>
              <a:endCxn id="248" idx="1"/>
            </p:cNvCxnSpPr>
            <p:nvPr/>
          </p:nvCxnSpPr>
          <p:spPr>
            <a:xfrm>
              <a:off x="2438400" y="2781300"/>
              <a:ext cx="457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Arrow Connector 252"/>
            <p:cNvCxnSpPr>
              <a:stCxn id="248" idx="3"/>
              <a:endCxn id="246" idx="1"/>
            </p:cNvCxnSpPr>
            <p:nvPr/>
          </p:nvCxnSpPr>
          <p:spPr>
            <a:xfrm>
              <a:off x="3505200" y="27813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Arrow Connector 253"/>
            <p:cNvCxnSpPr>
              <a:stCxn id="246" idx="3"/>
              <a:endCxn id="250" idx="1"/>
            </p:cNvCxnSpPr>
            <p:nvPr/>
          </p:nvCxnSpPr>
          <p:spPr>
            <a:xfrm>
              <a:off x="4724400" y="2781300"/>
              <a:ext cx="609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Arrow Connector 254"/>
            <p:cNvCxnSpPr>
              <a:stCxn id="250" idx="3"/>
              <a:endCxn id="249" idx="1"/>
            </p:cNvCxnSpPr>
            <p:nvPr/>
          </p:nvCxnSpPr>
          <p:spPr>
            <a:xfrm>
              <a:off x="5943600" y="2781300"/>
              <a:ext cx="457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Arrow Connector 255"/>
            <p:cNvCxnSpPr>
              <a:stCxn id="249" idx="3"/>
              <a:endCxn id="245" idx="1"/>
            </p:cNvCxnSpPr>
            <p:nvPr/>
          </p:nvCxnSpPr>
          <p:spPr>
            <a:xfrm>
              <a:off x="7010400" y="2781300"/>
              <a:ext cx="4572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>
              <a:off x="1371600" y="2438400"/>
              <a:ext cx="1524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38"/>
            <p:cNvGrpSpPr/>
            <p:nvPr/>
          </p:nvGrpSpPr>
          <p:grpSpPr>
            <a:xfrm flipH="1">
              <a:off x="4114800" y="2362200"/>
              <a:ext cx="161924" cy="152400"/>
              <a:chOff x="3048000" y="4648200"/>
              <a:chExt cx="228600" cy="152400"/>
            </a:xfrm>
          </p:grpSpPr>
          <p:cxnSp>
            <p:nvCxnSpPr>
              <p:cNvPr id="398" name="Straight Connector 397"/>
              <p:cNvCxnSpPr/>
              <p:nvPr/>
            </p:nvCxnSpPr>
            <p:spPr>
              <a:xfrm flipH="1">
                <a:off x="3048000" y="4724400"/>
                <a:ext cx="2286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3200400" y="47244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9" name="Straight Connector 258"/>
            <p:cNvCxnSpPr/>
            <p:nvPr/>
          </p:nvCxnSpPr>
          <p:spPr>
            <a:xfrm>
              <a:off x="3200400" y="1981200"/>
              <a:ext cx="1066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>
              <a:off x="3038475" y="2435227"/>
              <a:ext cx="1076325" cy="31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260"/>
            <p:cNvGrpSpPr/>
            <p:nvPr/>
          </p:nvGrpSpPr>
          <p:grpSpPr>
            <a:xfrm>
              <a:off x="2889249" y="2359025"/>
              <a:ext cx="152401" cy="152400"/>
              <a:chOff x="3041649" y="4645025"/>
              <a:chExt cx="152401" cy="152400"/>
            </a:xfrm>
          </p:grpSpPr>
          <p:cxnSp>
            <p:nvCxnSpPr>
              <p:cNvPr id="396" name="Straight Connector 395"/>
              <p:cNvCxnSpPr/>
              <p:nvPr/>
            </p:nvCxnSpPr>
            <p:spPr>
              <a:xfrm flipH="1">
                <a:off x="3041649" y="4721225"/>
                <a:ext cx="152401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Straight Connector 396"/>
              <p:cNvCxnSpPr/>
              <p:nvPr/>
            </p:nvCxnSpPr>
            <p:spPr>
              <a:xfrm rot="5400000">
                <a:off x="3117850" y="4721225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261"/>
            <p:cNvGrpSpPr/>
            <p:nvPr/>
          </p:nvGrpSpPr>
          <p:grpSpPr>
            <a:xfrm flipH="1">
              <a:off x="1219200" y="2362200"/>
              <a:ext cx="152401" cy="152400"/>
              <a:chOff x="3041649" y="4645025"/>
              <a:chExt cx="152401" cy="152400"/>
            </a:xfrm>
          </p:grpSpPr>
          <p:cxnSp>
            <p:nvCxnSpPr>
              <p:cNvPr id="394" name="Straight Connector 393"/>
              <p:cNvCxnSpPr/>
              <p:nvPr/>
            </p:nvCxnSpPr>
            <p:spPr>
              <a:xfrm flipH="1">
                <a:off x="3041649" y="4721225"/>
                <a:ext cx="152401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5" name="Straight Connector 394"/>
              <p:cNvCxnSpPr/>
              <p:nvPr/>
            </p:nvCxnSpPr>
            <p:spPr>
              <a:xfrm rot="5400000">
                <a:off x="3117850" y="4721225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262"/>
            <p:cNvGrpSpPr/>
            <p:nvPr/>
          </p:nvGrpSpPr>
          <p:grpSpPr>
            <a:xfrm>
              <a:off x="4114800" y="2362200"/>
              <a:ext cx="304801" cy="152400"/>
              <a:chOff x="990600" y="4038600"/>
              <a:chExt cx="304801" cy="152400"/>
            </a:xfrm>
          </p:grpSpPr>
          <p:grpSp>
            <p:nvGrpSpPr>
              <p:cNvPr id="14" name="Group 262"/>
              <p:cNvGrpSpPr/>
              <p:nvPr/>
            </p:nvGrpSpPr>
            <p:grpSpPr>
              <a:xfrm flipH="1">
                <a:off x="990600" y="4038600"/>
                <a:ext cx="152401" cy="152400"/>
                <a:chOff x="3041649" y="4645025"/>
                <a:chExt cx="152401" cy="152400"/>
              </a:xfrm>
            </p:grpSpPr>
            <p:cxnSp>
              <p:nvCxnSpPr>
                <p:cNvPr id="392" name="Straight Connector 391"/>
                <p:cNvCxnSpPr/>
                <p:nvPr/>
              </p:nvCxnSpPr>
              <p:spPr>
                <a:xfrm flipH="1">
                  <a:off x="3041649" y="4721225"/>
                  <a:ext cx="152401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Straight Connector 392"/>
                <p:cNvCxnSpPr/>
                <p:nvPr/>
              </p:nvCxnSpPr>
              <p:spPr>
                <a:xfrm rot="5400000">
                  <a:off x="3117850" y="4721225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Group 265"/>
              <p:cNvGrpSpPr/>
              <p:nvPr/>
            </p:nvGrpSpPr>
            <p:grpSpPr>
              <a:xfrm>
                <a:off x="1143000" y="4038600"/>
                <a:ext cx="152401" cy="152400"/>
                <a:chOff x="3041649" y="4645025"/>
                <a:chExt cx="152401" cy="152400"/>
              </a:xfrm>
            </p:grpSpPr>
            <p:cxnSp>
              <p:nvCxnSpPr>
                <p:cNvPr id="390" name="Straight Connector 389"/>
                <p:cNvCxnSpPr/>
                <p:nvPr/>
              </p:nvCxnSpPr>
              <p:spPr>
                <a:xfrm flipH="1">
                  <a:off x="3041649" y="4721225"/>
                  <a:ext cx="152401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1" name="Straight Connector 390"/>
                <p:cNvCxnSpPr/>
                <p:nvPr/>
              </p:nvCxnSpPr>
              <p:spPr>
                <a:xfrm rot="5400000">
                  <a:off x="3117850" y="4721225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263"/>
            <p:cNvGrpSpPr/>
            <p:nvPr/>
          </p:nvGrpSpPr>
          <p:grpSpPr>
            <a:xfrm flipH="1">
              <a:off x="3276599" y="2133600"/>
              <a:ext cx="228601" cy="152400"/>
              <a:chOff x="3041649" y="4645025"/>
              <a:chExt cx="152401" cy="152400"/>
            </a:xfrm>
          </p:grpSpPr>
          <p:cxnSp>
            <p:nvCxnSpPr>
              <p:cNvPr id="386" name="Straight Connector 385"/>
              <p:cNvCxnSpPr/>
              <p:nvPr/>
            </p:nvCxnSpPr>
            <p:spPr>
              <a:xfrm flipH="1">
                <a:off x="3041649" y="4721225"/>
                <a:ext cx="152401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/>
              <p:nvPr/>
            </p:nvCxnSpPr>
            <p:spPr>
              <a:xfrm rot="5400000">
                <a:off x="3117850" y="4721225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264"/>
            <p:cNvGrpSpPr/>
            <p:nvPr/>
          </p:nvGrpSpPr>
          <p:grpSpPr>
            <a:xfrm>
              <a:off x="4114800" y="2133600"/>
              <a:ext cx="152399" cy="152400"/>
              <a:chOff x="3041649" y="4645025"/>
              <a:chExt cx="152401" cy="152400"/>
            </a:xfrm>
          </p:grpSpPr>
          <p:cxnSp>
            <p:nvCxnSpPr>
              <p:cNvPr id="384" name="Straight Connector 383"/>
              <p:cNvCxnSpPr/>
              <p:nvPr/>
            </p:nvCxnSpPr>
            <p:spPr>
              <a:xfrm flipH="1">
                <a:off x="3041649" y="4721225"/>
                <a:ext cx="152401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Straight Connector 384"/>
              <p:cNvCxnSpPr/>
              <p:nvPr/>
            </p:nvCxnSpPr>
            <p:spPr>
              <a:xfrm rot="5400000">
                <a:off x="3117850" y="4721225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6" name="Straight Connector 265"/>
            <p:cNvCxnSpPr/>
            <p:nvPr/>
          </p:nvCxnSpPr>
          <p:spPr>
            <a:xfrm>
              <a:off x="3505200" y="2209800"/>
              <a:ext cx="6096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92"/>
            <p:cNvGrpSpPr/>
            <p:nvPr/>
          </p:nvGrpSpPr>
          <p:grpSpPr>
            <a:xfrm>
              <a:off x="5334001" y="2133600"/>
              <a:ext cx="228601" cy="152400"/>
              <a:chOff x="3041649" y="4645025"/>
              <a:chExt cx="152401" cy="152400"/>
            </a:xfrm>
          </p:grpSpPr>
          <p:cxnSp>
            <p:nvCxnSpPr>
              <p:cNvPr id="382" name="Straight Connector 381"/>
              <p:cNvCxnSpPr/>
              <p:nvPr/>
            </p:nvCxnSpPr>
            <p:spPr>
              <a:xfrm flipH="1">
                <a:off x="3041649" y="4721225"/>
                <a:ext cx="152401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/>
              <p:nvPr/>
            </p:nvCxnSpPr>
            <p:spPr>
              <a:xfrm rot="5400000">
                <a:off x="3117850" y="4721225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95"/>
            <p:cNvGrpSpPr/>
            <p:nvPr/>
          </p:nvGrpSpPr>
          <p:grpSpPr>
            <a:xfrm flipH="1">
              <a:off x="4572000" y="2133600"/>
              <a:ext cx="152400" cy="152400"/>
              <a:chOff x="3041649" y="4645025"/>
              <a:chExt cx="152401" cy="152400"/>
            </a:xfrm>
          </p:grpSpPr>
          <p:cxnSp>
            <p:nvCxnSpPr>
              <p:cNvPr id="380" name="Straight Connector 379"/>
              <p:cNvCxnSpPr/>
              <p:nvPr/>
            </p:nvCxnSpPr>
            <p:spPr>
              <a:xfrm flipH="1">
                <a:off x="3041649" y="4721225"/>
                <a:ext cx="152401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>
                <a:off x="3117850" y="4721225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9" name="Straight Connector 268"/>
            <p:cNvCxnSpPr/>
            <p:nvPr/>
          </p:nvCxnSpPr>
          <p:spPr>
            <a:xfrm flipH="1">
              <a:off x="4724401" y="2209800"/>
              <a:ext cx="6096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>
              <a:off x="4191000" y="2209800"/>
              <a:ext cx="457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70"/>
            <p:cNvGrpSpPr/>
            <p:nvPr/>
          </p:nvGrpSpPr>
          <p:grpSpPr>
            <a:xfrm>
              <a:off x="2971800" y="1905000"/>
              <a:ext cx="304801" cy="152400"/>
              <a:chOff x="990600" y="4038600"/>
              <a:chExt cx="304801" cy="152400"/>
            </a:xfrm>
          </p:grpSpPr>
          <p:grpSp>
            <p:nvGrpSpPr>
              <p:cNvPr id="29" name="Group 262"/>
              <p:cNvGrpSpPr/>
              <p:nvPr/>
            </p:nvGrpSpPr>
            <p:grpSpPr>
              <a:xfrm flipH="1">
                <a:off x="990600" y="4038600"/>
                <a:ext cx="152401" cy="152400"/>
                <a:chOff x="3041649" y="4645025"/>
                <a:chExt cx="152401" cy="152400"/>
              </a:xfrm>
            </p:grpSpPr>
            <p:cxnSp>
              <p:nvCxnSpPr>
                <p:cNvPr id="378" name="Straight Connector 377"/>
                <p:cNvCxnSpPr/>
                <p:nvPr/>
              </p:nvCxnSpPr>
              <p:spPr>
                <a:xfrm flipH="1">
                  <a:off x="3041649" y="4721225"/>
                  <a:ext cx="152401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9" name="Straight Connector 378"/>
                <p:cNvCxnSpPr/>
                <p:nvPr/>
              </p:nvCxnSpPr>
              <p:spPr>
                <a:xfrm rot="5400000">
                  <a:off x="3117850" y="4721225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Group 265"/>
              <p:cNvGrpSpPr/>
              <p:nvPr/>
            </p:nvGrpSpPr>
            <p:grpSpPr>
              <a:xfrm>
                <a:off x="1143000" y="4038600"/>
                <a:ext cx="152401" cy="152400"/>
                <a:chOff x="3041649" y="4645025"/>
                <a:chExt cx="152401" cy="152400"/>
              </a:xfrm>
            </p:grpSpPr>
            <p:cxnSp>
              <p:nvCxnSpPr>
                <p:cNvPr id="376" name="Straight Connector 375"/>
                <p:cNvCxnSpPr/>
                <p:nvPr/>
              </p:nvCxnSpPr>
              <p:spPr>
                <a:xfrm flipH="1">
                  <a:off x="3041649" y="4721225"/>
                  <a:ext cx="152401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Straight Connector 376"/>
                <p:cNvCxnSpPr/>
                <p:nvPr/>
              </p:nvCxnSpPr>
              <p:spPr>
                <a:xfrm rot="5400000">
                  <a:off x="3117850" y="4721225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" name="Group 271"/>
            <p:cNvGrpSpPr/>
            <p:nvPr/>
          </p:nvGrpSpPr>
          <p:grpSpPr>
            <a:xfrm>
              <a:off x="4267200" y="1905000"/>
              <a:ext cx="304801" cy="152400"/>
              <a:chOff x="990600" y="4038600"/>
              <a:chExt cx="304801" cy="152400"/>
            </a:xfrm>
          </p:grpSpPr>
          <p:grpSp>
            <p:nvGrpSpPr>
              <p:cNvPr id="224" name="Group 262"/>
              <p:cNvGrpSpPr/>
              <p:nvPr/>
            </p:nvGrpSpPr>
            <p:grpSpPr>
              <a:xfrm flipH="1">
                <a:off x="990600" y="4038600"/>
                <a:ext cx="152401" cy="152400"/>
                <a:chOff x="3041649" y="4645025"/>
                <a:chExt cx="152401" cy="152400"/>
              </a:xfrm>
            </p:grpSpPr>
            <p:cxnSp>
              <p:nvCxnSpPr>
                <p:cNvPr id="372" name="Straight Connector 371"/>
                <p:cNvCxnSpPr/>
                <p:nvPr/>
              </p:nvCxnSpPr>
              <p:spPr>
                <a:xfrm flipH="1">
                  <a:off x="3041649" y="4721225"/>
                  <a:ext cx="152401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Straight Connector 372"/>
                <p:cNvCxnSpPr/>
                <p:nvPr/>
              </p:nvCxnSpPr>
              <p:spPr>
                <a:xfrm rot="5400000">
                  <a:off x="3117850" y="4721225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5" name="Group 265"/>
              <p:cNvGrpSpPr/>
              <p:nvPr/>
            </p:nvGrpSpPr>
            <p:grpSpPr>
              <a:xfrm>
                <a:off x="1143000" y="4038600"/>
                <a:ext cx="152401" cy="152400"/>
                <a:chOff x="3041649" y="4645025"/>
                <a:chExt cx="152401" cy="152400"/>
              </a:xfrm>
            </p:grpSpPr>
            <p:cxnSp>
              <p:nvCxnSpPr>
                <p:cNvPr id="370" name="Straight Connector 369"/>
                <p:cNvCxnSpPr/>
                <p:nvPr/>
              </p:nvCxnSpPr>
              <p:spPr>
                <a:xfrm flipH="1">
                  <a:off x="3041649" y="4721225"/>
                  <a:ext cx="152401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1" name="Straight Connector 370"/>
                <p:cNvCxnSpPr/>
                <p:nvPr/>
              </p:nvCxnSpPr>
              <p:spPr>
                <a:xfrm rot="5400000">
                  <a:off x="3117850" y="4721225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6" name="Group 272"/>
            <p:cNvGrpSpPr/>
            <p:nvPr/>
          </p:nvGrpSpPr>
          <p:grpSpPr>
            <a:xfrm>
              <a:off x="2971800" y="1905000"/>
              <a:ext cx="304801" cy="152400"/>
              <a:chOff x="2209800" y="4191000"/>
              <a:chExt cx="304801" cy="152400"/>
            </a:xfrm>
          </p:grpSpPr>
          <p:cxnSp>
            <p:nvCxnSpPr>
              <p:cNvPr id="365" name="Straight Connector 364"/>
              <p:cNvCxnSpPr/>
              <p:nvPr/>
            </p:nvCxnSpPr>
            <p:spPr>
              <a:xfrm>
                <a:off x="2209800" y="4267200"/>
                <a:ext cx="3048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 rot="16200000" flipH="1">
                <a:off x="2133600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/>
              <p:cNvCxnSpPr/>
              <p:nvPr/>
            </p:nvCxnSpPr>
            <p:spPr>
              <a:xfrm rot="5400000">
                <a:off x="2438401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7" name="Group 273"/>
            <p:cNvGrpSpPr/>
            <p:nvPr/>
          </p:nvGrpSpPr>
          <p:grpSpPr>
            <a:xfrm>
              <a:off x="4267200" y="1905000"/>
              <a:ext cx="304801" cy="152400"/>
              <a:chOff x="2209800" y="4191000"/>
              <a:chExt cx="304801" cy="152400"/>
            </a:xfrm>
          </p:grpSpPr>
          <p:cxnSp>
            <p:nvCxnSpPr>
              <p:cNvPr id="362" name="Straight Connector 361"/>
              <p:cNvCxnSpPr/>
              <p:nvPr/>
            </p:nvCxnSpPr>
            <p:spPr>
              <a:xfrm>
                <a:off x="2209800" y="4267200"/>
                <a:ext cx="3048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16200000" flipH="1">
                <a:off x="2133600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5400000">
                <a:off x="2438401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8" name="Group 274"/>
            <p:cNvGrpSpPr/>
            <p:nvPr/>
          </p:nvGrpSpPr>
          <p:grpSpPr>
            <a:xfrm>
              <a:off x="4114800" y="2362200"/>
              <a:ext cx="304801" cy="152400"/>
              <a:chOff x="2209800" y="4191000"/>
              <a:chExt cx="304801" cy="152400"/>
            </a:xfrm>
          </p:grpSpPr>
          <p:cxnSp>
            <p:nvCxnSpPr>
              <p:cNvPr id="359" name="Straight Connector 358"/>
              <p:cNvCxnSpPr/>
              <p:nvPr/>
            </p:nvCxnSpPr>
            <p:spPr>
              <a:xfrm>
                <a:off x="2209800" y="4267200"/>
                <a:ext cx="3048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 rot="16200000" flipH="1">
                <a:off x="2133600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/>
              <p:nvPr/>
            </p:nvCxnSpPr>
            <p:spPr>
              <a:xfrm rot="5400000">
                <a:off x="2438401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6" name="Straight Connector 275"/>
            <p:cNvCxnSpPr/>
            <p:nvPr/>
          </p:nvCxnSpPr>
          <p:spPr>
            <a:xfrm flipV="1">
              <a:off x="1981200" y="2209800"/>
              <a:ext cx="990600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9" name="Group 276"/>
            <p:cNvGrpSpPr/>
            <p:nvPr/>
          </p:nvGrpSpPr>
          <p:grpSpPr>
            <a:xfrm>
              <a:off x="1219200" y="2133600"/>
              <a:ext cx="762001" cy="152400"/>
              <a:chOff x="1371600" y="2971800"/>
              <a:chExt cx="762001" cy="152400"/>
            </a:xfrm>
          </p:grpSpPr>
          <p:cxnSp>
            <p:nvCxnSpPr>
              <p:cNvPr id="352" name="Straight Connector 351"/>
              <p:cNvCxnSpPr/>
              <p:nvPr/>
            </p:nvCxnSpPr>
            <p:spPr>
              <a:xfrm>
                <a:off x="1524000" y="3048000"/>
                <a:ext cx="457200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0" name="Group 352"/>
              <p:cNvGrpSpPr/>
              <p:nvPr/>
            </p:nvGrpSpPr>
            <p:grpSpPr>
              <a:xfrm>
                <a:off x="1981200" y="2971800"/>
                <a:ext cx="152401" cy="152400"/>
                <a:chOff x="3041649" y="4645025"/>
                <a:chExt cx="152401" cy="152400"/>
              </a:xfrm>
            </p:grpSpPr>
            <p:cxnSp>
              <p:nvCxnSpPr>
                <p:cNvPr id="357" name="Straight Connector 356"/>
                <p:cNvCxnSpPr/>
                <p:nvPr/>
              </p:nvCxnSpPr>
              <p:spPr>
                <a:xfrm flipH="1">
                  <a:off x="3041649" y="4721225"/>
                  <a:ext cx="152401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Straight Connector 357"/>
                <p:cNvCxnSpPr/>
                <p:nvPr/>
              </p:nvCxnSpPr>
              <p:spPr>
                <a:xfrm rot="5400000">
                  <a:off x="3117850" y="4721225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1" name="Group 353"/>
              <p:cNvGrpSpPr/>
              <p:nvPr/>
            </p:nvGrpSpPr>
            <p:grpSpPr>
              <a:xfrm flipH="1">
                <a:off x="1371600" y="2971800"/>
                <a:ext cx="152401" cy="152400"/>
                <a:chOff x="3041649" y="4645025"/>
                <a:chExt cx="152401" cy="152400"/>
              </a:xfrm>
            </p:grpSpPr>
            <p:cxnSp>
              <p:nvCxnSpPr>
                <p:cNvPr id="355" name="Straight Connector 354"/>
                <p:cNvCxnSpPr/>
                <p:nvPr/>
              </p:nvCxnSpPr>
              <p:spPr>
                <a:xfrm flipH="1">
                  <a:off x="3041649" y="4721225"/>
                  <a:ext cx="152401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Straight Connector 355"/>
                <p:cNvCxnSpPr/>
                <p:nvPr/>
              </p:nvCxnSpPr>
              <p:spPr>
                <a:xfrm rot="5400000">
                  <a:off x="3117850" y="4721225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2" name="Group 277"/>
            <p:cNvGrpSpPr/>
            <p:nvPr/>
          </p:nvGrpSpPr>
          <p:grpSpPr>
            <a:xfrm>
              <a:off x="2895600" y="2133600"/>
              <a:ext cx="304801" cy="152400"/>
              <a:chOff x="990600" y="4038600"/>
              <a:chExt cx="304801" cy="152400"/>
            </a:xfrm>
          </p:grpSpPr>
          <p:grpSp>
            <p:nvGrpSpPr>
              <p:cNvPr id="233" name="Group 262"/>
              <p:cNvGrpSpPr/>
              <p:nvPr/>
            </p:nvGrpSpPr>
            <p:grpSpPr>
              <a:xfrm flipH="1">
                <a:off x="990600" y="4038600"/>
                <a:ext cx="152401" cy="152400"/>
                <a:chOff x="3041649" y="4645025"/>
                <a:chExt cx="152401" cy="152400"/>
              </a:xfrm>
            </p:grpSpPr>
            <p:cxnSp>
              <p:nvCxnSpPr>
                <p:cNvPr id="350" name="Straight Connector 349"/>
                <p:cNvCxnSpPr/>
                <p:nvPr/>
              </p:nvCxnSpPr>
              <p:spPr>
                <a:xfrm flipH="1">
                  <a:off x="3041649" y="4721225"/>
                  <a:ext cx="152401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1" name="Straight Connector 350"/>
                <p:cNvCxnSpPr/>
                <p:nvPr/>
              </p:nvCxnSpPr>
              <p:spPr>
                <a:xfrm rot="5400000">
                  <a:off x="3117850" y="4721225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4" name="Group 265"/>
              <p:cNvGrpSpPr/>
              <p:nvPr/>
            </p:nvGrpSpPr>
            <p:grpSpPr>
              <a:xfrm>
                <a:off x="1143000" y="4038600"/>
                <a:ext cx="152401" cy="152400"/>
                <a:chOff x="3041649" y="4645025"/>
                <a:chExt cx="152401" cy="152400"/>
              </a:xfrm>
            </p:grpSpPr>
            <p:cxnSp>
              <p:nvCxnSpPr>
                <p:cNvPr id="348" name="Straight Connector 347"/>
                <p:cNvCxnSpPr/>
                <p:nvPr/>
              </p:nvCxnSpPr>
              <p:spPr>
                <a:xfrm flipH="1">
                  <a:off x="3041649" y="4721225"/>
                  <a:ext cx="152401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Straight Connector 348"/>
                <p:cNvCxnSpPr/>
                <p:nvPr/>
              </p:nvCxnSpPr>
              <p:spPr>
                <a:xfrm rot="5400000">
                  <a:off x="3117850" y="4721225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5" name="Group 278"/>
            <p:cNvGrpSpPr/>
            <p:nvPr/>
          </p:nvGrpSpPr>
          <p:grpSpPr>
            <a:xfrm>
              <a:off x="2895600" y="2133600"/>
              <a:ext cx="304801" cy="152400"/>
              <a:chOff x="2209800" y="4191000"/>
              <a:chExt cx="304801" cy="152400"/>
            </a:xfrm>
          </p:grpSpPr>
          <p:cxnSp>
            <p:nvCxnSpPr>
              <p:cNvPr id="343" name="Straight Connector 342"/>
              <p:cNvCxnSpPr/>
              <p:nvPr/>
            </p:nvCxnSpPr>
            <p:spPr>
              <a:xfrm>
                <a:off x="2209800" y="4267200"/>
                <a:ext cx="3048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16200000" flipH="1">
                <a:off x="2133600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5400000">
                <a:off x="2438401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6" name="Group 279"/>
            <p:cNvGrpSpPr/>
            <p:nvPr/>
          </p:nvGrpSpPr>
          <p:grpSpPr>
            <a:xfrm>
              <a:off x="838200" y="1905000"/>
              <a:ext cx="1524001" cy="152400"/>
              <a:chOff x="990600" y="2743200"/>
              <a:chExt cx="1524001" cy="152400"/>
            </a:xfrm>
          </p:grpSpPr>
          <p:cxnSp>
            <p:nvCxnSpPr>
              <p:cNvPr id="327" name="Straight Connector 326"/>
              <p:cNvCxnSpPr/>
              <p:nvPr/>
            </p:nvCxnSpPr>
            <p:spPr>
              <a:xfrm>
                <a:off x="1295400" y="2819400"/>
                <a:ext cx="914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7" name="Group 327"/>
              <p:cNvGrpSpPr/>
              <p:nvPr/>
            </p:nvGrpSpPr>
            <p:grpSpPr>
              <a:xfrm>
                <a:off x="990600" y="2743200"/>
                <a:ext cx="304801" cy="152400"/>
                <a:chOff x="990600" y="4038600"/>
                <a:chExt cx="304801" cy="152400"/>
              </a:xfrm>
            </p:grpSpPr>
            <p:grpSp>
              <p:nvGrpSpPr>
                <p:cNvPr id="238" name="Group 336"/>
                <p:cNvGrpSpPr/>
                <p:nvPr/>
              </p:nvGrpSpPr>
              <p:grpSpPr>
                <a:xfrm flipH="1">
                  <a:off x="990600" y="4038600"/>
                  <a:ext cx="152401" cy="152400"/>
                  <a:chOff x="3041649" y="4645025"/>
                  <a:chExt cx="152401" cy="152400"/>
                </a:xfrm>
              </p:grpSpPr>
              <p:cxnSp>
                <p:nvCxnSpPr>
                  <p:cNvPr id="341" name="Straight Connector 340"/>
                  <p:cNvCxnSpPr/>
                  <p:nvPr/>
                </p:nvCxnSpPr>
                <p:spPr>
                  <a:xfrm flipH="1">
                    <a:off x="3041649" y="4721225"/>
                    <a:ext cx="152401" cy="0"/>
                  </a:xfrm>
                  <a:prstGeom prst="line">
                    <a:avLst/>
                  </a:prstGeom>
                  <a:ln w="381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2" name="Straight Connector 341"/>
                  <p:cNvCxnSpPr/>
                  <p:nvPr/>
                </p:nvCxnSpPr>
                <p:spPr>
                  <a:xfrm rot="5400000">
                    <a:off x="3117850" y="4721225"/>
                    <a:ext cx="152400" cy="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9" name="Group 337"/>
                <p:cNvGrpSpPr/>
                <p:nvPr/>
              </p:nvGrpSpPr>
              <p:grpSpPr>
                <a:xfrm>
                  <a:off x="1143000" y="4038600"/>
                  <a:ext cx="152401" cy="152400"/>
                  <a:chOff x="3041649" y="4645025"/>
                  <a:chExt cx="152401" cy="152400"/>
                </a:xfrm>
              </p:grpSpPr>
              <p:cxnSp>
                <p:nvCxnSpPr>
                  <p:cNvPr id="339" name="Straight Connector 338"/>
                  <p:cNvCxnSpPr/>
                  <p:nvPr/>
                </p:nvCxnSpPr>
                <p:spPr>
                  <a:xfrm flipH="1">
                    <a:off x="3041649" y="4721225"/>
                    <a:ext cx="152401" cy="0"/>
                  </a:xfrm>
                  <a:prstGeom prst="line">
                    <a:avLst/>
                  </a:prstGeom>
                  <a:ln w="381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0" name="Straight Connector 339"/>
                  <p:cNvCxnSpPr/>
                  <p:nvPr/>
                </p:nvCxnSpPr>
                <p:spPr>
                  <a:xfrm rot="5400000">
                    <a:off x="3117850" y="4721225"/>
                    <a:ext cx="152400" cy="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oup 328"/>
              <p:cNvGrpSpPr/>
              <p:nvPr/>
            </p:nvGrpSpPr>
            <p:grpSpPr>
              <a:xfrm>
                <a:off x="2209800" y="2743200"/>
                <a:ext cx="304801" cy="152400"/>
                <a:chOff x="2209800" y="4191000"/>
                <a:chExt cx="304801" cy="152400"/>
              </a:xfrm>
            </p:grpSpPr>
            <p:cxnSp>
              <p:nvCxnSpPr>
                <p:cNvPr id="334" name="Straight Connector 333"/>
                <p:cNvCxnSpPr/>
                <p:nvPr/>
              </p:nvCxnSpPr>
              <p:spPr>
                <a:xfrm>
                  <a:off x="2209800" y="4267200"/>
                  <a:ext cx="30480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/>
                <p:cNvCxnSpPr/>
                <p:nvPr/>
              </p:nvCxnSpPr>
              <p:spPr>
                <a:xfrm rot="16200000" flipH="1">
                  <a:off x="2133600" y="4267200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/>
                <p:cNvCxnSpPr/>
                <p:nvPr/>
              </p:nvCxnSpPr>
              <p:spPr>
                <a:xfrm rot="5400000">
                  <a:off x="2438401" y="4267200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1" name="Group 329"/>
              <p:cNvGrpSpPr/>
              <p:nvPr/>
            </p:nvGrpSpPr>
            <p:grpSpPr>
              <a:xfrm>
                <a:off x="990600" y="2743200"/>
                <a:ext cx="304801" cy="152400"/>
                <a:chOff x="2209800" y="4191000"/>
                <a:chExt cx="304801" cy="152400"/>
              </a:xfrm>
            </p:grpSpPr>
            <p:cxnSp>
              <p:nvCxnSpPr>
                <p:cNvPr id="331" name="Straight Connector 330"/>
                <p:cNvCxnSpPr/>
                <p:nvPr/>
              </p:nvCxnSpPr>
              <p:spPr>
                <a:xfrm>
                  <a:off x="2209800" y="4267200"/>
                  <a:ext cx="30480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Straight Connector 331"/>
                <p:cNvCxnSpPr/>
                <p:nvPr/>
              </p:nvCxnSpPr>
              <p:spPr>
                <a:xfrm rot="16200000" flipH="1">
                  <a:off x="2133600" y="4267200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/>
                <p:cNvCxnSpPr/>
                <p:nvPr/>
              </p:nvCxnSpPr>
              <p:spPr>
                <a:xfrm rot="5400000">
                  <a:off x="2438401" y="4267200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42" name="Group 280"/>
            <p:cNvGrpSpPr/>
            <p:nvPr/>
          </p:nvGrpSpPr>
          <p:grpSpPr>
            <a:xfrm>
              <a:off x="4114800" y="2362200"/>
              <a:ext cx="304801" cy="152400"/>
              <a:chOff x="2209800" y="4191000"/>
              <a:chExt cx="304801" cy="152400"/>
            </a:xfrm>
          </p:grpSpPr>
          <p:cxnSp>
            <p:nvCxnSpPr>
              <p:cNvPr id="324" name="Straight Connector 323"/>
              <p:cNvCxnSpPr/>
              <p:nvPr/>
            </p:nvCxnSpPr>
            <p:spPr>
              <a:xfrm>
                <a:off x="2209800" y="4267200"/>
                <a:ext cx="3048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rot="16200000" flipH="1">
                <a:off x="2133600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>
                <a:off x="2438401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3" name="Group 281"/>
            <p:cNvGrpSpPr/>
            <p:nvPr/>
          </p:nvGrpSpPr>
          <p:grpSpPr>
            <a:xfrm>
              <a:off x="4267200" y="1905000"/>
              <a:ext cx="304801" cy="152400"/>
              <a:chOff x="2209800" y="4191000"/>
              <a:chExt cx="304801" cy="152400"/>
            </a:xfrm>
          </p:grpSpPr>
          <p:cxnSp>
            <p:nvCxnSpPr>
              <p:cNvPr id="321" name="Straight Connector 320"/>
              <p:cNvCxnSpPr/>
              <p:nvPr/>
            </p:nvCxnSpPr>
            <p:spPr>
              <a:xfrm>
                <a:off x="2209800" y="4267200"/>
                <a:ext cx="3048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rot="16200000" flipH="1">
                <a:off x="2133600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/>
              <p:cNvCxnSpPr/>
              <p:nvPr/>
            </p:nvCxnSpPr>
            <p:spPr>
              <a:xfrm rot="5400000">
                <a:off x="2438401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8" name="Group 282"/>
            <p:cNvGrpSpPr/>
            <p:nvPr/>
          </p:nvGrpSpPr>
          <p:grpSpPr>
            <a:xfrm>
              <a:off x="5791200" y="2362200"/>
              <a:ext cx="1981201" cy="152400"/>
              <a:chOff x="1371600" y="4419600"/>
              <a:chExt cx="1981201" cy="152400"/>
            </a:xfrm>
          </p:grpSpPr>
          <p:cxnSp>
            <p:nvCxnSpPr>
              <p:cNvPr id="302" name="Straight Connector 301"/>
              <p:cNvCxnSpPr/>
              <p:nvPr/>
            </p:nvCxnSpPr>
            <p:spPr>
              <a:xfrm flipV="1">
                <a:off x="2133600" y="4495800"/>
                <a:ext cx="990600" cy="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3" name="Straight Connector 302"/>
              <p:cNvCxnSpPr/>
              <p:nvPr/>
            </p:nvCxnSpPr>
            <p:spPr>
              <a:xfrm>
                <a:off x="1524000" y="4495800"/>
                <a:ext cx="457200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1" name="Group 252"/>
              <p:cNvGrpSpPr/>
              <p:nvPr/>
            </p:nvGrpSpPr>
            <p:grpSpPr>
              <a:xfrm>
                <a:off x="1981200" y="4419600"/>
                <a:ext cx="152401" cy="152400"/>
                <a:chOff x="3041649" y="4645025"/>
                <a:chExt cx="152401" cy="152400"/>
              </a:xfrm>
            </p:grpSpPr>
            <p:cxnSp>
              <p:nvCxnSpPr>
                <p:cNvPr id="319" name="Straight Connector 318"/>
                <p:cNvCxnSpPr/>
                <p:nvPr/>
              </p:nvCxnSpPr>
              <p:spPr>
                <a:xfrm flipH="1">
                  <a:off x="3041649" y="4721225"/>
                  <a:ext cx="152401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/>
                <p:cNvCxnSpPr/>
                <p:nvPr/>
              </p:nvCxnSpPr>
              <p:spPr>
                <a:xfrm rot="5400000">
                  <a:off x="3117850" y="4721225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2" name="Group 255"/>
              <p:cNvGrpSpPr/>
              <p:nvPr/>
            </p:nvGrpSpPr>
            <p:grpSpPr>
              <a:xfrm flipH="1">
                <a:off x="1371600" y="4419600"/>
                <a:ext cx="152401" cy="152400"/>
                <a:chOff x="3041649" y="4645025"/>
                <a:chExt cx="152401" cy="152400"/>
              </a:xfrm>
            </p:grpSpPr>
            <p:cxnSp>
              <p:nvCxnSpPr>
                <p:cNvPr id="317" name="Straight Connector 316"/>
                <p:cNvCxnSpPr/>
                <p:nvPr/>
              </p:nvCxnSpPr>
              <p:spPr>
                <a:xfrm flipH="1">
                  <a:off x="3041649" y="4721225"/>
                  <a:ext cx="152401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Straight Connector 317"/>
                <p:cNvCxnSpPr/>
                <p:nvPr/>
              </p:nvCxnSpPr>
              <p:spPr>
                <a:xfrm rot="5400000">
                  <a:off x="3117850" y="4721225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3" name="Group 285"/>
              <p:cNvGrpSpPr/>
              <p:nvPr/>
            </p:nvGrpSpPr>
            <p:grpSpPr>
              <a:xfrm>
                <a:off x="3048000" y="4419600"/>
                <a:ext cx="304801" cy="152400"/>
                <a:chOff x="990600" y="4038600"/>
                <a:chExt cx="304801" cy="152400"/>
              </a:xfrm>
            </p:grpSpPr>
            <p:grpSp>
              <p:nvGrpSpPr>
                <p:cNvPr id="264" name="Group 262"/>
                <p:cNvGrpSpPr/>
                <p:nvPr/>
              </p:nvGrpSpPr>
              <p:grpSpPr>
                <a:xfrm flipH="1">
                  <a:off x="990600" y="4038600"/>
                  <a:ext cx="152401" cy="152400"/>
                  <a:chOff x="3041649" y="4645025"/>
                  <a:chExt cx="152401" cy="152400"/>
                </a:xfrm>
              </p:grpSpPr>
              <p:cxnSp>
                <p:nvCxnSpPr>
                  <p:cNvPr id="315" name="Straight Connector 314"/>
                  <p:cNvCxnSpPr/>
                  <p:nvPr/>
                </p:nvCxnSpPr>
                <p:spPr>
                  <a:xfrm flipH="1">
                    <a:off x="3041649" y="4721225"/>
                    <a:ext cx="152401" cy="0"/>
                  </a:xfrm>
                  <a:prstGeom prst="line">
                    <a:avLst/>
                  </a:prstGeom>
                  <a:ln w="381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6" name="Straight Connector 315"/>
                  <p:cNvCxnSpPr/>
                  <p:nvPr/>
                </p:nvCxnSpPr>
                <p:spPr>
                  <a:xfrm rot="5400000">
                    <a:off x="3117850" y="4721225"/>
                    <a:ext cx="152400" cy="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65" name="Group 265"/>
                <p:cNvGrpSpPr/>
                <p:nvPr/>
              </p:nvGrpSpPr>
              <p:grpSpPr>
                <a:xfrm>
                  <a:off x="1143000" y="4038600"/>
                  <a:ext cx="152401" cy="152400"/>
                  <a:chOff x="3041649" y="4645025"/>
                  <a:chExt cx="152401" cy="152400"/>
                </a:xfrm>
              </p:grpSpPr>
              <p:cxnSp>
                <p:nvCxnSpPr>
                  <p:cNvPr id="313" name="Straight Connector 312"/>
                  <p:cNvCxnSpPr/>
                  <p:nvPr/>
                </p:nvCxnSpPr>
                <p:spPr>
                  <a:xfrm flipH="1">
                    <a:off x="3041649" y="4721225"/>
                    <a:ext cx="152401" cy="0"/>
                  </a:xfrm>
                  <a:prstGeom prst="line">
                    <a:avLst/>
                  </a:prstGeom>
                  <a:ln w="381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4" name="Straight Connector 313"/>
                  <p:cNvCxnSpPr/>
                  <p:nvPr/>
                </p:nvCxnSpPr>
                <p:spPr>
                  <a:xfrm rot="5400000">
                    <a:off x="3117850" y="4721225"/>
                    <a:ext cx="152400" cy="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7" name="Group 342"/>
              <p:cNvGrpSpPr/>
              <p:nvPr/>
            </p:nvGrpSpPr>
            <p:grpSpPr>
              <a:xfrm>
                <a:off x="3048000" y="4419600"/>
                <a:ext cx="304801" cy="152400"/>
                <a:chOff x="2209800" y="4191000"/>
                <a:chExt cx="304801" cy="152400"/>
              </a:xfrm>
            </p:grpSpPr>
            <p:cxnSp>
              <p:nvCxnSpPr>
                <p:cNvPr id="308" name="Straight Connector 307"/>
                <p:cNvCxnSpPr/>
                <p:nvPr/>
              </p:nvCxnSpPr>
              <p:spPr>
                <a:xfrm>
                  <a:off x="2209800" y="4267200"/>
                  <a:ext cx="304800" cy="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Straight Connector 308"/>
                <p:cNvCxnSpPr/>
                <p:nvPr/>
              </p:nvCxnSpPr>
              <p:spPr>
                <a:xfrm rot="16200000" flipH="1">
                  <a:off x="2133600" y="4267200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Straight Connector 309"/>
                <p:cNvCxnSpPr/>
                <p:nvPr/>
              </p:nvCxnSpPr>
              <p:spPr>
                <a:xfrm rot="5400000">
                  <a:off x="2438401" y="4267200"/>
                  <a:ext cx="1524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84" name="Straight Connector 283"/>
            <p:cNvCxnSpPr/>
            <p:nvPr/>
          </p:nvCxnSpPr>
          <p:spPr>
            <a:xfrm>
              <a:off x="7543800" y="1981200"/>
              <a:ext cx="38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Connector 284"/>
            <p:cNvCxnSpPr/>
            <p:nvPr/>
          </p:nvCxnSpPr>
          <p:spPr>
            <a:xfrm>
              <a:off x="5943600" y="1981200"/>
              <a:ext cx="1524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8" name="Group 252"/>
            <p:cNvGrpSpPr/>
            <p:nvPr/>
          </p:nvGrpSpPr>
          <p:grpSpPr>
            <a:xfrm>
              <a:off x="7467600" y="1905000"/>
              <a:ext cx="76201" cy="152400"/>
              <a:chOff x="3041649" y="4645025"/>
              <a:chExt cx="152401" cy="152400"/>
            </a:xfrm>
          </p:grpSpPr>
          <p:cxnSp>
            <p:nvCxnSpPr>
              <p:cNvPr id="300" name="Straight Connector 299"/>
              <p:cNvCxnSpPr/>
              <p:nvPr/>
            </p:nvCxnSpPr>
            <p:spPr>
              <a:xfrm flipH="1">
                <a:off x="3041649" y="4721225"/>
                <a:ext cx="152401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Straight Connector 300"/>
              <p:cNvCxnSpPr/>
              <p:nvPr/>
            </p:nvCxnSpPr>
            <p:spPr>
              <a:xfrm rot="5400000">
                <a:off x="3117850" y="4721225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1" name="Group 255"/>
            <p:cNvGrpSpPr/>
            <p:nvPr/>
          </p:nvGrpSpPr>
          <p:grpSpPr>
            <a:xfrm flipH="1">
              <a:off x="5714999" y="1905000"/>
              <a:ext cx="228598" cy="152400"/>
              <a:chOff x="3041649" y="4645025"/>
              <a:chExt cx="152401" cy="152400"/>
            </a:xfrm>
          </p:grpSpPr>
          <p:cxnSp>
            <p:nvCxnSpPr>
              <p:cNvPr id="298" name="Straight Connector 297"/>
              <p:cNvCxnSpPr/>
              <p:nvPr/>
            </p:nvCxnSpPr>
            <p:spPr>
              <a:xfrm flipH="1">
                <a:off x="3041649" y="4721225"/>
                <a:ext cx="152401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Straight Connector 298"/>
              <p:cNvCxnSpPr/>
              <p:nvPr/>
            </p:nvCxnSpPr>
            <p:spPr>
              <a:xfrm rot="5400000">
                <a:off x="3117850" y="4721225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2" name="Group 342"/>
            <p:cNvGrpSpPr/>
            <p:nvPr/>
          </p:nvGrpSpPr>
          <p:grpSpPr>
            <a:xfrm>
              <a:off x="7772400" y="1905000"/>
              <a:ext cx="304801" cy="152400"/>
              <a:chOff x="2209800" y="4191000"/>
              <a:chExt cx="304801" cy="152400"/>
            </a:xfrm>
          </p:grpSpPr>
          <p:cxnSp>
            <p:nvCxnSpPr>
              <p:cNvPr id="295" name="Straight Connector 294"/>
              <p:cNvCxnSpPr/>
              <p:nvPr/>
            </p:nvCxnSpPr>
            <p:spPr>
              <a:xfrm>
                <a:off x="2209800" y="4267200"/>
                <a:ext cx="3048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 rot="16200000" flipH="1">
                <a:off x="2133600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>
              <a:xfrm rot="5400000">
                <a:off x="2438401" y="4267200"/>
                <a:ext cx="15240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3" name="Group 288"/>
            <p:cNvGrpSpPr/>
            <p:nvPr/>
          </p:nvGrpSpPr>
          <p:grpSpPr>
            <a:xfrm>
              <a:off x="1066800" y="2971800"/>
              <a:ext cx="2134394" cy="381000"/>
              <a:chOff x="1219200" y="1371600"/>
              <a:chExt cx="2134394" cy="381000"/>
            </a:xfrm>
          </p:grpSpPr>
          <p:cxnSp>
            <p:nvCxnSpPr>
              <p:cNvPr id="293" name="Straight Connector 292"/>
              <p:cNvCxnSpPr/>
              <p:nvPr/>
            </p:nvCxnSpPr>
            <p:spPr>
              <a:xfrm>
                <a:off x="1219200" y="1371600"/>
                <a:ext cx="1066800" cy="381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Arrow Connector 293"/>
              <p:cNvCxnSpPr/>
              <p:nvPr/>
            </p:nvCxnSpPr>
            <p:spPr>
              <a:xfrm flipV="1">
                <a:off x="2286000" y="1372394"/>
                <a:ext cx="1067594" cy="38020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4" name="Group 289"/>
            <p:cNvGrpSpPr/>
            <p:nvPr/>
          </p:nvGrpSpPr>
          <p:grpSpPr>
            <a:xfrm>
              <a:off x="5638800" y="2971800"/>
              <a:ext cx="2134394" cy="381000"/>
              <a:chOff x="1219200" y="1371600"/>
              <a:chExt cx="2134394" cy="381000"/>
            </a:xfrm>
          </p:grpSpPr>
          <p:cxnSp>
            <p:nvCxnSpPr>
              <p:cNvPr id="291" name="Straight Connector 290"/>
              <p:cNvCxnSpPr/>
              <p:nvPr/>
            </p:nvCxnSpPr>
            <p:spPr>
              <a:xfrm>
                <a:off x="1219200" y="1371600"/>
                <a:ext cx="1066800" cy="381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Arrow Connector 291"/>
              <p:cNvCxnSpPr/>
              <p:nvPr/>
            </p:nvCxnSpPr>
            <p:spPr>
              <a:xfrm flipV="1">
                <a:off x="2286000" y="1372394"/>
                <a:ext cx="1067594" cy="38020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02" name="Down Arrow 401"/>
          <p:cNvSpPr/>
          <p:nvPr/>
        </p:nvSpPr>
        <p:spPr>
          <a:xfrm>
            <a:off x="3890961" y="1559867"/>
            <a:ext cx="1290639" cy="64993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ounded Rectangle 402"/>
          <p:cNvSpPr/>
          <p:nvPr/>
        </p:nvSpPr>
        <p:spPr>
          <a:xfrm>
            <a:off x="533400" y="2519065"/>
            <a:ext cx="8382000" cy="327213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Rectangle 403"/>
          <p:cNvSpPr/>
          <p:nvPr/>
        </p:nvSpPr>
        <p:spPr>
          <a:xfrm>
            <a:off x="1237635" y="6477000"/>
            <a:ext cx="60877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Exon 2 and 6 are “free” exons : no direct evidence from reads   </a:t>
            </a:r>
            <a:endParaRPr lang="en-US" dirty="0"/>
          </a:p>
        </p:txBody>
      </p:sp>
      <p:sp>
        <p:nvSpPr>
          <p:cNvPr id="405" name="Rounded Rectangle 404"/>
          <p:cNvSpPr/>
          <p:nvPr/>
        </p:nvSpPr>
        <p:spPr>
          <a:xfrm>
            <a:off x="762000" y="2288233"/>
            <a:ext cx="8382000" cy="403636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05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03" grpId="0" animBg="1"/>
      <p:bldP spid="40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ILP based </a:t>
            </a:r>
            <a:r>
              <a:rPr lang="en-US" sz="4000" dirty="0" err="1" smtClean="0"/>
              <a:t>Transcriptome</a:t>
            </a:r>
            <a:r>
              <a:rPr lang="en-US" dirty="0" smtClean="0"/>
              <a:t> Reconstruction from PE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SE(from PE)</a:t>
            </a:r>
          </a:p>
          <a:p>
            <a:r>
              <a:rPr lang="en-US" dirty="0" smtClean="0"/>
              <a:t>Splicing Graph : candidate transcripts</a:t>
            </a:r>
          </a:p>
          <a:p>
            <a:pPr marL="0" indent="0">
              <a:buNone/>
            </a:pPr>
            <a:r>
              <a:rPr lang="en-US" dirty="0" smtClean="0"/>
              <a:t>PE</a:t>
            </a:r>
          </a:p>
          <a:p>
            <a:r>
              <a:rPr lang="en-US" dirty="0" smtClean="0"/>
              <a:t>ILP based filtering of candidate transcripts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032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Splicing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370637"/>
            <a:ext cx="9144000" cy="4873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Genome Research(2004) : The </a:t>
            </a:r>
            <a:r>
              <a:rPr lang="en-US" dirty="0" err="1"/>
              <a:t>Multiassembly</a:t>
            </a:r>
            <a:r>
              <a:rPr lang="en-US" dirty="0"/>
              <a:t> Problem: Reconstructing Multiple Transcript Isoforms From </a:t>
            </a:r>
            <a:r>
              <a:rPr lang="en-US" dirty="0" smtClean="0"/>
              <a:t>EST</a:t>
            </a:r>
            <a:endParaRPr lang="en-US" dirty="0"/>
          </a:p>
        </p:txBody>
      </p:sp>
      <p:pic>
        <p:nvPicPr>
          <p:cNvPr id="1027" name="Picture 3" descr="C:\Users\csc-admin\Desktop\Screenshot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8272826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csc-admin\Desktop\Screenshot-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9725" y="2119312"/>
            <a:ext cx="592455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667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663" name="Rectangle 10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SNV </a:t>
            </a:r>
            <a:r>
              <a:rPr lang="en-US" dirty="0"/>
              <a:t>Calling from </a:t>
            </a:r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Reads</a:t>
            </a:r>
            <a:endParaRPr lang="en-US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RNA-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Seq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typically used for gene expression analysis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SNV calling from RNA-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Seq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data?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Much less expensive than genome sequencing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Motivated by project in personalized genomic-guided immunotherapy, where we only need expressed variants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985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Naive ILP formulation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pPr marL="1485900" indent="-1485900">
              <a:buNone/>
            </a:pPr>
            <a:r>
              <a:rPr lang="en-US" sz="2800" b="1" dirty="0" smtClean="0"/>
              <a:t>Variables:	</a:t>
            </a:r>
          </a:p>
          <a:p>
            <a:pPr marL="1885950" lvl="1" indent="-1485900">
              <a:buNone/>
            </a:pPr>
            <a:r>
              <a:rPr lang="en-US" sz="2400" dirty="0" smtClean="0"/>
              <a:t>y(t) = </a:t>
            </a:r>
            <a:r>
              <a:rPr lang="en-US" sz="1800" dirty="0" smtClean="0"/>
              <a:t>1 </a:t>
            </a:r>
            <a:r>
              <a:rPr lang="en-US" sz="1800" dirty="0" err="1" smtClean="0"/>
              <a:t>iff</a:t>
            </a:r>
            <a:r>
              <a:rPr lang="en-US" sz="1800" dirty="0" smtClean="0"/>
              <a:t> candidate transcript t is selected, 0 otherwise</a:t>
            </a:r>
            <a:endParaRPr lang="en-US" sz="2400" dirty="0" smtClean="0"/>
          </a:p>
          <a:p>
            <a:pPr marL="1885950" lvl="1" indent="-1485900">
              <a:buNone/>
            </a:pPr>
            <a:r>
              <a:rPr lang="en-US" sz="2400" dirty="0" smtClean="0"/>
              <a:t>x(p)</a:t>
            </a:r>
            <a:r>
              <a:rPr lang="en-US" dirty="0" smtClean="0"/>
              <a:t> </a:t>
            </a:r>
            <a:r>
              <a:rPr lang="en-US" sz="2400" dirty="0" smtClean="0"/>
              <a:t>=</a:t>
            </a:r>
            <a:r>
              <a:rPr lang="en-US" dirty="0" smtClean="0"/>
              <a:t> </a:t>
            </a:r>
            <a:r>
              <a:rPr lang="en-US" sz="1800" dirty="0" smtClean="0"/>
              <a:t>1 </a:t>
            </a:r>
            <a:r>
              <a:rPr lang="en-US" sz="1800" dirty="0" err="1" smtClean="0"/>
              <a:t>iff</a:t>
            </a:r>
            <a:r>
              <a:rPr lang="en-US" sz="1800" dirty="0" smtClean="0"/>
              <a:t> the </a:t>
            </a:r>
            <a:r>
              <a:rPr lang="en-US" sz="1800" dirty="0" err="1" smtClean="0"/>
              <a:t>pe</a:t>
            </a:r>
            <a:r>
              <a:rPr lang="en-US" sz="1800" dirty="0" smtClean="0"/>
              <a:t> read p is mapped within 1 std. dev</a:t>
            </a:r>
            <a:r>
              <a:rPr lang="en-US" sz="2400" dirty="0" smtClean="0"/>
              <a:t>.</a:t>
            </a:r>
          </a:p>
          <a:p>
            <a:pPr marL="1485900" indent="-1485900">
              <a:buNone/>
            </a:pPr>
            <a:r>
              <a:rPr lang="en-US" sz="2800" b="1" dirty="0" smtClean="0"/>
              <a:t>Objective:</a:t>
            </a:r>
            <a:endParaRPr lang="en-US" sz="2800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b="1" dirty="0" smtClean="0"/>
              <a:t>Constraints:</a:t>
            </a:r>
          </a:p>
          <a:p>
            <a:pPr lvl="2">
              <a:buNone/>
            </a:pPr>
            <a:r>
              <a:rPr lang="en-US" sz="2000" b="1" dirty="0" smtClean="0"/>
              <a:t>(1)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 lvl="2">
              <a:buNone/>
            </a:pPr>
            <a:r>
              <a:rPr lang="en-US" sz="2000" b="1" dirty="0" smtClean="0"/>
              <a:t>(2)</a:t>
            </a: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3465512" y="2595562"/>
          <a:ext cx="1792288" cy="833438"/>
        </p:xfrm>
        <a:graphic>
          <a:graphicData uri="http://schemas.openxmlformats.org/presentationml/2006/ole">
            <p:oleObj spid="_x0000_s1026" name="Equation" r:id="rId3" imgW="736560" imgH="342720" progId="Equation.3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3343275" y="3733800"/>
          <a:ext cx="2219325" cy="825500"/>
        </p:xfrm>
        <a:graphic>
          <a:graphicData uri="http://schemas.openxmlformats.org/presentationml/2006/ole">
            <p:oleObj spid="_x0000_s1027" name="Equation" r:id="rId4" imgW="927000" imgH="342720" progId="Equation.3">
              <p:embed/>
            </p:oleObj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1905000" y="5334000"/>
          <a:ext cx="4400550" cy="844550"/>
        </p:xfrm>
        <a:graphic>
          <a:graphicData uri="http://schemas.openxmlformats.org/presentationml/2006/ole">
            <p:oleObj spid="_x0000_s1028" name="Equation" r:id="rId5" imgW="1854000" imgH="35532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0" y="6096000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number of reads mapped within 1 std. dev.  ~68%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0" y="4583668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for each read p</a:t>
            </a:r>
            <a:r>
              <a:rPr lang="en-US" sz="1600" baseline="-25000" dirty="0" smtClean="0"/>
              <a:t>j</a:t>
            </a:r>
            <a:r>
              <a:rPr lang="en-US" sz="1600" dirty="0" smtClean="0"/>
              <a:t>  at least one transcript is selected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Sophisticated ILP Formulation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reads mapped within &gt;1 std.dev.</a:t>
            </a:r>
          </a:p>
          <a:p>
            <a:r>
              <a:rPr lang="en-US" dirty="0" smtClean="0"/>
              <a:t>Integrate reads with different fragment length </a:t>
            </a:r>
          </a:p>
          <a:p>
            <a:pPr marL="914400" lvl="1" indent="-514350"/>
            <a:r>
              <a:rPr lang="en-US" sz="2400" dirty="0" smtClean="0"/>
              <a:t>Prepare libraries with different insert sizes</a:t>
            </a:r>
          </a:p>
          <a:p>
            <a:pPr marL="914400" lvl="1" indent="-514350"/>
            <a:r>
              <a:rPr lang="en-US" sz="2400" dirty="0" smtClean="0"/>
              <a:t>reduce number of “free” </a:t>
            </a:r>
            <a:r>
              <a:rPr lang="en-US" sz="2400" dirty="0" err="1" smtClean="0"/>
              <a:t>exons</a:t>
            </a:r>
            <a:endParaRPr lang="en-US" sz="2400" dirty="0" smtClean="0"/>
          </a:p>
          <a:p>
            <a:pPr marL="914400" lvl="1" indent="-514350">
              <a:buNone/>
            </a:pPr>
            <a:endParaRPr lang="en-US" sz="2400" b="1" dirty="0" smtClean="0"/>
          </a:p>
          <a:p>
            <a:pPr marL="914400" lvl="1" indent="-514350">
              <a:buNone/>
            </a:pPr>
            <a:endParaRPr lang="en-US" sz="2400" b="1" dirty="0" smtClean="0"/>
          </a:p>
          <a:p>
            <a:pPr marL="914400" lvl="1" indent="-514350">
              <a:buNone/>
            </a:pPr>
            <a:endParaRPr lang="en-US" sz="2400" b="1" dirty="0" smtClean="0"/>
          </a:p>
          <a:p>
            <a:pPr marL="914400" lvl="1" indent="-514350">
              <a:buNone/>
            </a:pPr>
            <a:endParaRPr lang="en-US" sz="2400" b="1" dirty="0" smtClean="0"/>
          </a:p>
          <a:p>
            <a:pPr marL="914400" lvl="1" indent="-514350">
              <a:buNone/>
            </a:pPr>
            <a:endParaRPr lang="en-US" sz="2400" b="1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95400" y="2286000"/>
          <a:ext cx="6553200" cy="1828800"/>
        </p:xfrm>
        <a:graphic>
          <a:graphicData uri="http://schemas.openxmlformats.org/drawingml/2006/table">
            <a:tbl>
              <a:tblPr firstRow="1" firstCol="1">
                <a:tableStyleId>{284E427A-3D55-4303-BF80-6455036E1DE7}</a:tableStyleId>
              </a:tblPr>
              <a:tblGrid>
                <a:gridCol w="2184400"/>
                <a:gridCol w="2184400"/>
                <a:gridCol w="2184400"/>
              </a:tblGrid>
              <a:tr h="609600"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Spec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PPV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09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0.73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0.95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09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0.66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0.92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" y="5867400"/>
            <a:ext cx="868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Note : results are on ~20% of UCSC genes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Hybrid Approach Based on Merging Alignments </a:t>
            </a:r>
          </a:p>
        </p:txBody>
      </p:sp>
      <p:grpSp>
        <p:nvGrpSpPr>
          <p:cNvPr id="2" name="Group 40"/>
          <p:cNvGrpSpPr/>
          <p:nvPr/>
        </p:nvGrpSpPr>
        <p:grpSpPr>
          <a:xfrm>
            <a:off x="838200" y="2362200"/>
            <a:ext cx="7162800" cy="2730437"/>
            <a:chOff x="685800" y="1308163"/>
            <a:chExt cx="7162800" cy="2730437"/>
          </a:xfrm>
        </p:grpSpPr>
        <p:sp>
          <p:nvSpPr>
            <p:cNvPr id="26628" name="AutoShape 4"/>
            <p:cNvSpPr>
              <a:spLocks noChangeArrowheads="1"/>
            </p:cNvSpPr>
            <p:nvPr/>
          </p:nvSpPr>
          <p:spPr bwMode="auto">
            <a:xfrm>
              <a:off x="685800" y="2069653"/>
              <a:ext cx="1143008" cy="1143439"/>
            </a:xfrm>
            <a:prstGeom prst="flowChartDocument">
              <a:avLst/>
            </a:prstGeom>
            <a:solidFill>
              <a:srgbClr val="00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0169" tIns="20084" rIns="40169" bIns="20084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+mn-lt"/>
                </a:rPr>
                <a:t>mRNA reads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26630" name="AutoShape 6"/>
            <p:cNvSpPr>
              <a:spLocks noChangeArrowheads="1"/>
            </p:cNvSpPr>
            <p:nvPr/>
          </p:nvSpPr>
          <p:spPr bwMode="auto">
            <a:xfrm>
              <a:off x="2438400" y="1384363"/>
              <a:ext cx="1143008" cy="990600"/>
            </a:xfrm>
            <a:prstGeom prst="flowChartProcess">
              <a:avLst/>
            </a:prstGeom>
            <a:solidFill>
              <a:srgbClr val="FFCC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0169" tIns="20084" rIns="40169" bIns="20084"/>
            <a:lstStyle/>
            <a:p>
              <a:pPr algn="ctr"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+mn-lt"/>
                </a:rPr>
                <a:t>Transcript Library</a:t>
              </a:r>
              <a:endParaRPr lang="en-US" sz="2000" dirty="0">
                <a:solidFill>
                  <a:srgbClr val="000000"/>
                </a:solidFill>
                <a:latin typeface="+mn-lt"/>
              </a:endParaRPr>
            </a:p>
            <a:p>
              <a:pPr algn="ctr">
                <a:spcAft>
                  <a:spcPts val="1000"/>
                </a:spcAft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Mapping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26631" name="AutoShape 7"/>
            <p:cNvSpPr>
              <a:spLocks noChangeArrowheads="1"/>
            </p:cNvSpPr>
            <p:nvPr/>
          </p:nvSpPr>
          <p:spPr bwMode="auto">
            <a:xfrm>
              <a:off x="2286000" y="3230748"/>
              <a:ext cx="1190903" cy="668215"/>
            </a:xfrm>
            <a:prstGeom prst="flowChartProcess">
              <a:avLst/>
            </a:prstGeom>
            <a:solidFill>
              <a:srgbClr val="FFCC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0169" tIns="20084" rIns="40169" bIns="20084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Genome Mapping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26632" name="AutoShape 8"/>
            <p:cNvSpPr>
              <a:spLocks noChangeArrowheads="1"/>
            </p:cNvSpPr>
            <p:nvPr/>
          </p:nvSpPr>
          <p:spPr bwMode="auto">
            <a:xfrm>
              <a:off x="4724400" y="2267264"/>
              <a:ext cx="1322938" cy="717299"/>
            </a:xfrm>
            <a:prstGeom prst="flowChartProcess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0169" tIns="20084" rIns="40169" bIns="20084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Read </a:t>
              </a:r>
              <a:r>
                <a:rPr lang="en-US" sz="2000" dirty="0" smtClean="0">
                  <a:solidFill>
                    <a:srgbClr val="000000"/>
                  </a:solidFill>
                  <a:latin typeface="+mn-lt"/>
                </a:rPr>
                <a:t>Merging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26633" name="AutoShape 9"/>
            <p:cNvSpPr>
              <a:spLocks noChangeArrowheads="1"/>
            </p:cNvSpPr>
            <p:nvPr/>
          </p:nvSpPr>
          <p:spPr bwMode="auto">
            <a:xfrm>
              <a:off x="4114800" y="1308163"/>
              <a:ext cx="1694447" cy="774192"/>
            </a:xfrm>
            <a:prstGeom prst="flowChartDocument">
              <a:avLst/>
            </a:prstGeom>
            <a:solidFill>
              <a:srgbClr val="00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0169" tIns="20084" rIns="40169" bIns="20084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2000" dirty="0" smtClean="0">
                  <a:solidFill>
                    <a:srgbClr val="000000"/>
                  </a:solidFill>
                  <a:latin typeface="+mn-lt"/>
                </a:rPr>
                <a:t>Transcript </a:t>
              </a: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mapped reads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26634" name="AutoShape 10"/>
            <p:cNvSpPr>
              <a:spLocks noChangeArrowheads="1"/>
            </p:cNvSpPr>
            <p:nvPr/>
          </p:nvSpPr>
          <p:spPr bwMode="auto">
            <a:xfrm>
              <a:off x="4114823" y="3213093"/>
              <a:ext cx="1829071" cy="825507"/>
            </a:xfrm>
            <a:prstGeom prst="flowChartDocument">
              <a:avLst/>
            </a:prstGeom>
            <a:solidFill>
              <a:srgbClr val="00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0169" tIns="20084" rIns="40169" bIns="20084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Genome mapped reads</a:t>
              </a:r>
              <a:endParaRPr lang="en-US" sz="2000" dirty="0">
                <a:latin typeface="+mn-lt"/>
              </a:endParaRPr>
            </a:p>
          </p:txBody>
        </p:sp>
        <p:sp>
          <p:nvSpPr>
            <p:cNvPr id="9247" name="Line 11"/>
            <p:cNvSpPr>
              <a:spLocks noChangeShapeType="1"/>
            </p:cNvSpPr>
            <p:nvPr/>
          </p:nvSpPr>
          <p:spPr bwMode="auto">
            <a:xfrm flipV="1">
              <a:off x="1828800" y="1841985"/>
              <a:ext cx="609592" cy="3043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Line 12"/>
            <p:cNvSpPr>
              <a:spLocks noChangeShapeType="1"/>
            </p:cNvSpPr>
            <p:nvPr/>
          </p:nvSpPr>
          <p:spPr bwMode="auto">
            <a:xfrm>
              <a:off x="1828800" y="2984563"/>
              <a:ext cx="45720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Line 13"/>
            <p:cNvSpPr>
              <a:spLocks noChangeShapeType="1"/>
            </p:cNvSpPr>
            <p:nvPr/>
          </p:nvSpPr>
          <p:spPr bwMode="auto">
            <a:xfrm>
              <a:off x="3581400" y="1765363"/>
              <a:ext cx="533317" cy="111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14"/>
            <p:cNvSpPr>
              <a:spLocks noChangeShapeType="1"/>
            </p:cNvSpPr>
            <p:nvPr/>
          </p:nvSpPr>
          <p:spPr bwMode="auto">
            <a:xfrm>
              <a:off x="3505200" y="3365563"/>
              <a:ext cx="609623" cy="3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15"/>
            <p:cNvSpPr>
              <a:spLocks noChangeShapeType="1"/>
            </p:cNvSpPr>
            <p:nvPr/>
          </p:nvSpPr>
          <p:spPr bwMode="auto">
            <a:xfrm flipV="1">
              <a:off x="5257831" y="2984405"/>
              <a:ext cx="1294" cy="2387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16"/>
            <p:cNvSpPr>
              <a:spLocks noChangeShapeType="1"/>
            </p:cNvSpPr>
            <p:nvPr/>
          </p:nvSpPr>
          <p:spPr bwMode="auto">
            <a:xfrm flipH="1">
              <a:off x="5256506" y="1981200"/>
              <a:ext cx="1294" cy="30119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9" name="AutoShape 25"/>
            <p:cNvSpPr>
              <a:spLocks noChangeArrowheads="1"/>
            </p:cNvSpPr>
            <p:nvPr/>
          </p:nvSpPr>
          <p:spPr bwMode="auto">
            <a:xfrm>
              <a:off x="6629400" y="2225738"/>
              <a:ext cx="1219200" cy="758825"/>
            </a:xfrm>
            <a:prstGeom prst="flowChartDocument">
              <a:avLst/>
            </a:prstGeom>
            <a:solidFill>
              <a:srgbClr val="00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0169" tIns="20084" rIns="40169" bIns="20084"/>
            <a:lstStyle/>
            <a:p>
              <a:pPr algn="ctr">
                <a:spcAft>
                  <a:spcPts val="1000"/>
                </a:spcAft>
                <a:defRPr/>
              </a:pP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Mapped reads</a:t>
              </a:r>
              <a:endParaRPr lang="en-US" sz="2000" dirty="0">
                <a:latin typeface="+mn-lt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6019800" y="2601976"/>
              <a:ext cx="609600" cy="158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5361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Converting </a:t>
            </a:r>
            <a:r>
              <a:rPr lang="en-US" dirty="0" err="1" smtClean="0"/>
              <a:t>Transcriptome</a:t>
            </a:r>
            <a:r>
              <a:rPr lang="en-US" dirty="0" smtClean="0"/>
              <a:t> Alignments to Genome Coordinates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46505" y="2829791"/>
            <a:ext cx="1217066" cy="207818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9400" y="2819400"/>
            <a:ext cx="2078891" cy="2286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324100" y="3200400"/>
            <a:ext cx="952500" cy="10390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862329" y="4707082"/>
            <a:ext cx="7443471" cy="2078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2695575" y="5382491"/>
            <a:ext cx="1047750" cy="10390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1" name="Straight Connector 80"/>
          <p:cNvCxnSpPr/>
          <p:nvPr/>
        </p:nvCxnSpPr>
        <p:spPr>
          <a:xfrm flipH="1">
            <a:off x="3212621" y="4946259"/>
            <a:ext cx="2075149" cy="41545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3742983" y="4904509"/>
            <a:ext cx="2353017" cy="47798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 flipV="1">
            <a:off x="2857500" y="4904509"/>
            <a:ext cx="342900" cy="47797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2381250" y="4904509"/>
            <a:ext cx="342900" cy="47797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2895600" y="3733800"/>
            <a:ext cx="0" cy="6858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3124200" y="3810000"/>
            <a:ext cx="314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 to genome coordinates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131893" y="2221468"/>
            <a:ext cx="261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Transcriptome</a:t>
            </a:r>
            <a:r>
              <a:rPr lang="en-US" dirty="0" smtClean="0"/>
              <a:t> alignments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777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6" grpId="0" animBg="1"/>
      <p:bldP spid="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Merging Rules for Short Reads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0055453"/>
              </p:ext>
            </p:extLst>
          </p:nvPr>
        </p:nvGraphicFramePr>
        <p:xfrm>
          <a:off x="1663065" y="1600200"/>
          <a:ext cx="5728335" cy="4495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280"/>
                <a:gridCol w="1478280"/>
                <a:gridCol w="1108710"/>
                <a:gridCol w="1663065"/>
              </a:tblGrid>
              <a:tr h="408709">
                <a:tc>
                  <a:txBody>
                    <a:bodyPr/>
                    <a:lstStyle/>
                    <a:p>
                      <a:r>
                        <a:rPr lang="en-US" dirty="0" smtClean="0"/>
                        <a:t>Genome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Transcripts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Agree?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Hard Merge</a:t>
                      </a:r>
                      <a:endParaRPr lang="en-US" dirty="0"/>
                    </a:p>
                  </a:txBody>
                  <a:tcPr/>
                </a:tc>
              </a:tr>
              <a:tr h="40870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Unique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Unique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Yes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Keep</a:t>
                      </a:r>
                      <a:endParaRPr lang="en-US" b="1" dirty="0"/>
                    </a:p>
                  </a:txBody>
                  <a:tcPr/>
                </a:tc>
              </a:tr>
              <a:tr h="4087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Unique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Unique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Throw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87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Unique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Multiple</a:t>
                      </a:r>
                      <a:endParaRPr lang="en-US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No</a:t>
                      </a:r>
                      <a:endParaRPr lang="en-US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Throw</a:t>
                      </a:r>
                      <a:endParaRPr lang="en-US" b="0" dirty="0"/>
                    </a:p>
                  </a:txBody>
                  <a:tcPr>
                    <a:noFill/>
                  </a:tcPr>
                </a:tc>
              </a:tr>
              <a:tr h="40870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Unique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 Mapped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Keep</a:t>
                      </a:r>
                      <a:endParaRPr lang="en-US" b="1" dirty="0"/>
                    </a:p>
                  </a:txBody>
                  <a:tcPr/>
                </a:tc>
              </a:tr>
              <a:tr h="408709">
                <a:tc>
                  <a:txBody>
                    <a:bodyPr/>
                    <a:lstStyle/>
                    <a:p>
                      <a:r>
                        <a:rPr lang="en-US" b="0" dirty="0" smtClean="0"/>
                        <a:t>Multiple</a:t>
                      </a:r>
                      <a:endParaRPr lang="en-US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Unique</a:t>
                      </a:r>
                      <a:endParaRPr lang="en-US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No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Throw</a:t>
                      </a:r>
                      <a:endParaRPr lang="en-US" b="0" dirty="0"/>
                    </a:p>
                  </a:txBody>
                  <a:tcPr>
                    <a:noFill/>
                  </a:tcPr>
                </a:tc>
              </a:tr>
              <a:tr h="408709"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Throw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87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Multiple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Mapped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Throw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870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 mapped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Unique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Keep</a:t>
                      </a:r>
                      <a:endParaRPr lang="en-US" b="1" dirty="0"/>
                    </a:p>
                  </a:txBody>
                  <a:tcPr/>
                </a:tc>
              </a:tr>
              <a:tr h="408709">
                <a:tc>
                  <a:txBody>
                    <a:bodyPr/>
                    <a:lstStyle/>
                    <a:p>
                      <a:r>
                        <a:rPr lang="en-US" dirty="0" smtClean="0"/>
                        <a:t>Not mapped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Throw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8709">
                <a:tc>
                  <a:txBody>
                    <a:bodyPr/>
                    <a:lstStyle/>
                    <a:p>
                      <a:r>
                        <a:rPr lang="en-US" dirty="0" smtClean="0"/>
                        <a:t>Not mapped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Mapped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Throw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23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Merging Local Alignments of ION Reads: </a:t>
            </a:r>
            <a:r>
              <a:rPr lang="en-US" dirty="0" err="1" smtClean="0"/>
              <a:t>HardMerge</a:t>
            </a:r>
            <a:r>
              <a:rPr lang="en-US" dirty="0" smtClean="0"/>
              <a:t> at Base-Level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Input: SAM files with alignments from genome and </a:t>
            </a:r>
            <a:r>
              <a:rPr lang="en-US" dirty="0" err="1" smtClean="0"/>
              <a:t>transcriptome</a:t>
            </a:r>
            <a:r>
              <a:rPr lang="en-US" dirty="0" smtClean="0"/>
              <a:t> mapping</a:t>
            </a:r>
          </a:p>
          <a:p>
            <a:endParaRPr lang="en-US" dirty="0" smtClean="0"/>
          </a:p>
          <a:p>
            <a:r>
              <a:rPr lang="en-US" dirty="0" smtClean="0"/>
              <a:t>The following alignments are filtered out</a:t>
            </a:r>
          </a:p>
          <a:p>
            <a:pPr lvl="1"/>
            <a:r>
              <a:rPr lang="en-US" dirty="0" smtClean="0"/>
              <a:t>Any local alignments of length &lt;= 15 bases</a:t>
            </a:r>
          </a:p>
          <a:p>
            <a:pPr lvl="1"/>
            <a:r>
              <a:rPr lang="en-US" dirty="0" smtClean="0"/>
              <a:t>All alignments of read that has alignments on different chromosomes or different strands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Key idea: a read base mapped to multiple locations is discarded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Output alignments are generated from contiguous stretches of non-ambiguously mapped bases, based on the unique genomic location of these bases</a:t>
            </a:r>
          </a:p>
          <a:p>
            <a:pPr lvl="1"/>
            <a:r>
              <a:rPr lang="en-US" dirty="0" smtClean="0"/>
              <a:t>Subject to the above filtering criteria</a:t>
            </a:r>
          </a:p>
        </p:txBody>
      </p:sp>
    </p:spTree>
    <p:extLst>
      <p:ext uri="{BB962C8B-B14F-4D97-AF65-F5344CB8AC3E}">
        <p14:creationId xmlns:p14="http://schemas.microsoft.com/office/powerpoint/2010/main" xmlns="" val="20507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HardMerge</a:t>
            </a:r>
            <a:r>
              <a:rPr lang="en-US" dirty="0" smtClean="0"/>
              <a:t> Example</a:t>
            </a: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152400" y="1919389"/>
            <a:ext cx="8205471" cy="1339893"/>
            <a:chOff x="152400" y="2145268"/>
            <a:chExt cx="8205471" cy="1339893"/>
          </a:xfrm>
        </p:grpSpPr>
        <p:sp>
          <p:nvSpPr>
            <p:cNvPr id="14" name="Rectangle 13"/>
            <p:cNvSpPr/>
            <p:nvPr/>
          </p:nvSpPr>
          <p:spPr>
            <a:xfrm>
              <a:off x="914400" y="2705843"/>
              <a:ext cx="7443471" cy="2078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747646" y="3381252"/>
              <a:ext cx="1047750" cy="10390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H="1" flipV="1">
              <a:off x="3390902" y="2913661"/>
              <a:ext cx="342898" cy="467591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3264693" y="2918423"/>
              <a:ext cx="2145507" cy="442047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742984" y="2918423"/>
              <a:ext cx="2353017" cy="477982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2400300" y="2918423"/>
              <a:ext cx="342900" cy="462829"/>
            </a:xfrm>
            <a:prstGeom prst="line">
              <a:avLst/>
            </a:prstGeom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152400" y="2145268"/>
              <a:ext cx="4034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Input alignments in genome coordinates: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048000" y="3733800"/>
            <a:ext cx="4822871" cy="685800"/>
            <a:chOff x="4191000" y="3581400"/>
            <a:chExt cx="4822871" cy="685800"/>
          </a:xfrm>
        </p:grpSpPr>
        <p:cxnSp>
          <p:nvCxnSpPr>
            <p:cNvPr id="60" name="Straight Arrow Connector 59"/>
            <p:cNvCxnSpPr/>
            <p:nvPr/>
          </p:nvCxnSpPr>
          <p:spPr>
            <a:xfrm>
              <a:off x="4191000" y="3581400"/>
              <a:ext cx="0" cy="68580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4419600" y="3657600"/>
              <a:ext cx="459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Filter multiple local alignments/sub-alignments</a:t>
              </a:r>
              <a:endParaRPr lang="en-US" dirty="0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914400" y="5164282"/>
            <a:ext cx="7443471" cy="779318"/>
            <a:chOff x="914400" y="5694961"/>
            <a:chExt cx="7443471" cy="779318"/>
          </a:xfrm>
        </p:grpSpPr>
        <p:cxnSp>
          <p:nvCxnSpPr>
            <p:cNvPr id="71" name="Straight Connector 70"/>
            <p:cNvCxnSpPr/>
            <p:nvPr/>
          </p:nvCxnSpPr>
          <p:spPr>
            <a:xfrm flipH="1" flipV="1">
              <a:off x="2402664" y="5902779"/>
              <a:ext cx="377190" cy="477972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914400" y="5694961"/>
              <a:ext cx="7443471" cy="2078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747646" y="6370370"/>
              <a:ext cx="1047750" cy="10390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6" name="Straight Connector 95"/>
            <p:cNvCxnSpPr/>
            <p:nvPr/>
          </p:nvCxnSpPr>
          <p:spPr>
            <a:xfrm flipH="1" flipV="1">
              <a:off x="2876552" y="5892398"/>
              <a:ext cx="377190" cy="477972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TextBox 97"/>
          <p:cNvSpPr txBox="1"/>
          <p:nvPr/>
        </p:nvSpPr>
        <p:spPr>
          <a:xfrm>
            <a:off x="152400" y="4662589"/>
            <a:ext cx="1915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 alignment: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616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HardMerge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077312"/>
            <a:ext cx="5794559" cy="570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92861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6316</TotalTime>
  <Words>765</Words>
  <Application>Microsoft Office PowerPoint</Application>
  <PresentationFormat>On-screen Show (4:3)</PresentationFormat>
  <Paragraphs>222</Paragraphs>
  <Slides>32</Slides>
  <Notes>3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Equation</vt:lpstr>
      <vt:lpstr>CRC Project on  Robust Transcript Discovery and Quantification from Sequencing Data</vt:lpstr>
      <vt:lpstr>Outline</vt:lpstr>
      <vt:lpstr>SNV Calling from RNA-Seq Reads</vt:lpstr>
      <vt:lpstr>Hybrid Approach Based on Merging Alignments </vt:lpstr>
      <vt:lpstr>Converting Transcriptome Alignments to Genome Coordinates</vt:lpstr>
      <vt:lpstr>Merging Rules for Short Reads</vt:lpstr>
      <vt:lpstr>Merging Local Alignments of ION Reads: HardMerge at Base-Level</vt:lpstr>
      <vt:lpstr>HardMerge Example</vt:lpstr>
      <vt:lpstr>HardMerge</vt:lpstr>
      <vt:lpstr>SNV Detection and Genotyping</vt:lpstr>
      <vt:lpstr>SNV Detection and Genotyping</vt:lpstr>
      <vt:lpstr>SNVQ Model</vt:lpstr>
      <vt:lpstr>ERCC SNV Simulation</vt:lpstr>
      <vt:lpstr>HBR Sample Statistics</vt:lpstr>
      <vt:lpstr>UHR Sample Statistics</vt:lpstr>
      <vt:lpstr>Slide 16</vt:lpstr>
      <vt:lpstr>Slide 17</vt:lpstr>
      <vt:lpstr>Slide 18</vt:lpstr>
      <vt:lpstr>Slide 19</vt:lpstr>
      <vt:lpstr>Comparing SNVQ &amp; Samtools on HardMerge Alignments</vt:lpstr>
      <vt:lpstr>Comparing SNVQ &amp; Samtools on HardMerge Alignments</vt:lpstr>
      <vt:lpstr>Whole Transcriptome Comparison on NA12878  Illumina Reads</vt:lpstr>
      <vt:lpstr>Plugin Interface</vt:lpstr>
      <vt:lpstr>Plugin Output</vt:lpstr>
      <vt:lpstr>Outline</vt:lpstr>
      <vt:lpstr>Challenges and Solutions</vt:lpstr>
      <vt:lpstr>Slide 27</vt:lpstr>
      <vt:lpstr>ILP based Transcriptome Reconstruction from PE reads</vt:lpstr>
      <vt:lpstr>Splicing Graph</vt:lpstr>
      <vt:lpstr>Naive ILP formulation </vt:lpstr>
      <vt:lpstr>Sophisticated ILP Formulation </vt:lpstr>
      <vt:lpstr>Preliminary results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Sahar</dc:creator>
  <cp:lastModifiedBy>Ion Mandoiu</cp:lastModifiedBy>
  <cp:revision>66</cp:revision>
  <dcterms:created xsi:type="dcterms:W3CDTF">2011-12-15T13:57:14Z</dcterms:created>
  <dcterms:modified xsi:type="dcterms:W3CDTF">2011-12-22T21:50:24Z</dcterms:modified>
</cp:coreProperties>
</file>